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Override PartName="/ppt/charts/chart16.xml" ContentType="application/vnd.openxmlformats-officedocument.drawingml.char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ppt/charts/chart13.xml" ContentType="application/vnd.openxmlformats-officedocument.drawingml.chart+xml"/>
  <Override PartName="/ppt/charts/chart14.xml" ContentType="application/vnd.openxmlformats-officedocument.drawingml.chart+xml"/>
  <Override PartName="/ppt/charts/chart15.xml" ContentType="application/vnd.openxmlformats-officedocument.drawingml.char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charts/chart8.xml" ContentType="application/vnd.openxmlformats-officedocument.drawingml.chart+xml"/>
  <Override PartName="/ppt/charts/chart9.xml" ContentType="application/vnd.openxmlformats-officedocument.drawingml.chart+xml"/>
  <Override PartName="/ppt/charts/chart11.xml" ContentType="application/vnd.openxmlformats-officedocument.drawingml.chart+xml"/>
  <Override PartName="/ppt/charts/chart12.xml" ContentType="application/vnd.openxmlformats-officedocument.drawingml.chart+xml"/>
  <Override PartName="/ppt/slideLayouts/slideLayout10.xml" ContentType="application/vnd.openxmlformats-officedocument.presentationml.slideLayout+xml"/>
  <Override PartName="/ppt/charts/chart6.xml" ContentType="application/vnd.openxmlformats-officedocument.drawingml.chart+xml"/>
  <Override PartName="/ppt/charts/chart7.xml" ContentType="application/vnd.openxmlformats-officedocument.drawingml.chart+xml"/>
  <Override PartName="/ppt/charts/chart10.xml" ContentType="application/vnd.openxmlformats-officedocument.drawingml.chart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9" r:id="rId3"/>
    <p:sldId id="258" r:id="rId4"/>
    <p:sldId id="260" r:id="rId5"/>
    <p:sldId id="262" r:id="rId6"/>
    <p:sldId id="264" r:id="rId7"/>
    <p:sldId id="265" r:id="rId8"/>
    <p:sldId id="266" r:id="rId9"/>
    <p:sldId id="267" r:id="rId10"/>
    <p:sldId id="268" r:id="rId11"/>
    <p:sldId id="269" r:id="rId12"/>
    <p:sldId id="270" r:id="rId13"/>
    <p:sldId id="271" r:id="rId14"/>
    <p:sldId id="272" r:id="rId15"/>
    <p:sldId id="273" r:id="rId16"/>
    <p:sldId id="274" r:id="rId17"/>
    <p:sldId id="275" r:id="rId18"/>
    <p:sldId id="276" r:id="rId1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>
        <p:scale>
          <a:sx n="90" d="100"/>
          <a:sy n="90" d="100"/>
        </p:scale>
        <p:origin x="-1234" y="91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F:\ANil\CENSUS-2024\(STATISTICS)%202024\All%20Hospital%20Data%20&amp;%20Graph%202024.xlsx" TargetMode="Externa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file:///R:\ALL%20CENSUS%20STATISTICS\CENSUS-2024\(STATISTICS)%202024\All%20Hospital%20Data%20&amp;%20Graph%202024.xlsx" TargetMode="External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oleObject" Target="file:///F:\ANil\CENSUS-2024\(STATISTICS)%202024\All%20Hospital%20Data%20&amp;%20Graph%202024.xlsx" TargetMode="External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oleObject" Target="file:///F:\ANil\CENSUS-2024\(STATISTICS)%202024\All%20Hospital%20Data%20&amp;%20Graph%202024.xlsx" TargetMode="External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oleObject" Target="file:///F:\ANil\CENSUS-2024\(STATISTICS)%202024\All%20Hospital%20Data%20&amp;%20Graph%202024.xlsx" TargetMode="External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oleObject" Target="file:///F:\ANil\CENSUS-2024\(STATISTICS)%202024\All%20Hospital%20Data%20&amp;%20Graph%202024.xlsx" TargetMode="External"/></Relationships>
</file>

<file path=ppt/charts/_rels/chart7.xml.rels><?xml version="1.0" encoding="UTF-8" standalone="yes"?>
<Relationships xmlns="http://schemas.openxmlformats.org/package/2006/relationships"><Relationship Id="rId1" Type="http://schemas.openxmlformats.org/officeDocument/2006/relationships/oleObject" Target="file:///F:\ANil\CENSUS-2024\(STATISTICS)%202024\All%20Hospital%20Data%20&amp;%20Graph%202024.xlsx" TargetMode="External"/></Relationships>
</file>

<file path=ppt/charts/_rels/chart8.xml.rels><?xml version="1.0" encoding="UTF-8" standalone="yes"?>
<Relationships xmlns="http://schemas.openxmlformats.org/package/2006/relationships"><Relationship Id="rId1" Type="http://schemas.openxmlformats.org/officeDocument/2006/relationships/oleObject" Target="file:///F:\ANil\CENSUS-2024\(STATISTICS)%202024\All%20Hospital%20Data%20&amp;%20Graph%202024.xlsx" TargetMode="External"/></Relationships>
</file>

<file path=ppt/charts/_rels/chart9.xml.rels><?xml version="1.0" encoding="UTF-8" standalone="yes"?>
<Relationships xmlns="http://schemas.openxmlformats.org/package/2006/relationships"><Relationship Id="rId1" Type="http://schemas.openxmlformats.org/officeDocument/2006/relationships/oleObject" Target="file:///F:\ANil\CENSUS-2024\(STATISTICS)%202024\All%20Hospital%20Data%20&amp;%20Graph%202024.xlsx" TargetMode="External"/></Relationships>
</file>

<file path=ppt/charts/_rels/chart10.xml.rels><?xml version="1.0" encoding="UTF-8" standalone="yes"?>
<Relationships xmlns="http://schemas.openxmlformats.org/package/2006/relationships"><Relationship Id="rId1" Type="http://schemas.openxmlformats.org/officeDocument/2006/relationships/oleObject" Target="file:///F:\ANil\CENSUS-2024\(STATISTICS)%202024\All%20Hospital%20Data%20&amp;%20Graph%202024.xlsx" TargetMode="External"/></Relationships>
</file>

<file path=ppt/charts/_rels/chart11.xml.rels><?xml version="1.0" encoding="UTF-8" standalone="yes"?>
<Relationships xmlns="http://schemas.openxmlformats.org/package/2006/relationships"><Relationship Id="rId1" Type="http://schemas.openxmlformats.org/officeDocument/2006/relationships/oleObject" Target="file:///F:\ANil\CENSUS-2024\(STATISTICS)%202024\All%20Hospital%20Data%20&amp;%20Graph%202024.xlsx" TargetMode="External"/></Relationships>
</file>

<file path=ppt/charts/_rels/chart12.xml.rels><?xml version="1.0" encoding="UTF-8" standalone="yes"?>
<Relationships xmlns="http://schemas.openxmlformats.org/package/2006/relationships"><Relationship Id="rId1" Type="http://schemas.openxmlformats.org/officeDocument/2006/relationships/oleObject" Target="file:///F:\ANil\CENSUS-2024\(STATISTICS)%202024\All%20Hospital%20Data%20&amp;%20Graph%202024.xlsx" TargetMode="External"/></Relationships>
</file>

<file path=ppt/charts/_rels/chart13.xml.rels><?xml version="1.0" encoding="UTF-8" standalone="yes"?>
<Relationships xmlns="http://schemas.openxmlformats.org/package/2006/relationships"><Relationship Id="rId1" Type="http://schemas.openxmlformats.org/officeDocument/2006/relationships/oleObject" Target="file:///F:\ANil\CENSUS-2024\(STATISTICS)%202024\All%20Hospital%20Data%20&amp;%20Graph%202024.xlsx" TargetMode="External"/></Relationships>
</file>

<file path=ppt/charts/_rels/chart14.xml.rels><?xml version="1.0" encoding="UTF-8" standalone="yes"?>
<Relationships xmlns="http://schemas.openxmlformats.org/package/2006/relationships"><Relationship Id="rId1" Type="http://schemas.openxmlformats.org/officeDocument/2006/relationships/oleObject" Target="file:///F:\ANil\CENSUS-2024\(STATISTICS)%202024\All%20Hospital%20Data%20&amp;%20Graph%202024.xlsx" TargetMode="External"/></Relationships>
</file>

<file path=ppt/charts/_rels/chart15.xml.rels><?xml version="1.0" encoding="UTF-8" standalone="yes"?>
<Relationships xmlns="http://schemas.openxmlformats.org/package/2006/relationships"><Relationship Id="rId1" Type="http://schemas.openxmlformats.org/officeDocument/2006/relationships/oleObject" Target="file:///F:\ANil\CENSUS-2024\(STATISTICS)%202024\All%20Hospital%20Data%20&amp;%20Graph%202024.xlsx" TargetMode="External"/></Relationships>
</file>

<file path=ppt/charts/_rels/chart16.xml.rels><?xml version="1.0" encoding="UTF-8" standalone="yes"?>
<Relationships xmlns="http://schemas.openxmlformats.org/package/2006/relationships"><Relationship Id="rId1" Type="http://schemas.openxmlformats.org/officeDocument/2006/relationships/oleObject" Target="file:///F:\ANil\CENSUS-2024\(STATISTICS)%202024\All%20Hospital%20Data%20&amp;%20Graph%202024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en-US"/>
  <c:style val="26"/>
  <c:chart>
    <c:title>
      <c:tx>
        <c:rich>
          <a:bodyPr/>
          <a:lstStyle/>
          <a:p>
            <a:pPr>
              <a:defRPr sz="1600"/>
            </a:pPr>
            <a:r>
              <a:rPr lang="en-US" sz="1600" b="1" i="0" u="none" strike="noStrike" baseline="0"/>
              <a:t>OPD TRENDS (DEPARTMENT WISE)</a:t>
            </a:r>
            <a:endParaRPr lang="en-US" sz="1600"/>
          </a:p>
        </c:rich>
      </c:tx>
      <c:layout>
        <c:manualLayout>
          <c:xMode val="edge"/>
          <c:yMode val="edge"/>
          <c:x val="0.29260430808217941"/>
          <c:y val="1.6064342441990415E-2"/>
        </c:manualLayout>
      </c:layout>
    </c:title>
    <c:plotArea>
      <c:layout>
        <c:manualLayout>
          <c:layoutTarget val="inner"/>
          <c:xMode val="edge"/>
          <c:yMode val="edge"/>
          <c:x val="7.6739750203638366E-2"/>
          <c:y val="0.14524863903778681"/>
          <c:w val="0.91501479158325549"/>
          <c:h val="0.6090565954560605"/>
        </c:manualLayout>
      </c:layout>
      <c:barChart>
        <c:barDir val="col"/>
        <c:grouping val="clustered"/>
        <c:ser>
          <c:idx val="0"/>
          <c:order val="0"/>
          <c:tx>
            <c:strRef>
              <c:f>'OPD ATTENDENCE'!$B$22</c:f>
              <c:strCache>
                <c:ptCount val="1"/>
                <c:pt idx="0">
                  <c:v>NEW</c:v>
                </c:pt>
              </c:strCache>
            </c:strRef>
          </c:tx>
          <c:dLbls>
            <c:dLbl>
              <c:idx val="6"/>
              <c:layout>
                <c:manualLayout>
                  <c:x val="8.4745762711864493E-3"/>
                  <c:y val="-1.9323671497584547E-2"/>
                </c:manualLayout>
              </c:layout>
              <c:showVal val="1"/>
            </c:dLbl>
            <c:dLbl>
              <c:idx val="10"/>
              <c:layout>
                <c:manualLayout>
                  <c:x val="-8.4745762711864493E-3"/>
                  <c:y val="0"/>
                </c:manualLayout>
              </c:layout>
              <c:showVal val="1"/>
            </c:dLbl>
            <c:txPr>
              <a:bodyPr/>
              <a:lstStyle/>
              <a:p>
                <a:pPr>
                  <a:defRPr b="1"/>
                </a:pPr>
                <a:endParaRPr lang="en-US"/>
              </a:p>
            </c:txPr>
            <c:showVal val="1"/>
          </c:dLbls>
          <c:cat>
            <c:strRef>
              <c:f>'OPD ATTENDENCE'!$A$23:$A$33</c:f>
              <c:strCache>
                <c:ptCount val="11"/>
                <c:pt idx="0">
                  <c:v>MEDICINE</c:v>
                </c:pt>
                <c:pt idx="1">
                  <c:v>DERMATOLOGY</c:v>
                </c:pt>
                <c:pt idx="2">
                  <c:v>OPHTHALMOLOGY</c:v>
                </c:pt>
                <c:pt idx="3">
                  <c:v>ENT</c:v>
                </c:pt>
                <c:pt idx="4">
                  <c:v>ORTHOPAEDICS</c:v>
                </c:pt>
                <c:pt idx="5">
                  <c:v>SURGERY</c:v>
                </c:pt>
                <c:pt idx="6">
                  <c:v>OBS. &amp; GYNAE</c:v>
                </c:pt>
                <c:pt idx="7">
                  <c:v>PAEDIATRICS</c:v>
                </c:pt>
                <c:pt idx="8">
                  <c:v>DENTISTRY</c:v>
                </c:pt>
                <c:pt idx="9">
                  <c:v>PSYCHIATRY</c:v>
                </c:pt>
                <c:pt idx="10">
                  <c:v>CHEST &amp; TB</c:v>
                </c:pt>
              </c:strCache>
            </c:strRef>
          </c:cat>
          <c:val>
            <c:numRef>
              <c:f>'OPD ATTENDENCE'!$B$23:$B$33</c:f>
              <c:numCache>
                <c:formatCode>General</c:formatCode>
                <c:ptCount val="11"/>
                <c:pt idx="0">
                  <c:v>34226</c:v>
                </c:pt>
                <c:pt idx="1">
                  <c:v>29133</c:v>
                </c:pt>
                <c:pt idx="2">
                  <c:v>21525</c:v>
                </c:pt>
                <c:pt idx="3">
                  <c:v>27408</c:v>
                </c:pt>
                <c:pt idx="4">
                  <c:v>32505</c:v>
                </c:pt>
                <c:pt idx="5">
                  <c:v>16448</c:v>
                </c:pt>
                <c:pt idx="6">
                  <c:v>13118</c:v>
                </c:pt>
                <c:pt idx="7">
                  <c:v>23329</c:v>
                </c:pt>
                <c:pt idx="8">
                  <c:v>4131</c:v>
                </c:pt>
                <c:pt idx="9">
                  <c:v>8343</c:v>
                </c:pt>
                <c:pt idx="10">
                  <c:v>17307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BB51-40A8-85F2-61BAD8514A12}"/>
            </c:ext>
          </c:extLst>
        </c:ser>
        <c:ser>
          <c:idx val="1"/>
          <c:order val="1"/>
          <c:tx>
            <c:strRef>
              <c:f>'OPD ATTENDENCE'!$C$22</c:f>
              <c:strCache>
                <c:ptCount val="1"/>
                <c:pt idx="0">
                  <c:v>OLD</c:v>
                </c:pt>
              </c:strCache>
            </c:strRef>
          </c:tx>
          <c:dLbls>
            <c:dLbl>
              <c:idx val="0"/>
              <c:layout>
                <c:manualLayout>
                  <c:x val="1.4124293785310738E-2"/>
                  <c:y val="-1.2077294685990338E-2"/>
                </c:manualLayout>
              </c:layout>
              <c:showVal val="1"/>
            </c:dLbl>
            <c:dLbl>
              <c:idx val="1"/>
              <c:layout>
                <c:manualLayout>
                  <c:x val="1.412429378531076E-2"/>
                  <c:y val="-1.6908212560386479E-2"/>
                </c:manualLayout>
              </c:layout>
              <c:showVal val="1"/>
            </c:dLbl>
            <c:dLbl>
              <c:idx val="2"/>
              <c:layout>
                <c:manualLayout>
                  <c:x val="9.8870056497175219E-3"/>
                  <c:y val="-2.1739130434782612E-2"/>
                </c:manualLayout>
              </c:layout>
              <c:showVal val="1"/>
            </c:dLbl>
            <c:dLbl>
              <c:idx val="3"/>
              <c:layout>
                <c:manualLayout>
                  <c:x val="1.2711864406779665E-2"/>
                  <c:y val="-9.6618357487922735E-3"/>
                </c:manualLayout>
              </c:layout>
              <c:showVal val="1"/>
            </c:dLbl>
            <c:dLbl>
              <c:idx val="4"/>
              <c:layout>
                <c:manualLayout>
                  <c:x val="2.1186440677966115E-2"/>
                  <c:y val="0"/>
                </c:manualLayout>
              </c:layout>
              <c:showVal val="1"/>
            </c:dLbl>
            <c:dLbl>
              <c:idx val="5"/>
              <c:layout>
                <c:manualLayout>
                  <c:x val="1.2711864406779665E-2"/>
                  <c:y val="-2.4154589371980667E-3"/>
                </c:manualLayout>
              </c:layout>
              <c:showVal val="1"/>
            </c:dLbl>
            <c:dLbl>
              <c:idx val="6"/>
              <c:layout>
                <c:manualLayout>
                  <c:x val="8.4745762711864493E-3"/>
                  <c:y val="2.4154589371980667E-3"/>
                </c:manualLayout>
              </c:layout>
              <c:showVal val="1"/>
            </c:dLbl>
            <c:dLbl>
              <c:idx val="7"/>
              <c:layout>
                <c:manualLayout>
                  <c:x val="8.4745762711864493E-3"/>
                  <c:y val="-2.4154589371980667E-3"/>
                </c:manualLayout>
              </c:layout>
              <c:showVal val="1"/>
            </c:dLbl>
            <c:dLbl>
              <c:idx val="8"/>
              <c:layout>
                <c:manualLayout>
                  <c:x val="9.8870056497175219E-3"/>
                  <c:y val="0"/>
                </c:manualLayout>
              </c:layout>
              <c:showVal val="1"/>
            </c:dLbl>
            <c:dLbl>
              <c:idx val="9"/>
              <c:layout>
                <c:manualLayout>
                  <c:x val="1.6949152542372784E-2"/>
                  <c:y val="9.6618357487922735E-3"/>
                </c:manualLayout>
              </c:layout>
              <c:showVal val="1"/>
            </c:dLbl>
            <c:dLbl>
              <c:idx val="10"/>
              <c:layout>
                <c:manualLayout>
                  <c:x val="1.1299435028248589E-2"/>
                  <c:y val="-1.4492753623188411E-2"/>
                </c:manualLayout>
              </c:layout>
              <c:showVal val="1"/>
            </c:dLbl>
            <c:txPr>
              <a:bodyPr/>
              <a:lstStyle/>
              <a:p>
                <a:pPr>
                  <a:defRPr b="1"/>
                </a:pPr>
                <a:endParaRPr lang="en-US"/>
              </a:p>
            </c:txPr>
            <c:showVal val="1"/>
          </c:dLbls>
          <c:cat>
            <c:strRef>
              <c:f>'OPD ATTENDENCE'!$A$23:$A$33</c:f>
              <c:strCache>
                <c:ptCount val="11"/>
                <c:pt idx="0">
                  <c:v>MEDICINE</c:v>
                </c:pt>
                <c:pt idx="1">
                  <c:v>DERMATOLOGY</c:v>
                </c:pt>
                <c:pt idx="2">
                  <c:v>OPHTHALMOLOGY</c:v>
                </c:pt>
                <c:pt idx="3">
                  <c:v>ENT</c:v>
                </c:pt>
                <c:pt idx="4">
                  <c:v>ORTHOPAEDICS</c:v>
                </c:pt>
                <c:pt idx="5">
                  <c:v>SURGERY</c:v>
                </c:pt>
                <c:pt idx="6">
                  <c:v>OBS. &amp; GYNAE</c:v>
                </c:pt>
                <c:pt idx="7">
                  <c:v>PAEDIATRICS</c:v>
                </c:pt>
                <c:pt idx="8">
                  <c:v>DENTISTRY</c:v>
                </c:pt>
                <c:pt idx="9">
                  <c:v>PSYCHIATRY</c:v>
                </c:pt>
                <c:pt idx="10">
                  <c:v>CHEST &amp; TB</c:v>
                </c:pt>
              </c:strCache>
            </c:strRef>
          </c:cat>
          <c:val>
            <c:numRef>
              <c:f>'OPD ATTENDENCE'!$C$23:$C$33</c:f>
              <c:numCache>
                <c:formatCode>General</c:formatCode>
                <c:ptCount val="11"/>
                <c:pt idx="0">
                  <c:v>19315</c:v>
                </c:pt>
                <c:pt idx="1">
                  <c:v>13218</c:v>
                </c:pt>
                <c:pt idx="2">
                  <c:v>8079</c:v>
                </c:pt>
                <c:pt idx="3">
                  <c:v>15576</c:v>
                </c:pt>
                <c:pt idx="4">
                  <c:v>22139</c:v>
                </c:pt>
                <c:pt idx="5">
                  <c:v>10339</c:v>
                </c:pt>
                <c:pt idx="6">
                  <c:v>7058</c:v>
                </c:pt>
                <c:pt idx="7">
                  <c:v>9414</c:v>
                </c:pt>
                <c:pt idx="8">
                  <c:v>1059</c:v>
                </c:pt>
                <c:pt idx="9">
                  <c:v>7458</c:v>
                </c:pt>
                <c:pt idx="10">
                  <c:v>18089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BB51-40A8-85F2-61BAD8514A12}"/>
            </c:ext>
          </c:extLst>
        </c:ser>
        <c:axId val="115146752"/>
        <c:axId val="115148288"/>
      </c:barChart>
      <c:catAx>
        <c:axId val="115146752"/>
        <c:scaling>
          <c:orientation val="minMax"/>
        </c:scaling>
        <c:axPos val="b"/>
        <c:numFmt formatCode="General" sourceLinked="0"/>
        <c:majorTickMark val="none"/>
        <c:tickLblPos val="nextTo"/>
        <c:txPr>
          <a:bodyPr/>
          <a:lstStyle/>
          <a:p>
            <a:pPr>
              <a:defRPr sz="1200" b="1"/>
            </a:pPr>
            <a:endParaRPr lang="en-US"/>
          </a:p>
        </c:txPr>
        <c:crossAx val="115148288"/>
        <c:crosses val="autoZero"/>
        <c:auto val="1"/>
        <c:lblAlgn val="ctr"/>
        <c:lblOffset val="100"/>
      </c:catAx>
      <c:valAx>
        <c:axId val="115148288"/>
        <c:scaling>
          <c:orientation val="minMax"/>
        </c:scaling>
        <c:axPos val="l"/>
        <c:majorGridlines/>
        <c:numFmt formatCode="General" sourceLinked="1"/>
        <c:majorTickMark val="none"/>
        <c:tickLblPos val="nextTo"/>
        <c:txPr>
          <a:bodyPr/>
          <a:lstStyle/>
          <a:p>
            <a:pPr>
              <a:defRPr sz="1400" b="1"/>
            </a:pPr>
            <a:endParaRPr lang="en-US"/>
          </a:p>
        </c:txPr>
        <c:crossAx val="115146752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0.31054959724861991"/>
          <c:y val="7.4550915338444407E-2"/>
          <c:w val="0.36904810390080572"/>
          <c:h val="5.3844916432009123E-2"/>
        </c:manualLayout>
      </c:layout>
      <c:txPr>
        <a:bodyPr/>
        <a:lstStyle/>
        <a:p>
          <a:pPr>
            <a:defRPr sz="1400" b="1"/>
          </a:pPr>
          <a:endParaRPr lang="en-US"/>
        </a:p>
      </c:txPr>
    </c:legend>
    <c:plotVisOnly val="1"/>
    <c:dispBlanksAs val="gap"/>
  </c:chart>
  <c:txPr>
    <a:bodyPr/>
    <a:lstStyle/>
    <a:p>
      <a:pPr>
        <a:defRPr>
          <a:latin typeface="Times New Roman" pitchFamily="18" charset="0"/>
          <a:cs typeface="Times New Roman" pitchFamily="18" charset="0"/>
        </a:defRPr>
      </a:pPr>
      <a:endParaRPr lang="en-US"/>
    </a:p>
  </c:txPr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en-US"/>
  <c:style val="29"/>
  <c:chart>
    <c:title>
      <c:tx>
        <c:rich>
          <a:bodyPr/>
          <a:lstStyle/>
          <a:p>
            <a:pPr>
              <a:defRPr/>
            </a:pPr>
            <a:r>
              <a:rPr lang="en-US"/>
              <a:t>ADMISSION TREANDS FOR VARIOUS DEPARTMENT WISE-2024 </a:t>
            </a:r>
          </a:p>
        </c:rich>
      </c:tx>
      <c:layout/>
    </c:title>
    <c:plotArea>
      <c:layout/>
      <c:barChart>
        <c:barDir val="col"/>
        <c:grouping val="clustered"/>
        <c:ser>
          <c:idx val="0"/>
          <c:order val="0"/>
          <c:tx>
            <c:strRef>
              <c:f>Department!$B$21:$B$23</c:f>
              <c:strCache>
                <c:ptCount val="1"/>
                <c:pt idx="0">
                  <c:v>SHKM GMC NALHAR MEWAT ADMISSION TREANDS FOR VARIOUS DEPARTMENT WISE-2024 ADMISSION</c:v>
                </c:pt>
              </c:strCache>
            </c:strRef>
          </c:tx>
          <c:dLbls>
            <c:spPr>
              <a:noFill/>
              <a:ln>
                <a:noFill/>
              </a:ln>
              <a:effectLst/>
            </c:spPr>
            <c:showVal val="1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1"/>
              </c:ext>
            </c:extLst>
          </c:dLbls>
          <c:cat>
            <c:strRef>
              <c:f>Department!$A$24:$A$34</c:f>
              <c:strCache>
                <c:ptCount val="11"/>
                <c:pt idx="0">
                  <c:v>MEDICINE</c:v>
                </c:pt>
                <c:pt idx="1">
                  <c:v>CHEST &amp; TB</c:v>
                </c:pt>
                <c:pt idx="2">
                  <c:v>PSYCHIATRY</c:v>
                </c:pt>
                <c:pt idx="3">
                  <c:v>DERMATOLOGY</c:v>
                </c:pt>
                <c:pt idx="4">
                  <c:v>SURGERY</c:v>
                </c:pt>
                <c:pt idx="5">
                  <c:v>OBS. &amp; GYNAE</c:v>
                </c:pt>
                <c:pt idx="6">
                  <c:v>ENT</c:v>
                </c:pt>
                <c:pt idx="7">
                  <c:v>OPHTHALMOLOGY</c:v>
                </c:pt>
                <c:pt idx="8">
                  <c:v>DENTISTRY</c:v>
                </c:pt>
                <c:pt idx="9">
                  <c:v>ORTHOPAEDICS</c:v>
                </c:pt>
                <c:pt idx="10">
                  <c:v>PAEDIATRICS</c:v>
                </c:pt>
              </c:strCache>
            </c:strRef>
          </c:cat>
          <c:val>
            <c:numRef>
              <c:f>Department!$B$24:$B$34</c:f>
              <c:numCache>
                <c:formatCode>General</c:formatCode>
                <c:ptCount val="11"/>
                <c:pt idx="0">
                  <c:v>5181</c:v>
                </c:pt>
                <c:pt idx="1">
                  <c:v>2427</c:v>
                </c:pt>
                <c:pt idx="2">
                  <c:v>192</c:v>
                </c:pt>
                <c:pt idx="3">
                  <c:v>169</c:v>
                </c:pt>
                <c:pt idx="4">
                  <c:v>2821</c:v>
                </c:pt>
                <c:pt idx="5">
                  <c:v>6036</c:v>
                </c:pt>
                <c:pt idx="6">
                  <c:v>1001</c:v>
                </c:pt>
                <c:pt idx="7">
                  <c:v>1188</c:v>
                </c:pt>
                <c:pt idx="8">
                  <c:v>3</c:v>
                </c:pt>
                <c:pt idx="9">
                  <c:v>1558</c:v>
                </c:pt>
                <c:pt idx="10">
                  <c:v>6171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6D58-4C67-AE54-8056689F0BB8}"/>
            </c:ext>
          </c:extLst>
        </c:ser>
        <c:dLbls>
          <c:showVal val="1"/>
        </c:dLbls>
        <c:axId val="72338432"/>
        <c:axId val="75161600"/>
      </c:barChart>
      <c:catAx>
        <c:axId val="72338432"/>
        <c:scaling>
          <c:orientation val="minMax"/>
        </c:scaling>
        <c:axPos val="b"/>
        <c:numFmt formatCode="General" sourceLinked="0"/>
        <c:majorTickMark val="none"/>
        <c:tickLblPos val="nextTo"/>
        <c:crossAx val="75161600"/>
        <c:crosses val="autoZero"/>
        <c:auto val="1"/>
        <c:lblAlgn val="ctr"/>
        <c:lblOffset val="100"/>
      </c:catAx>
      <c:valAx>
        <c:axId val="75161600"/>
        <c:scaling>
          <c:orientation val="minMax"/>
        </c:scaling>
        <c:axPos val="l"/>
        <c:majorGridlines/>
        <c:numFmt formatCode="General" sourceLinked="1"/>
        <c:majorTickMark val="none"/>
        <c:tickLblPos val="nextTo"/>
        <c:crossAx val="72338432"/>
        <c:crosses val="autoZero"/>
        <c:crossBetween val="between"/>
      </c:valAx>
    </c:plotArea>
    <c:plotVisOnly val="1"/>
    <c:dispBlanksAs val="gap"/>
  </c:chart>
  <c:txPr>
    <a:bodyPr/>
    <a:lstStyle/>
    <a:p>
      <a:pPr>
        <a:defRPr sz="1400" b="1">
          <a:latin typeface="Times New Roman" pitchFamily="18" charset="0"/>
          <a:cs typeface="Times New Roman" pitchFamily="18" charset="0"/>
        </a:defRPr>
      </a:pPr>
      <a:endParaRPr lang="en-US"/>
    </a:p>
  </c:txPr>
  <c:externalData r:id="rId1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n-US"/>
  <c:chart>
    <c:title>
      <c:tx>
        <c:rich>
          <a:bodyPr/>
          <a:lstStyle/>
          <a:p>
            <a:pPr>
              <a:defRPr/>
            </a:pPr>
            <a:r>
              <a:rPr lang="en-US"/>
              <a:t>Major  Surgical Procedures Trends For Various (Department wise)</a:t>
            </a:r>
          </a:p>
        </c:rich>
      </c:tx>
      <c:layout/>
    </c:title>
    <c:view3D>
      <c:rAngAx val="1"/>
    </c:view3D>
    <c:plotArea>
      <c:layout/>
      <c:bar3DChart>
        <c:barDir val="col"/>
        <c:grouping val="stacked"/>
        <c:ser>
          <c:idx val="0"/>
          <c:order val="0"/>
          <c:dLbls>
            <c:dLbl>
              <c:idx val="0"/>
              <c:layout>
                <c:manualLayout>
                  <c:x val="2.9166666666666667E-2"/>
                  <c:y val="-0.21256038647343006"/>
                </c:manualLayout>
              </c:layout>
              <c:showVal val="1"/>
            </c:dLbl>
            <c:dLbl>
              <c:idx val="1"/>
              <c:layout>
                <c:manualLayout>
                  <c:x val="3.6111111111111122E-2"/>
                  <c:y val="-0.25362318840579706"/>
                </c:manualLayout>
              </c:layout>
              <c:showVal val="1"/>
            </c:dLbl>
            <c:dLbl>
              <c:idx val="2"/>
              <c:layout>
                <c:manualLayout>
                  <c:x val="3.6111111111111122E-2"/>
                  <c:y val="-0.20531400966183574"/>
                </c:manualLayout>
              </c:layout>
              <c:showVal val="1"/>
            </c:dLbl>
            <c:dLbl>
              <c:idx val="3"/>
              <c:layout>
                <c:manualLayout>
                  <c:x val="2.7777777777777801E-2"/>
                  <c:y val="-6.7632850241546014E-2"/>
                </c:manualLayout>
              </c:layout>
              <c:showVal val="1"/>
            </c:dLbl>
            <c:dLbl>
              <c:idx val="4"/>
              <c:layout>
                <c:manualLayout>
                  <c:x val="2.4999999999999897E-2"/>
                  <c:y val="-0.24637681159420294"/>
                </c:manualLayout>
              </c:layout>
              <c:showVal val="1"/>
            </c:dLbl>
            <c:dLbl>
              <c:idx val="5"/>
              <c:layout>
                <c:manualLayout>
                  <c:x val="3.8888888888888994E-2"/>
                  <c:y val="-0.35024154589371975"/>
                </c:manualLayout>
              </c:layout>
              <c:showVal val="1"/>
            </c:dLbl>
            <c:spPr>
              <a:noFill/>
              <a:ln>
                <a:noFill/>
              </a:ln>
              <a:effectLst/>
            </c:spPr>
            <c:showVal val="1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'Anasthesia (Surgeries)'!$A$45:$F$45</c:f>
              <c:strCache>
                <c:ptCount val="6"/>
                <c:pt idx="0">
                  <c:v>Surgery</c:v>
                </c:pt>
                <c:pt idx="1">
                  <c:v>Orthopaedics</c:v>
                </c:pt>
                <c:pt idx="2">
                  <c:v>ENT</c:v>
                </c:pt>
                <c:pt idx="3">
                  <c:v>Dentistry</c:v>
                </c:pt>
                <c:pt idx="4">
                  <c:v>Ophthalmology</c:v>
                </c:pt>
                <c:pt idx="5">
                  <c:v>Obs &amp; Gynae</c:v>
                </c:pt>
              </c:strCache>
            </c:strRef>
          </c:cat>
          <c:val>
            <c:numRef>
              <c:f>'Anasthesia (Surgeries)'!$A$46:$F$46</c:f>
              <c:numCache>
                <c:formatCode>General</c:formatCode>
                <c:ptCount val="6"/>
                <c:pt idx="0">
                  <c:v>881</c:v>
                </c:pt>
                <c:pt idx="1">
                  <c:v>1076</c:v>
                </c:pt>
                <c:pt idx="2">
                  <c:v>753</c:v>
                </c:pt>
                <c:pt idx="3">
                  <c:v>20</c:v>
                </c:pt>
                <c:pt idx="4">
                  <c:v>1114</c:v>
                </c:pt>
                <c:pt idx="5">
                  <c:v>1622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0F29-4952-99CB-9DE26BDDF24E}"/>
            </c:ext>
          </c:extLst>
        </c:ser>
        <c:gapWidth val="55"/>
        <c:gapDepth val="55"/>
        <c:shape val="box"/>
        <c:axId val="116066560"/>
        <c:axId val="116080640"/>
        <c:axId val="0"/>
      </c:bar3DChart>
      <c:catAx>
        <c:axId val="116066560"/>
        <c:scaling>
          <c:orientation val="minMax"/>
        </c:scaling>
        <c:axPos val="b"/>
        <c:numFmt formatCode="General" sourceLinked="0"/>
        <c:majorTickMark val="none"/>
        <c:tickLblPos val="nextTo"/>
        <c:crossAx val="116080640"/>
        <c:crosses val="autoZero"/>
        <c:auto val="1"/>
        <c:lblAlgn val="ctr"/>
        <c:lblOffset val="100"/>
      </c:catAx>
      <c:valAx>
        <c:axId val="116080640"/>
        <c:scaling>
          <c:orientation val="minMax"/>
        </c:scaling>
        <c:axPos val="l"/>
        <c:majorGridlines/>
        <c:numFmt formatCode="General" sourceLinked="1"/>
        <c:majorTickMark val="none"/>
        <c:tickLblPos val="nextTo"/>
        <c:crossAx val="116066560"/>
        <c:crosses val="autoZero"/>
        <c:crossBetween val="between"/>
      </c:valAx>
    </c:plotArea>
    <c:plotVisOnly val="1"/>
    <c:dispBlanksAs val="gap"/>
  </c:chart>
  <c:txPr>
    <a:bodyPr/>
    <a:lstStyle/>
    <a:p>
      <a:pPr>
        <a:defRPr sz="1400" b="1">
          <a:latin typeface="Times New Roman" pitchFamily="18" charset="0"/>
          <a:cs typeface="Times New Roman" pitchFamily="18" charset="0"/>
        </a:defRPr>
      </a:pPr>
      <a:endParaRPr lang="en-US"/>
    </a:p>
  </c:txPr>
  <c:externalData r:id="rId1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en-US"/>
  <c:chart>
    <c:title>
      <c:tx>
        <c:rich>
          <a:bodyPr/>
          <a:lstStyle/>
          <a:p>
            <a:pPr algn="ctr" rtl="0">
              <a:defRPr/>
            </a:pPr>
            <a:r>
              <a:rPr lang="en-US"/>
              <a:t>Minor Procedures Trends (Department Wise)</a:t>
            </a:r>
          </a:p>
          <a:p>
            <a:pPr algn="ctr" rtl="0">
              <a:defRPr/>
            </a:pPr>
            <a:endParaRPr lang="en-US"/>
          </a:p>
        </c:rich>
      </c:tx>
      <c:layout/>
    </c:title>
    <c:view3D>
      <c:rAngAx val="1"/>
    </c:view3D>
    <c:plotArea>
      <c:layout/>
      <c:bar3DChart>
        <c:barDir val="col"/>
        <c:grouping val="clustered"/>
        <c:ser>
          <c:idx val="0"/>
          <c:order val="0"/>
          <c:dLbls>
            <c:dLbl>
              <c:idx val="0"/>
              <c:layout>
                <c:manualLayout>
                  <c:x val="1.3888888888888897E-2"/>
                  <c:y val="-1.4285714285714285E-2"/>
                </c:manualLayout>
              </c:layout>
              <c:showVal val="1"/>
            </c:dLbl>
            <c:dLbl>
              <c:idx val="1"/>
              <c:layout>
                <c:manualLayout>
                  <c:x val="1.9444444444444445E-2"/>
                  <c:y val="-2.3809523809523798E-2"/>
                </c:manualLayout>
              </c:layout>
              <c:showVal val="1"/>
            </c:dLbl>
            <c:dLbl>
              <c:idx val="2"/>
              <c:layout>
                <c:manualLayout>
                  <c:x val="1.8055555555555561E-2"/>
                  <c:y val="-3.5714285714285712E-2"/>
                </c:manualLayout>
              </c:layout>
              <c:showVal val="1"/>
            </c:dLbl>
            <c:dLbl>
              <c:idx val="3"/>
              <c:layout>
                <c:manualLayout>
                  <c:x val="2.5000000000000001E-2"/>
                  <c:y val="-1.6666666666666673E-2"/>
                </c:manualLayout>
              </c:layout>
              <c:showVal val="1"/>
            </c:dLbl>
            <c:dLbl>
              <c:idx val="4"/>
              <c:layout>
                <c:manualLayout>
                  <c:x val="2.2222222222222233E-2"/>
                  <c:y val="-1.6666666666666673E-2"/>
                </c:manualLayout>
              </c:layout>
              <c:showVal val="1"/>
            </c:dLbl>
            <c:dLbl>
              <c:idx val="5"/>
              <c:layout>
                <c:manualLayout>
                  <c:x val="2.0833333333333343E-2"/>
                  <c:y val="-1.9047619047619056E-2"/>
                </c:manualLayout>
              </c:layout>
              <c:showVal val="1"/>
            </c:dLbl>
            <c:dLbl>
              <c:idx val="6"/>
              <c:layout>
                <c:manualLayout>
                  <c:x val="1.2500000000000101E-2"/>
                  <c:y val="-1.6666666666666673E-2"/>
                </c:manualLayout>
              </c:layout>
              <c:showVal val="1"/>
            </c:dLbl>
            <c:spPr>
              <a:noFill/>
              <a:ln>
                <a:noFill/>
              </a:ln>
              <a:effectLst/>
            </c:spPr>
            <c:showVal val="1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1"/>
              </c:ext>
            </c:extLst>
          </c:dLbls>
          <c:cat>
            <c:strRef>
              <c:f>'Anasthesia (Surgeries)'!$A$68:$G$68</c:f>
              <c:strCache>
                <c:ptCount val="7"/>
                <c:pt idx="0">
                  <c:v>Surgery</c:v>
                </c:pt>
                <c:pt idx="1">
                  <c:v>Orthopaedics</c:v>
                </c:pt>
                <c:pt idx="2">
                  <c:v>ENT</c:v>
                </c:pt>
                <c:pt idx="3">
                  <c:v>Dentistry</c:v>
                </c:pt>
                <c:pt idx="4">
                  <c:v>Ophthalmology</c:v>
                </c:pt>
                <c:pt idx="5">
                  <c:v>Obs &amp; Gynae</c:v>
                </c:pt>
                <c:pt idx="6">
                  <c:v>Chest &amp; TB</c:v>
                </c:pt>
              </c:strCache>
            </c:strRef>
          </c:cat>
          <c:val>
            <c:numRef>
              <c:f>'Anasthesia (Surgeries)'!$A$69:$G$69</c:f>
              <c:numCache>
                <c:formatCode>General</c:formatCode>
                <c:ptCount val="7"/>
                <c:pt idx="0">
                  <c:v>8637</c:v>
                </c:pt>
                <c:pt idx="1">
                  <c:v>8718</c:v>
                </c:pt>
                <c:pt idx="2">
                  <c:v>3807</c:v>
                </c:pt>
                <c:pt idx="3">
                  <c:v>303</c:v>
                </c:pt>
                <c:pt idx="4">
                  <c:v>6563</c:v>
                </c:pt>
                <c:pt idx="5">
                  <c:v>1166</c:v>
                </c:pt>
                <c:pt idx="6">
                  <c:v>311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50A9-41DD-B5A1-EFC196E0FD97}"/>
            </c:ext>
          </c:extLst>
        </c:ser>
        <c:shape val="box"/>
        <c:axId val="116396800"/>
        <c:axId val="116398336"/>
        <c:axId val="0"/>
      </c:bar3DChart>
      <c:catAx>
        <c:axId val="116396800"/>
        <c:scaling>
          <c:orientation val="minMax"/>
        </c:scaling>
        <c:axPos val="b"/>
        <c:numFmt formatCode="General" sourceLinked="0"/>
        <c:majorTickMark val="none"/>
        <c:tickLblPos val="nextTo"/>
        <c:crossAx val="116398336"/>
        <c:crosses val="autoZero"/>
        <c:auto val="1"/>
        <c:lblAlgn val="ctr"/>
        <c:lblOffset val="100"/>
      </c:catAx>
      <c:valAx>
        <c:axId val="116398336"/>
        <c:scaling>
          <c:orientation val="minMax"/>
        </c:scaling>
        <c:axPos val="l"/>
        <c:majorGridlines/>
        <c:numFmt formatCode="General" sourceLinked="1"/>
        <c:majorTickMark val="none"/>
        <c:tickLblPos val="nextTo"/>
        <c:crossAx val="116396800"/>
        <c:crosses val="autoZero"/>
        <c:crossBetween val="between"/>
      </c:valAx>
    </c:plotArea>
    <c:plotVisOnly val="1"/>
    <c:dispBlanksAs val="gap"/>
  </c:chart>
  <c:txPr>
    <a:bodyPr/>
    <a:lstStyle/>
    <a:p>
      <a:pPr>
        <a:defRPr sz="1400" b="1">
          <a:latin typeface="Times New Roman" pitchFamily="18" charset="0"/>
          <a:cs typeface="Times New Roman" pitchFamily="18" charset="0"/>
        </a:defRPr>
      </a:pPr>
      <a:endParaRPr lang="en-US"/>
    </a:p>
  </c:txPr>
  <c:externalData r:id="rId1"/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en-US"/>
  <c:style val="28"/>
  <c:chart>
    <c:title>
      <c:tx>
        <c:rich>
          <a:bodyPr/>
          <a:lstStyle/>
          <a:p>
            <a:pPr>
              <a:defRPr/>
            </a:pPr>
            <a:r>
              <a:rPr lang="en-US" dirty="0" smtClean="0"/>
              <a:t>Major </a:t>
            </a:r>
            <a:r>
              <a:rPr lang="en-US" dirty="0"/>
              <a:t>Procedures Month Wise Year - 2024 </a:t>
            </a:r>
          </a:p>
        </c:rich>
      </c:tx>
      <c:layout/>
    </c:title>
    <c:plotArea>
      <c:layout/>
      <c:barChart>
        <c:barDir val="col"/>
        <c:grouping val="clustered"/>
        <c:ser>
          <c:idx val="0"/>
          <c:order val="0"/>
          <c:dLbls>
            <c:showVal val="1"/>
          </c:dLbls>
          <c:cat>
            <c:numRef>
              <c:f>'Anasthesia (Surgeries)'!$A$24:$A$35</c:f>
              <c:numCache>
                <c:formatCode>mmm/yy</c:formatCode>
                <c:ptCount val="12"/>
                <c:pt idx="0">
                  <c:v>45292</c:v>
                </c:pt>
                <c:pt idx="1">
                  <c:v>45323</c:v>
                </c:pt>
                <c:pt idx="2">
                  <c:v>45352</c:v>
                </c:pt>
                <c:pt idx="3">
                  <c:v>45383</c:v>
                </c:pt>
                <c:pt idx="4">
                  <c:v>45413</c:v>
                </c:pt>
                <c:pt idx="5">
                  <c:v>45444</c:v>
                </c:pt>
                <c:pt idx="6">
                  <c:v>45474</c:v>
                </c:pt>
                <c:pt idx="7">
                  <c:v>45505</c:v>
                </c:pt>
                <c:pt idx="8">
                  <c:v>45536</c:v>
                </c:pt>
                <c:pt idx="9">
                  <c:v>45566</c:v>
                </c:pt>
                <c:pt idx="10">
                  <c:v>45597</c:v>
                </c:pt>
                <c:pt idx="11">
                  <c:v>45627</c:v>
                </c:pt>
              </c:numCache>
            </c:numRef>
          </c:cat>
          <c:val>
            <c:numRef>
              <c:f>'Anasthesia (Surgeries)'!$B$24:$B$35</c:f>
              <c:numCache>
                <c:formatCode>General</c:formatCode>
                <c:ptCount val="12"/>
                <c:pt idx="0">
                  <c:v>343</c:v>
                </c:pt>
                <c:pt idx="1">
                  <c:v>406</c:v>
                </c:pt>
                <c:pt idx="2">
                  <c:v>418</c:v>
                </c:pt>
                <c:pt idx="3">
                  <c:v>421</c:v>
                </c:pt>
                <c:pt idx="4">
                  <c:v>541</c:v>
                </c:pt>
                <c:pt idx="5">
                  <c:v>442</c:v>
                </c:pt>
                <c:pt idx="6">
                  <c:v>486</c:v>
                </c:pt>
                <c:pt idx="7">
                  <c:v>429</c:v>
                </c:pt>
                <c:pt idx="8">
                  <c:v>471</c:v>
                </c:pt>
                <c:pt idx="9">
                  <c:v>464</c:v>
                </c:pt>
                <c:pt idx="10">
                  <c:v>517</c:v>
                </c:pt>
                <c:pt idx="11">
                  <c:v>528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5533-428D-9B0E-933F664E7968}"/>
            </c:ext>
          </c:extLst>
        </c:ser>
        <c:axId val="116447872"/>
        <c:axId val="116326784"/>
      </c:barChart>
      <c:dateAx>
        <c:axId val="116447872"/>
        <c:scaling>
          <c:orientation val="minMax"/>
        </c:scaling>
        <c:axPos val="b"/>
        <c:numFmt formatCode="mmm/yy" sourceLinked="1"/>
        <c:majorTickMark val="none"/>
        <c:tickLblPos val="nextTo"/>
        <c:txPr>
          <a:bodyPr/>
          <a:lstStyle/>
          <a:p>
            <a:pPr>
              <a:defRPr sz="1800"/>
            </a:pPr>
            <a:endParaRPr lang="en-US"/>
          </a:p>
        </c:txPr>
        <c:crossAx val="116326784"/>
        <c:crosses val="autoZero"/>
        <c:auto val="1"/>
        <c:lblOffset val="100"/>
        <c:baseTimeUnit val="months"/>
      </c:dateAx>
      <c:valAx>
        <c:axId val="116326784"/>
        <c:scaling>
          <c:orientation val="minMax"/>
        </c:scaling>
        <c:axPos val="l"/>
        <c:majorGridlines/>
        <c:numFmt formatCode="General" sourceLinked="1"/>
        <c:majorTickMark val="none"/>
        <c:tickLblPos val="nextTo"/>
        <c:crossAx val="116447872"/>
        <c:crosses val="autoZero"/>
        <c:crossBetween val="between"/>
      </c:valAx>
    </c:plotArea>
    <c:plotVisOnly val="1"/>
    <c:dispBlanksAs val="gap"/>
  </c:chart>
  <c:txPr>
    <a:bodyPr/>
    <a:lstStyle/>
    <a:p>
      <a:pPr>
        <a:defRPr sz="1400" b="1">
          <a:latin typeface="Times New Roman" pitchFamily="18" charset="0"/>
          <a:cs typeface="Times New Roman" pitchFamily="18" charset="0"/>
        </a:defRPr>
      </a:pPr>
      <a:endParaRPr lang="en-US"/>
    </a:p>
  </c:txPr>
  <c:externalData r:id="rId1"/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en-US"/>
  <c:style val="26"/>
  <c:chart>
    <c:title>
      <c:tx>
        <c:rich>
          <a:bodyPr/>
          <a:lstStyle/>
          <a:p>
            <a:pPr>
              <a:defRPr/>
            </a:pPr>
            <a:r>
              <a:rPr lang="en-US"/>
              <a:t>Minor Procedures Month Wise Year - 2024 </a:t>
            </a:r>
          </a:p>
        </c:rich>
      </c:tx>
      <c:layout/>
    </c:title>
    <c:plotArea>
      <c:layout/>
      <c:barChart>
        <c:barDir val="col"/>
        <c:grouping val="clustered"/>
        <c:ser>
          <c:idx val="0"/>
          <c:order val="0"/>
          <c:dLbls>
            <c:showVal val="1"/>
          </c:dLbls>
          <c:cat>
            <c:numRef>
              <c:f>'Anasthesia (Surgeries)'!$A$7:$A$18</c:f>
              <c:numCache>
                <c:formatCode>mmm/yy</c:formatCode>
                <c:ptCount val="12"/>
                <c:pt idx="0">
                  <c:v>45292</c:v>
                </c:pt>
                <c:pt idx="1">
                  <c:v>45323</c:v>
                </c:pt>
                <c:pt idx="2">
                  <c:v>45352</c:v>
                </c:pt>
                <c:pt idx="3">
                  <c:v>45383</c:v>
                </c:pt>
                <c:pt idx="4">
                  <c:v>45413</c:v>
                </c:pt>
                <c:pt idx="5">
                  <c:v>45444</c:v>
                </c:pt>
                <c:pt idx="6">
                  <c:v>45474</c:v>
                </c:pt>
                <c:pt idx="7">
                  <c:v>45505</c:v>
                </c:pt>
                <c:pt idx="8">
                  <c:v>45536</c:v>
                </c:pt>
                <c:pt idx="9">
                  <c:v>45566</c:v>
                </c:pt>
                <c:pt idx="10">
                  <c:v>45597</c:v>
                </c:pt>
                <c:pt idx="11">
                  <c:v>45627</c:v>
                </c:pt>
              </c:numCache>
            </c:numRef>
          </c:cat>
          <c:val>
            <c:numRef>
              <c:f>'Anasthesia (Surgeries)'!$B$7:$B$18</c:f>
              <c:numCache>
                <c:formatCode>General</c:formatCode>
                <c:ptCount val="12"/>
                <c:pt idx="0">
                  <c:v>2017</c:v>
                </c:pt>
                <c:pt idx="1">
                  <c:v>2137</c:v>
                </c:pt>
                <c:pt idx="2">
                  <c:v>2321</c:v>
                </c:pt>
                <c:pt idx="3">
                  <c:v>2398</c:v>
                </c:pt>
                <c:pt idx="4">
                  <c:v>2505</c:v>
                </c:pt>
                <c:pt idx="5">
                  <c:v>2462</c:v>
                </c:pt>
                <c:pt idx="6">
                  <c:v>2493</c:v>
                </c:pt>
                <c:pt idx="7">
                  <c:v>2432</c:v>
                </c:pt>
                <c:pt idx="8">
                  <c:v>2707</c:v>
                </c:pt>
                <c:pt idx="9">
                  <c:v>2718</c:v>
                </c:pt>
                <c:pt idx="10">
                  <c:v>2793</c:v>
                </c:pt>
                <c:pt idx="11">
                  <c:v>2522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2FBC-42DD-AB75-64AB31E30B24}"/>
            </c:ext>
          </c:extLst>
        </c:ser>
        <c:axId val="116384512"/>
        <c:axId val="116386048"/>
      </c:barChart>
      <c:dateAx>
        <c:axId val="116384512"/>
        <c:scaling>
          <c:orientation val="minMax"/>
        </c:scaling>
        <c:axPos val="b"/>
        <c:numFmt formatCode="mmm/yy" sourceLinked="1"/>
        <c:majorTickMark val="none"/>
        <c:tickLblPos val="nextTo"/>
        <c:txPr>
          <a:bodyPr/>
          <a:lstStyle/>
          <a:p>
            <a:pPr>
              <a:defRPr sz="1600"/>
            </a:pPr>
            <a:endParaRPr lang="en-US"/>
          </a:p>
        </c:txPr>
        <c:crossAx val="116386048"/>
        <c:crosses val="autoZero"/>
        <c:auto val="1"/>
        <c:lblOffset val="100"/>
        <c:baseTimeUnit val="months"/>
      </c:dateAx>
      <c:valAx>
        <c:axId val="116386048"/>
        <c:scaling>
          <c:orientation val="minMax"/>
        </c:scaling>
        <c:axPos val="l"/>
        <c:majorGridlines/>
        <c:numFmt formatCode="General" sourceLinked="1"/>
        <c:majorTickMark val="none"/>
        <c:tickLblPos val="nextTo"/>
        <c:crossAx val="116384512"/>
        <c:crosses val="autoZero"/>
        <c:crossBetween val="between"/>
      </c:valAx>
    </c:plotArea>
    <c:plotVisOnly val="1"/>
    <c:dispBlanksAs val="gap"/>
  </c:chart>
  <c:txPr>
    <a:bodyPr/>
    <a:lstStyle/>
    <a:p>
      <a:pPr>
        <a:defRPr sz="1400" b="1">
          <a:latin typeface="Times New Roman" pitchFamily="18" charset="0"/>
          <a:cs typeface="Times New Roman" pitchFamily="18" charset="0"/>
        </a:defRPr>
      </a:pPr>
      <a:endParaRPr lang="en-US"/>
    </a:p>
  </c:txPr>
  <c:externalData r:id="rId1"/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en-US"/>
  <c:style val="26"/>
  <c:chart>
    <c:title>
      <c:tx>
        <c:rich>
          <a:bodyPr/>
          <a:lstStyle/>
          <a:p>
            <a:pPr>
              <a:defRPr/>
            </a:pPr>
            <a:r>
              <a:rPr lang="en-US" sz="1800" b="1" i="0" baseline="0" dirty="0" smtClean="0">
                <a:effectLst/>
                <a:latin typeface="Times New Roman" pitchFamily="18" charset="0"/>
                <a:cs typeface="Times New Roman" pitchFamily="18" charset="0"/>
              </a:rPr>
              <a:t>NORMAL DELIVERY &amp; CAESARIAN SECTIONS</a:t>
            </a:r>
            <a:endParaRPr lang="en-US" dirty="0">
              <a:effectLst/>
              <a:latin typeface="Times New Roman" pitchFamily="18" charset="0"/>
              <a:cs typeface="Times New Roman" pitchFamily="18" charset="0"/>
            </a:endParaRPr>
          </a:p>
        </c:rich>
      </c:tx>
      <c:layout/>
    </c:title>
    <c:plotArea>
      <c:layout>
        <c:manualLayout>
          <c:layoutTarget val="inner"/>
          <c:xMode val="edge"/>
          <c:yMode val="edge"/>
          <c:x val="6.1268482064741912E-2"/>
          <c:y val="0.15927536231884062"/>
          <c:w val="0.93020625546806668"/>
          <c:h val="0.68527768268096934"/>
        </c:manualLayout>
      </c:layout>
      <c:barChart>
        <c:barDir val="col"/>
        <c:grouping val="clustered"/>
        <c:ser>
          <c:idx val="0"/>
          <c:order val="0"/>
          <c:tx>
            <c:strRef>
              <c:f>'Delivery, LSCS'!$B$36</c:f>
              <c:strCache>
                <c:ptCount val="1"/>
                <c:pt idx="0">
                  <c:v>Normal Delivery</c:v>
                </c:pt>
              </c:strCache>
            </c:strRef>
          </c:tx>
          <c:dLbls>
            <c:txPr>
              <a:bodyPr/>
              <a:lstStyle/>
              <a:p>
                <a:pPr>
                  <a:defRPr sz="1400" b="1"/>
                </a:pPr>
                <a:endParaRPr lang="en-US"/>
              </a:p>
            </c:txPr>
            <c:showVal val="1"/>
          </c:dLbls>
          <c:cat>
            <c:numRef>
              <c:f>'Delivery, LSCS'!$A$37:$A$48</c:f>
              <c:numCache>
                <c:formatCode>mmm/yy</c:formatCode>
                <c:ptCount val="12"/>
                <c:pt idx="0">
                  <c:v>45292</c:v>
                </c:pt>
                <c:pt idx="1">
                  <c:v>45323</c:v>
                </c:pt>
                <c:pt idx="2">
                  <c:v>45352</c:v>
                </c:pt>
                <c:pt idx="3">
                  <c:v>45383</c:v>
                </c:pt>
                <c:pt idx="4">
                  <c:v>45413</c:v>
                </c:pt>
                <c:pt idx="5">
                  <c:v>45444</c:v>
                </c:pt>
                <c:pt idx="6">
                  <c:v>45474</c:v>
                </c:pt>
                <c:pt idx="7">
                  <c:v>45505</c:v>
                </c:pt>
                <c:pt idx="8">
                  <c:v>45536</c:v>
                </c:pt>
                <c:pt idx="9">
                  <c:v>45566</c:v>
                </c:pt>
                <c:pt idx="10">
                  <c:v>45597</c:v>
                </c:pt>
                <c:pt idx="11">
                  <c:v>45627</c:v>
                </c:pt>
              </c:numCache>
            </c:numRef>
          </c:cat>
          <c:val>
            <c:numRef>
              <c:f>'Delivery, LSCS'!$B$37:$B$48</c:f>
              <c:numCache>
                <c:formatCode>General</c:formatCode>
                <c:ptCount val="12"/>
                <c:pt idx="0">
                  <c:v>72</c:v>
                </c:pt>
                <c:pt idx="1">
                  <c:v>47</c:v>
                </c:pt>
                <c:pt idx="2">
                  <c:v>42</c:v>
                </c:pt>
                <c:pt idx="3">
                  <c:v>69</c:v>
                </c:pt>
                <c:pt idx="4">
                  <c:v>69</c:v>
                </c:pt>
                <c:pt idx="5">
                  <c:v>79</c:v>
                </c:pt>
                <c:pt idx="6">
                  <c:v>89</c:v>
                </c:pt>
                <c:pt idx="7">
                  <c:v>107</c:v>
                </c:pt>
                <c:pt idx="8">
                  <c:v>102</c:v>
                </c:pt>
                <c:pt idx="9">
                  <c:v>80</c:v>
                </c:pt>
                <c:pt idx="10">
                  <c:v>70</c:v>
                </c:pt>
                <c:pt idx="11">
                  <c:v>54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27B6-4D0F-854E-330189D571B8}"/>
            </c:ext>
          </c:extLst>
        </c:ser>
        <c:ser>
          <c:idx val="1"/>
          <c:order val="1"/>
          <c:tx>
            <c:strRef>
              <c:f>'Delivery, LSCS'!$C$36</c:f>
              <c:strCache>
                <c:ptCount val="1"/>
                <c:pt idx="0">
                  <c:v>Caesarian Sections (LSCS)</c:v>
                </c:pt>
              </c:strCache>
            </c:strRef>
          </c:tx>
          <c:dLbls>
            <c:dLbl>
              <c:idx val="3"/>
              <c:layout>
                <c:manualLayout>
                  <c:x val="2.7777777777777809E-3"/>
                  <c:y val="0"/>
                </c:manualLayout>
              </c:layout>
              <c:showVal val="1"/>
            </c:dLbl>
            <c:dLbl>
              <c:idx val="7"/>
              <c:layout>
                <c:manualLayout>
                  <c:x val="1.3888888888888897E-2"/>
                  <c:y val="0"/>
                </c:manualLayout>
              </c:layout>
              <c:showVal val="1"/>
            </c:dLbl>
            <c:dLbl>
              <c:idx val="8"/>
              <c:layout>
                <c:manualLayout>
                  <c:x val="1.2500000000000001E-2"/>
                  <c:y val="0"/>
                </c:manualLayout>
              </c:layout>
              <c:showVal val="1"/>
            </c:dLbl>
            <c:txPr>
              <a:bodyPr/>
              <a:lstStyle/>
              <a:p>
                <a:pPr>
                  <a:defRPr sz="1400" b="1"/>
                </a:pPr>
                <a:endParaRPr lang="en-US"/>
              </a:p>
            </c:txPr>
            <c:showVal val="1"/>
          </c:dLbls>
          <c:cat>
            <c:numRef>
              <c:f>'Delivery, LSCS'!$A$37:$A$48</c:f>
              <c:numCache>
                <c:formatCode>mmm/yy</c:formatCode>
                <c:ptCount val="12"/>
                <c:pt idx="0">
                  <c:v>45292</c:v>
                </c:pt>
                <c:pt idx="1">
                  <c:v>45323</c:v>
                </c:pt>
                <c:pt idx="2">
                  <c:v>45352</c:v>
                </c:pt>
                <c:pt idx="3">
                  <c:v>45383</c:v>
                </c:pt>
                <c:pt idx="4">
                  <c:v>45413</c:v>
                </c:pt>
                <c:pt idx="5">
                  <c:v>45444</c:v>
                </c:pt>
                <c:pt idx="6">
                  <c:v>45474</c:v>
                </c:pt>
                <c:pt idx="7">
                  <c:v>45505</c:v>
                </c:pt>
                <c:pt idx="8">
                  <c:v>45536</c:v>
                </c:pt>
                <c:pt idx="9">
                  <c:v>45566</c:v>
                </c:pt>
                <c:pt idx="10">
                  <c:v>45597</c:v>
                </c:pt>
                <c:pt idx="11">
                  <c:v>45627</c:v>
                </c:pt>
              </c:numCache>
            </c:numRef>
          </c:cat>
          <c:val>
            <c:numRef>
              <c:f>'Delivery, LSCS'!$C$37:$C$48</c:f>
              <c:numCache>
                <c:formatCode>General</c:formatCode>
                <c:ptCount val="12"/>
                <c:pt idx="0">
                  <c:v>99</c:v>
                </c:pt>
                <c:pt idx="1">
                  <c:v>86</c:v>
                </c:pt>
                <c:pt idx="2">
                  <c:v>68</c:v>
                </c:pt>
                <c:pt idx="3">
                  <c:v>58</c:v>
                </c:pt>
                <c:pt idx="4">
                  <c:v>90</c:v>
                </c:pt>
                <c:pt idx="5">
                  <c:v>78</c:v>
                </c:pt>
                <c:pt idx="6">
                  <c:v>108</c:v>
                </c:pt>
                <c:pt idx="7">
                  <c:v>108</c:v>
                </c:pt>
                <c:pt idx="8">
                  <c:v>102</c:v>
                </c:pt>
                <c:pt idx="9">
                  <c:v>124</c:v>
                </c:pt>
                <c:pt idx="10">
                  <c:v>92</c:v>
                </c:pt>
                <c:pt idx="11">
                  <c:v>106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27B6-4D0F-854E-330189D571B8}"/>
            </c:ext>
          </c:extLst>
        </c:ser>
        <c:axId val="116580352"/>
        <c:axId val="116581888"/>
      </c:barChart>
      <c:dateAx>
        <c:axId val="116580352"/>
        <c:scaling>
          <c:orientation val="minMax"/>
        </c:scaling>
        <c:axPos val="b"/>
        <c:numFmt formatCode="mmm/yy" sourceLinked="1"/>
        <c:majorTickMark val="none"/>
        <c:tickLblPos val="nextTo"/>
        <c:txPr>
          <a:bodyPr/>
          <a:lstStyle/>
          <a:p>
            <a:pPr>
              <a:defRPr sz="1400" b="1"/>
            </a:pPr>
            <a:endParaRPr lang="en-US"/>
          </a:p>
        </c:txPr>
        <c:crossAx val="116581888"/>
        <c:crosses val="autoZero"/>
        <c:auto val="1"/>
        <c:lblOffset val="100"/>
        <c:baseTimeUnit val="months"/>
      </c:dateAx>
      <c:valAx>
        <c:axId val="116581888"/>
        <c:scaling>
          <c:orientation val="minMax"/>
        </c:scaling>
        <c:axPos val="l"/>
        <c:majorGridlines/>
        <c:numFmt formatCode="General" sourceLinked="1"/>
        <c:majorTickMark val="none"/>
        <c:tickLblPos val="nextTo"/>
        <c:txPr>
          <a:bodyPr/>
          <a:lstStyle/>
          <a:p>
            <a:pPr>
              <a:defRPr sz="1400" b="1"/>
            </a:pPr>
            <a:endParaRPr lang="en-US"/>
          </a:p>
        </c:txPr>
        <c:crossAx val="116580352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0.21647473753280846"/>
          <c:y val="7.4872760470158631E-2"/>
          <c:w val="0.56546970691163578"/>
          <c:h val="7.2669937996880846E-2"/>
        </c:manualLayout>
      </c:layout>
      <c:txPr>
        <a:bodyPr/>
        <a:lstStyle/>
        <a:p>
          <a:pPr>
            <a:defRPr b="1"/>
          </a:pPr>
          <a:endParaRPr lang="en-US"/>
        </a:p>
      </c:txPr>
    </c:legend>
    <c:plotVisOnly val="1"/>
    <c:dispBlanksAs val="gap"/>
  </c:chart>
  <c:txPr>
    <a:bodyPr/>
    <a:lstStyle/>
    <a:p>
      <a:pPr>
        <a:defRPr sz="1600">
          <a:latin typeface="Times New Roman" pitchFamily="18" charset="0"/>
          <a:cs typeface="Times New Roman" pitchFamily="18" charset="0"/>
        </a:defRPr>
      </a:pPr>
      <a:endParaRPr lang="en-US"/>
    </a:p>
  </c:txPr>
  <c:externalData r:id="rId1"/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en-US"/>
  <c:style val="28"/>
  <c:chart>
    <c:title>
      <c:tx>
        <c:rich>
          <a:bodyPr/>
          <a:lstStyle/>
          <a:p>
            <a:pPr>
              <a:defRPr/>
            </a:pPr>
            <a:r>
              <a:rPr lang="en-US"/>
              <a:t>Bed Occupancy % Trends (Month Wise)</a:t>
            </a:r>
          </a:p>
        </c:rich>
      </c:tx>
      <c:layout/>
    </c:title>
    <c:plotArea>
      <c:layout>
        <c:manualLayout>
          <c:layoutTarget val="inner"/>
          <c:xMode val="edge"/>
          <c:yMode val="edge"/>
          <c:x val="5.015737095363082E-2"/>
          <c:y val="9.9857142857142922E-2"/>
          <c:w val="0.9414218066491693"/>
          <c:h val="0.74392838395200611"/>
        </c:manualLayout>
      </c:layout>
      <c:barChart>
        <c:barDir val="col"/>
        <c:grouping val="clustered"/>
        <c:ser>
          <c:idx val="0"/>
          <c:order val="0"/>
          <c:tx>
            <c:strRef>
              <c:f>'Bed Occupency%'!$B$1</c:f>
              <c:strCache>
                <c:ptCount val="1"/>
                <c:pt idx="0">
                  <c:v>Bed Occupancy%</c:v>
                </c:pt>
              </c:strCache>
            </c:strRef>
          </c:tx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en-US" sz="1400" dirty="0" smtClean="0"/>
                      <a:t>55</a:t>
                    </a:r>
                    <a:endParaRPr lang="en-US" dirty="0"/>
                  </a:p>
                </c:rich>
              </c:tx>
              <c:showVal val="1"/>
            </c:dLbl>
            <c:txPr>
              <a:bodyPr/>
              <a:lstStyle/>
              <a:p>
                <a:pPr>
                  <a:defRPr sz="1400"/>
                </a:pPr>
                <a:endParaRPr lang="en-US"/>
              </a:p>
            </c:txPr>
            <c:showVal val="1"/>
          </c:dLbls>
          <c:cat>
            <c:numRef>
              <c:f>'Bed Occupency%'!$A$2:$A$13</c:f>
              <c:numCache>
                <c:formatCode>mmm/yy</c:formatCode>
                <c:ptCount val="12"/>
                <c:pt idx="0">
                  <c:v>45292</c:v>
                </c:pt>
                <c:pt idx="1">
                  <c:v>45323</c:v>
                </c:pt>
                <c:pt idx="2">
                  <c:v>45352</c:v>
                </c:pt>
                <c:pt idx="3">
                  <c:v>45383</c:v>
                </c:pt>
                <c:pt idx="4">
                  <c:v>45413</c:v>
                </c:pt>
                <c:pt idx="5">
                  <c:v>45444</c:v>
                </c:pt>
                <c:pt idx="6">
                  <c:v>45474</c:v>
                </c:pt>
                <c:pt idx="7">
                  <c:v>45505</c:v>
                </c:pt>
                <c:pt idx="8">
                  <c:v>45536</c:v>
                </c:pt>
                <c:pt idx="9">
                  <c:v>45566</c:v>
                </c:pt>
                <c:pt idx="10">
                  <c:v>45597</c:v>
                </c:pt>
                <c:pt idx="11">
                  <c:v>45627</c:v>
                </c:pt>
              </c:numCache>
            </c:numRef>
          </c:cat>
          <c:val>
            <c:numRef>
              <c:f>'Bed Occupency%'!$B$2:$B$13</c:f>
              <c:numCache>
                <c:formatCode>0</c:formatCode>
                <c:ptCount val="12"/>
                <c:pt idx="0">
                  <c:v>55</c:v>
                </c:pt>
                <c:pt idx="1">
                  <c:v>67</c:v>
                </c:pt>
                <c:pt idx="2">
                  <c:v>67</c:v>
                </c:pt>
                <c:pt idx="3">
                  <c:v>68</c:v>
                </c:pt>
                <c:pt idx="4">
                  <c:v>80</c:v>
                </c:pt>
                <c:pt idx="5">
                  <c:v>71</c:v>
                </c:pt>
                <c:pt idx="6">
                  <c:v>76</c:v>
                </c:pt>
                <c:pt idx="7">
                  <c:v>68</c:v>
                </c:pt>
                <c:pt idx="8">
                  <c:v>77</c:v>
                </c:pt>
                <c:pt idx="9">
                  <c:v>65</c:v>
                </c:pt>
                <c:pt idx="10">
                  <c:v>67</c:v>
                </c:pt>
                <c:pt idx="11">
                  <c:v>63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3F31-4E4E-BDAA-AB0AAB993468}"/>
            </c:ext>
          </c:extLst>
        </c:ser>
        <c:axId val="116615424"/>
        <c:axId val="116621312"/>
      </c:barChart>
      <c:dateAx>
        <c:axId val="116615424"/>
        <c:scaling>
          <c:orientation val="minMax"/>
        </c:scaling>
        <c:axPos val="b"/>
        <c:numFmt formatCode="mmm/yy" sourceLinked="1"/>
        <c:majorTickMark val="none"/>
        <c:tickLblPos val="nextTo"/>
        <c:crossAx val="116621312"/>
        <c:crosses val="autoZero"/>
        <c:auto val="1"/>
        <c:lblOffset val="100"/>
        <c:baseTimeUnit val="months"/>
      </c:dateAx>
      <c:valAx>
        <c:axId val="116621312"/>
        <c:scaling>
          <c:orientation val="minMax"/>
        </c:scaling>
        <c:axPos val="l"/>
        <c:majorGridlines/>
        <c:numFmt formatCode="0" sourceLinked="1"/>
        <c:majorTickMark val="none"/>
        <c:tickLblPos val="nextTo"/>
        <c:crossAx val="116615424"/>
        <c:crosses val="autoZero"/>
        <c:crossBetween val="between"/>
      </c:valAx>
    </c:plotArea>
    <c:plotVisOnly val="1"/>
    <c:dispBlanksAs val="gap"/>
  </c:chart>
  <c:txPr>
    <a:bodyPr/>
    <a:lstStyle/>
    <a:p>
      <a:pPr>
        <a:defRPr sz="1600" b="1">
          <a:latin typeface="Times New Roman" pitchFamily="18" charset="0"/>
          <a:cs typeface="Times New Roman" pitchFamily="18" charset="0"/>
        </a:defRPr>
      </a:pPr>
      <a:endParaRPr lang="en-US"/>
    </a:p>
  </c:txPr>
  <c:externalData r:id="rId1"/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n-US"/>
  <c:style val="29"/>
  <c:chart>
    <c:title>
      <c:tx>
        <c:rich>
          <a:bodyPr/>
          <a:lstStyle/>
          <a:p>
            <a:pPr>
              <a:defRPr/>
            </a:pPr>
            <a:r>
              <a:rPr lang="en-US"/>
              <a:t>PHARMACY OPD ATTENDENCE-2024</a:t>
            </a:r>
          </a:p>
        </c:rich>
      </c:tx>
      <c:layout/>
    </c:title>
    <c:plotArea>
      <c:layout/>
      <c:barChart>
        <c:barDir val="col"/>
        <c:grouping val="clustered"/>
        <c:ser>
          <c:idx val="0"/>
          <c:order val="0"/>
          <c:tx>
            <c:strRef>
              <c:f>'OPD ATTENDENCE'!$B$60:$B$61</c:f>
              <c:strCache>
                <c:ptCount val="1"/>
                <c:pt idx="0">
                  <c:v>PHARMACY OPD ATTENDENCE -2024 TOTAL</c:v>
                </c:pt>
              </c:strCache>
            </c:strRef>
          </c:tx>
          <c:dLbls>
            <c:txPr>
              <a:bodyPr/>
              <a:lstStyle/>
              <a:p>
                <a:pPr>
                  <a:defRPr sz="1400"/>
                </a:pPr>
                <a:endParaRPr lang="en-US"/>
              </a:p>
            </c:txPr>
            <c:showVal val="1"/>
          </c:dLbls>
          <c:cat>
            <c:numRef>
              <c:f>'OPD ATTENDENCE'!$A$62:$A$73</c:f>
              <c:numCache>
                <c:formatCode>mmm/yy</c:formatCode>
                <c:ptCount val="12"/>
                <c:pt idx="0">
                  <c:v>45292</c:v>
                </c:pt>
                <c:pt idx="1">
                  <c:v>45323</c:v>
                </c:pt>
                <c:pt idx="2">
                  <c:v>45352</c:v>
                </c:pt>
                <c:pt idx="3">
                  <c:v>45383</c:v>
                </c:pt>
                <c:pt idx="4">
                  <c:v>45413</c:v>
                </c:pt>
                <c:pt idx="5">
                  <c:v>45444</c:v>
                </c:pt>
                <c:pt idx="6">
                  <c:v>45474</c:v>
                </c:pt>
                <c:pt idx="7">
                  <c:v>45505</c:v>
                </c:pt>
                <c:pt idx="8">
                  <c:v>45536</c:v>
                </c:pt>
                <c:pt idx="9">
                  <c:v>45566</c:v>
                </c:pt>
                <c:pt idx="10">
                  <c:v>45597</c:v>
                </c:pt>
                <c:pt idx="11">
                  <c:v>45627</c:v>
                </c:pt>
              </c:numCache>
            </c:numRef>
          </c:cat>
          <c:val>
            <c:numRef>
              <c:f>'OPD ATTENDENCE'!$B$62:$B$73</c:f>
              <c:numCache>
                <c:formatCode>General</c:formatCode>
                <c:ptCount val="12"/>
                <c:pt idx="0">
                  <c:v>16981</c:v>
                </c:pt>
                <c:pt idx="1">
                  <c:v>21688</c:v>
                </c:pt>
                <c:pt idx="2">
                  <c:v>19027</c:v>
                </c:pt>
                <c:pt idx="3">
                  <c:v>19211</c:v>
                </c:pt>
                <c:pt idx="4">
                  <c:v>26870</c:v>
                </c:pt>
                <c:pt idx="5">
                  <c:v>23890</c:v>
                </c:pt>
                <c:pt idx="6">
                  <c:v>26317</c:v>
                </c:pt>
                <c:pt idx="7">
                  <c:v>25590</c:v>
                </c:pt>
                <c:pt idx="8">
                  <c:v>27705</c:v>
                </c:pt>
                <c:pt idx="9">
                  <c:v>24035</c:v>
                </c:pt>
                <c:pt idx="10">
                  <c:v>24162</c:v>
                </c:pt>
                <c:pt idx="11">
                  <c:v>20422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7093-46FB-B2B5-59AD2B79CED2}"/>
            </c:ext>
          </c:extLst>
        </c:ser>
        <c:axId val="117862784"/>
        <c:axId val="117864320"/>
      </c:barChart>
      <c:dateAx>
        <c:axId val="117862784"/>
        <c:scaling>
          <c:orientation val="minMax"/>
        </c:scaling>
        <c:axPos val="b"/>
        <c:numFmt formatCode="mmm/yy" sourceLinked="1"/>
        <c:majorTickMark val="none"/>
        <c:tickLblPos val="nextTo"/>
        <c:crossAx val="117864320"/>
        <c:crosses val="autoZero"/>
        <c:auto val="1"/>
        <c:lblOffset val="100"/>
        <c:baseTimeUnit val="months"/>
      </c:dateAx>
      <c:valAx>
        <c:axId val="117864320"/>
        <c:scaling>
          <c:orientation val="minMax"/>
        </c:scaling>
        <c:axPos val="l"/>
        <c:majorGridlines/>
        <c:numFmt formatCode="General" sourceLinked="1"/>
        <c:majorTickMark val="none"/>
        <c:tickLblPos val="nextTo"/>
        <c:crossAx val="117862784"/>
        <c:crosses val="autoZero"/>
        <c:crossBetween val="between"/>
      </c:valAx>
    </c:plotArea>
    <c:plotVisOnly val="1"/>
    <c:dispBlanksAs val="gap"/>
  </c:chart>
  <c:txPr>
    <a:bodyPr/>
    <a:lstStyle/>
    <a:p>
      <a:pPr>
        <a:defRPr sz="1400" b="1">
          <a:latin typeface="Times New Roman" pitchFamily="18" charset="0"/>
          <a:cs typeface="Times New Roman" pitchFamily="18" charset="0"/>
        </a:defRPr>
      </a:pPr>
      <a:endParaRPr lang="en-US"/>
    </a:p>
  </c:txPr>
  <c:externalData r:id="rId1"/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n-US"/>
  <c:style val="32"/>
  <c:chart>
    <c:title>
      <c:tx>
        <c:rich>
          <a:bodyPr/>
          <a:lstStyle/>
          <a:p>
            <a:pPr>
              <a:defRPr/>
            </a:pPr>
            <a:r>
              <a:rPr lang="en-US" dirty="0"/>
              <a:t>OPD (</a:t>
            </a:r>
            <a:r>
              <a:rPr lang="en-US" dirty="0" smtClean="0"/>
              <a:t>CASUALTY ATTENDANCE)</a:t>
            </a:r>
            <a:endParaRPr lang="en-US" dirty="0"/>
          </a:p>
        </c:rich>
      </c:tx>
      <c:layout/>
    </c:title>
    <c:plotArea>
      <c:layout/>
      <c:barChart>
        <c:barDir val="col"/>
        <c:grouping val="clustered"/>
        <c:ser>
          <c:idx val="0"/>
          <c:order val="0"/>
          <c:tx>
            <c:strRef>
              <c:f>'OPD ATTENDENCE'!$B$43:$B$44</c:f>
              <c:strCache>
                <c:ptCount val="1"/>
                <c:pt idx="0">
                  <c:v>IPD (CASUALTY)  ATTENDENCE-2024 TOTAL</c:v>
                </c:pt>
              </c:strCache>
            </c:strRef>
          </c:tx>
          <c:dLbls>
            <c:txPr>
              <a:bodyPr/>
              <a:lstStyle/>
              <a:p>
                <a:pPr>
                  <a:defRPr sz="1200"/>
                </a:pPr>
                <a:endParaRPr lang="en-US"/>
              </a:p>
            </c:txPr>
            <c:showVal val="1"/>
          </c:dLbls>
          <c:cat>
            <c:numRef>
              <c:f>'OPD ATTENDENCE'!$A$45:$A$56</c:f>
              <c:numCache>
                <c:formatCode>mmm/yy</c:formatCode>
                <c:ptCount val="12"/>
                <c:pt idx="0">
                  <c:v>45292</c:v>
                </c:pt>
                <c:pt idx="1">
                  <c:v>45323</c:v>
                </c:pt>
                <c:pt idx="2">
                  <c:v>45352</c:v>
                </c:pt>
                <c:pt idx="3">
                  <c:v>45383</c:v>
                </c:pt>
                <c:pt idx="4">
                  <c:v>45413</c:v>
                </c:pt>
                <c:pt idx="5">
                  <c:v>45444</c:v>
                </c:pt>
                <c:pt idx="6">
                  <c:v>45474</c:v>
                </c:pt>
                <c:pt idx="7">
                  <c:v>45505</c:v>
                </c:pt>
                <c:pt idx="8">
                  <c:v>45536</c:v>
                </c:pt>
                <c:pt idx="9">
                  <c:v>45566</c:v>
                </c:pt>
                <c:pt idx="10">
                  <c:v>45597</c:v>
                </c:pt>
                <c:pt idx="11">
                  <c:v>45627</c:v>
                </c:pt>
              </c:numCache>
            </c:numRef>
          </c:cat>
          <c:val>
            <c:numRef>
              <c:f>'OPD ATTENDENCE'!$B$45:$B$56</c:f>
              <c:numCache>
                <c:formatCode>General</c:formatCode>
                <c:ptCount val="12"/>
                <c:pt idx="0">
                  <c:v>2775</c:v>
                </c:pt>
                <c:pt idx="1">
                  <c:v>3347</c:v>
                </c:pt>
                <c:pt idx="2">
                  <c:v>3454</c:v>
                </c:pt>
                <c:pt idx="3">
                  <c:v>3714</c:v>
                </c:pt>
                <c:pt idx="4">
                  <c:v>3853</c:v>
                </c:pt>
                <c:pt idx="5">
                  <c:v>3662</c:v>
                </c:pt>
                <c:pt idx="6">
                  <c:v>4644</c:v>
                </c:pt>
                <c:pt idx="7">
                  <c:v>5449</c:v>
                </c:pt>
                <c:pt idx="8">
                  <c:v>5158</c:v>
                </c:pt>
                <c:pt idx="9">
                  <c:v>4877</c:v>
                </c:pt>
                <c:pt idx="10">
                  <c:v>4030</c:v>
                </c:pt>
                <c:pt idx="11">
                  <c:v>3623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EE64-4768-B815-8372DBFC61B7}"/>
            </c:ext>
          </c:extLst>
        </c:ser>
        <c:axId val="117901568"/>
        <c:axId val="117923840"/>
      </c:barChart>
      <c:dateAx>
        <c:axId val="117901568"/>
        <c:scaling>
          <c:orientation val="minMax"/>
        </c:scaling>
        <c:axPos val="b"/>
        <c:numFmt formatCode="mmm/yy" sourceLinked="1"/>
        <c:majorTickMark val="none"/>
        <c:tickLblPos val="nextTo"/>
        <c:crossAx val="117923840"/>
        <c:crosses val="autoZero"/>
        <c:auto val="1"/>
        <c:lblOffset val="100"/>
        <c:baseTimeUnit val="months"/>
      </c:dateAx>
      <c:valAx>
        <c:axId val="117923840"/>
        <c:scaling>
          <c:orientation val="minMax"/>
        </c:scaling>
        <c:axPos val="l"/>
        <c:majorGridlines/>
        <c:numFmt formatCode="General" sourceLinked="1"/>
        <c:majorTickMark val="none"/>
        <c:tickLblPos val="nextTo"/>
        <c:crossAx val="117901568"/>
        <c:crosses val="autoZero"/>
        <c:crossBetween val="between"/>
      </c:valAx>
    </c:plotArea>
    <c:plotVisOnly val="1"/>
    <c:dispBlanksAs val="gap"/>
  </c:chart>
  <c:txPr>
    <a:bodyPr/>
    <a:lstStyle/>
    <a:p>
      <a:pPr>
        <a:defRPr sz="1400" b="1">
          <a:latin typeface="Times New Roman" pitchFamily="18" charset="0"/>
          <a:cs typeface="Times New Roman" pitchFamily="18" charset="0"/>
        </a:defRPr>
      </a:pPr>
      <a:endParaRPr lang="en-US"/>
    </a:p>
  </c:txPr>
  <c:externalData r:id="rId1"/>
</c:chartSpace>
</file>

<file path=ppt/charts/chart1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en-US"/>
  <c:chart>
    <c:title>
      <c:tx>
        <c:rich>
          <a:bodyPr/>
          <a:lstStyle/>
          <a:p>
            <a:pPr>
              <a:defRPr/>
            </a:pPr>
            <a:r>
              <a:rPr lang="en-US"/>
              <a:t>DEATH TRENDS (MONTH WISE)</a:t>
            </a:r>
          </a:p>
        </c:rich>
      </c:tx>
      <c:layout/>
    </c:title>
    <c:view3D>
      <c:rAngAx val="1"/>
    </c:view3D>
    <c:plotArea>
      <c:layout/>
      <c:bar3DChart>
        <c:barDir val="col"/>
        <c:grouping val="clustered"/>
        <c:ser>
          <c:idx val="0"/>
          <c:order val="0"/>
          <c:tx>
            <c:strRef>
              <c:f>Death!$B$2:$B$3</c:f>
              <c:strCache>
                <c:ptCount val="1"/>
                <c:pt idx="0">
                  <c:v>Department- Master -2024 Death</c:v>
                </c:pt>
              </c:strCache>
            </c:strRef>
          </c:tx>
          <c:spPr>
            <a:gradFill rotWithShape="1">
              <a:gsLst>
                <a:gs pos="0">
                  <a:schemeClr val="accent2">
                    <a:shade val="51000"/>
                    <a:satMod val="130000"/>
                  </a:schemeClr>
                </a:gs>
                <a:gs pos="80000">
                  <a:schemeClr val="accent2">
                    <a:shade val="93000"/>
                    <a:satMod val="130000"/>
                  </a:schemeClr>
                </a:gs>
                <a:gs pos="100000">
                  <a:schemeClr val="accent2">
                    <a:shade val="94000"/>
                    <a:satMod val="135000"/>
                  </a:schemeClr>
                </a:gs>
              </a:gsLst>
              <a:lin ang="16200000" scaled="0"/>
            </a:gra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/>
            </a:sp3d>
          </c:spPr>
          <c:dLbls>
            <c:spPr>
              <a:noFill/>
              <a:ln>
                <a:noFill/>
              </a:ln>
              <a:effectLst/>
            </c:spPr>
            <c:showVal val="1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numRef>
              <c:f>Death!$A$4:$A$15</c:f>
              <c:numCache>
                <c:formatCode>mmm/yy</c:formatCode>
                <c:ptCount val="12"/>
                <c:pt idx="0">
                  <c:v>45292</c:v>
                </c:pt>
                <c:pt idx="1">
                  <c:v>45323</c:v>
                </c:pt>
                <c:pt idx="2">
                  <c:v>45352</c:v>
                </c:pt>
                <c:pt idx="3">
                  <c:v>45383</c:v>
                </c:pt>
                <c:pt idx="4">
                  <c:v>45413</c:v>
                </c:pt>
                <c:pt idx="5">
                  <c:v>45444</c:v>
                </c:pt>
                <c:pt idx="6">
                  <c:v>45474</c:v>
                </c:pt>
                <c:pt idx="7">
                  <c:v>45505</c:v>
                </c:pt>
                <c:pt idx="8">
                  <c:v>45536</c:v>
                </c:pt>
                <c:pt idx="9">
                  <c:v>45566</c:v>
                </c:pt>
                <c:pt idx="10">
                  <c:v>45597</c:v>
                </c:pt>
                <c:pt idx="11">
                  <c:v>45627</c:v>
                </c:pt>
              </c:numCache>
            </c:numRef>
          </c:cat>
          <c:val>
            <c:numRef>
              <c:f>Death!$B$4:$B$15</c:f>
              <c:numCache>
                <c:formatCode>General</c:formatCode>
                <c:ptCount val="12"/>
                <c:pt idx="0">
                  <c:v>98</c:v>
                </c:pt>
                <c:pt idx="1">
                  <c:v>77</c:v>
                </c:pt>
                <c:pt idx="2">
                  <c:v>102</c:v>
                </c:pt>
                <c:pt idx="3">
                  <c:v>128</c:v>
                </c:pt>
                <c:pt idx="4">
                  <c:v>136</c:v>
                </c:pt>
                <c:pt idx="5">
                  <c:v>172</c:v>
                </c:pt>
                <c:pt idx="6">
                  <c:v>122</c:v>
                </c:pt>
                <c:pt idx="7">
                  <c:v>163</c:v>
                </c:pt>
                <c:pt idx="8">
                  <c:v>177</c:v>
                </c:pt>
                <c:pt idx="9">
                  <c:v>166</c:v>
                </c:pt>
                <c:pt idx="10">
                  <c:v>127</c:v>
                </c:pt>
                <c:pt idx="11">
                  <c:v>126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95FE-4C22-BE64-D9A4045C73FA}"/>
            </c:ext>
          </c:extLst>
        </c:ser>
        <c:ser>
          <c:idx val="1"/>
          <c:order val="1"/>
          <c:tx>
            <c:strRef>
              <c:f>Death!$C$2:$C$3</c:f>
              <c:strCache>
                <c:ptCount val="1"/>
                <c:pt idx="0">
                  <c:v>Department- Master -2024 Per Day</c:v>
                </c:pt>
              </c:strCache>
            </c:strRef>
          </c:tx>
          <c:cat>
            <c:numRef>
              <c:f>Death!$A$4:$A$15</c:f>
              <c:numCache>
                <c:formatCode>mmm/yy</c:formatCode>
                <c:ptCount val="12"/>
                <c:pt idx="0">
                  <c:v>45292</c:v>
                </c:pt>
                <c:pt idx="1">
                  <c:v>45323</c:v>
                </c:pt>
                <c:pt idx="2">
                  <c:v>45352</c:v>
                </c:pt>
                <c:pt idx="3">
                  <c:v>45383</c:v>
                </c:pt>
                <c:pt idx="4">
                  <c:v>45413</c:v>
                </c:pt>
                <c:pt idx="5">
                  <c:v>45444</c:v>
                </c:pt>
                <c:pt idx="6">
                  <c:v>45474</c:v>
                </c:pt>
                <c:pt idx="7">
                  <c:v>45505</c:v>
                </c:pt>
                <c:pt idx="8">
                  <c:v>45536</c:v>
                </c:pt>
                <c:pt idx="9">
                  <c:v>45566</c:v>
                </c:pt>
                <c:pt idx="10">
                  <c:v>45597</c:v>
                </c:pt>
                <c:pt idx="11">
                  <c:v>45627</c:v>
                </c:pt>
              </c:numCache>
            </c:numRef>
          </c:cat>
          <c:val>
            <c:numRef>
              <c:f>Death!$C$4:$C$15</c:f>
              <c:numCache>
                <c:formatCode>General</c:formatCode>
                <c:ptCount val="12"/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95FE-4C22-BE64-D9A4045C73FA}"/>
            </c:ext>
          </c:extLst>
        </c:ser>
        <c:shape val="box"/>
        <c:axId val="116676480"/>
        <c:axId val="116678016"/>
        <c:axId val="0"/>
      </c:bar3DChart>
      <c:dateAx>
        <c:axId val="116676480"/>
        <c:scaling>
          <c:orientation val="minMax"/>
        </c:scaling>
        <c:axPos val="b"/>
        <c:numFmt formatCode="mmm/yy" sourceLinked="1"/>
        <c:majorTickMark val="none"/>
        <c:tickLblPos val="nextTo"/>
        <c:crossAx val="116678016"/>
        <c:crosses val="autoZero"/>
        <c:auto val="1"/>
        <c:lblOffset val="100"/>
        <c:baseTimeUnit val="months"/>
      </c:dateAx>
      <c:valAx>
        <c:axId val="116678016"/>
        <c:scaling>
          <c:orientation val="minMax"/>
        </c:scaling>
        <c:axPos val="l"/>
        <c:majorGridlines/>
        <c:numFmt formatCode="General" sourceLinked="1"/>
        <c:majorTickMark val="none"/>
        <c:tickLblPos val="nextTo"/>
        <c:crossAx val="116676480"/>
        <c:crosses val="autoZero"/>
        <c:crossBetween val="between"/>
      </c:valAx>
    </c:plotArea>
    <c:plotVisOnly val="1"/>
    <c:dispBlanksAs val="gap"/>
  </c:chart>
  <c:txPr>
    <a:bodyPr/>
    <a:lstStyle/>
    <a:p>
      <a:pPr>
        <a:defRPr sz="1400" b="1">
          <a:latin typeface="Times New Roman" pitchFamily="18" charset="0"/>
          <a:cs typeface="Times New Roman" pitchFamily="18" charset="0"/>
        </a:defRPr>
      </a:pPr>
      <a:endParaRPr lang="en-US"/>
    </a:p>
  </c:txPr>
  <c:externalData r:id="rId1"/>
</c:chartSpace>
</file>

<file path=ppt/charts/chart12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en-US"/>
  <c:style val="26"/>
  <c:chart>
    <c:title>
      <c:tx>
        <c:rich>
          <a:bodyPr/>
          <a:lstStyle/>
          <a:p>
            <a:pPr>
              <a:defRPr/>
            </a:pPr>
            <a:r>
              <a:rPr lang="en-US" dirty="0"/>
              <a:t>MRI TREANDS FOR VARIOUS MONTH </a:t>
            </a:r>
            <a:r>
              <a:rPr lang="en-US" dirty="0" smtClean="0"/>
              <a:t>WISE</a:t>
            </a:r>
            <a:endParaRPr lang="en-US" dirty="0"/>
          </a:p>
        </c:rich>
      </c:tx>
      <c:layout/>
    </c:title>
    <c:plotArea>
      <c:layout>
        <c:manualLayout>
          <c:layoutTarget val="inner"/>
          <c:xMode val="edge"/>
          <c:yMode val="edge"/>
          <c:x val="6.4459536307961501E-2"/>
          <c:y val="0.14302980877390326"/>
          <c:w val="0.9278397856517937"/>
          <c:h val="0.71835376827896491"/>
        </c:manualLayout>
      </c:layout>
      <c:barChart>
        <c:barDir val="col"/>
        <c:grouping val="clustered"/>
        <c:ser>
          <c:idx val="1"/>
          <c:order val="0"/>
          <c:tx>
            <c:strRef>
              <c:f>'MRI &amp; CT'!$I$59</c:f>
              <c:strCache>
                <c:ptCount val="1"/>
                <c:pt idx="0">
                  <c:v>OPD</c:v>
                </c:pt>
              </c:strCache>
            </c:strRef>
          </c:tx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200"/>
                </a:pPr>
                <a:endParaRPr lang="en-US"/>
              </a:p>
            </c:txPr>
            <c:showVal val="1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'MRI &amp; CT'!$H$60:$H$71</c:f>
              <c:numCache>
                <c:formatCode>mmm/yy</c:formatCode>
                <c:ptCount val="12"/>
                <c:pt idx="0">
                  <c:v>45292</c:v>
                </c:pt>
                <c:pt idx="1">
                  <c:v>45323</c:v>
                </c:pt>
                <c:pt idx="2">
                  <c:v>45352</c:v>
                </c:pt>
                <c:pt idx="3">
                  <c:v>45383</c:v>
                </c:pt>
                <c:pt idx="4">
                  <c:v>45413</c:v>
                </c:pt>
                <c:pt idx="5">
                  <c:v>45444</c:v>
                </c:pt>
                <c:pt idx="6">
                  <c:v>45474</c:v>
                </c:pt>
                <c:pt idx="7">
                  <c:v>45505</c:v>
                </c:pt>
                <c:pt idx="8">
                  <c:v>45536</c:v>
                </c:pt>
                <c:pt idx="9">
                  <c:v>45566</c:v>
                </c:pt>
                <c:pt idx="10">
                  <c:v>45597</c:v>
                </c:pt>
                <c:pt idx="11">
                  <c:v>45627</c:v>
                </c:pt>
              </c:numCache>
            </c:numRef>
          </c:cat>
          <c:val>
            <c:numRef>
              <c:f>'MRI &amp; CT'!$I$60:$I$71</c:f>
              <c:numCache>
                <c:formatCode>General</c:formatCode>
                <c:ptCount val="12"/>
                <c:pt idx="0">
                  <c:v>323</c:v>
                </c:pt>
                <c:pt idx="1">
                  <c:v>549</c:v>
                </c:pt>
                <c:pt idx="2">
                  <c:v>537</c:v>
                </c:pt>
                <c:pt idx="3">
                  <c:v>537</c:v>
                </c:pt>
                <c:pt idx="4">
                  <c:v>724</c:v>
                </c:pt>
                <c:pt idx="5">
                  <c:v>570</c:v>
                </c:pt>
                <c:pt idx="6">
                  <c:v>531</c:v>
                </c:pt>
                <c:pt idx="7">
                  <c:v>593</c:v>
                </c:pt>
                <c:pt idx="8">
                  <c:v>673</c:v>
                </c:pt>
                <c:pt idx="9">
                  <c:v>544</c:v>
                </c:pt>
                <c:pt idx="10">
                  <c:v>490</c:v>
                </c:pt>
                <c:pt idx="11">
                  <c:v>355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2090-4CFF-A827-1B2E64544795}"/>
            </c:ext>
          </c:extLst>
        </c:ser>
        <c:ser>
          <c:idx val="2"/>
          <c:order val="1"/>
          <c:tx>
            <c:strRef>
              <c:f>'MRI &amp; CT'!$L$59</c:f>
              <c:strCache>
                <c:ptCount val="1"/>
                <c:pt idx="0">
                  <c:v>IPD+Emg.</c:v>
                </c:pt>
              </c:strCache>
            </c:strRef>
          </c:tx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200"/>
                </a:pPr>
                <a:endParaRPr lang="en-US"/>
              </a:p>
            </c:txPr>
            <c:showVal val="1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'MRI &amp; CT'!$H$60:$H$71</c:f>
              <c:numCache>
                <c:formatCode>mmm/yy</c:formatCode>
                <c:ptCount val="12"/>
                <c:pt idx="0">
                  <c:v>45292</c:v>
                </c:pt>
                <c:pt idx="1">
                  <c:v>45323</c:v>
                </c:pt>
                <c:pt idx="2">
                  <c:v>45352</c:v>
                </c:pt>
                <c:pt idx="3">
                  <c:v>45383</c:v>
                </c:pt>
                <c:pt idx="4">
                  <c:v>45413</c:v>
                </c:pt>
                <c:pt idx="5">
                  <c:v>45444</c:v>
                </c:pt>
                <c:pt idx="6">
                  <c:v>45474</c:v>
                </c:pt>
                <c:pt idx="7">
                  <c:v>45505</c:v>
                </c:pt>
                <c:pt idx="8">
                  <c:v>45536</c:v>
                </c:pt>
                <c:pt idx="9">
                  <c:v>45566</c:v>
                </c:pt>
                <c:pt idx="10">
                  <c:v>45597</c:v>
                </c:pt>
                <c:pt idx="11">
                  <c:v>45627</c:v>
                </c:pt>
              </c:numCache>
            </c:numRef>
          </c:cat>
          <c:val>
            <c:numRef>
              <c:f>'MRI &amp; CT'!$L$60:$L$71</c:f>
              <c:numCache>
                <c:formatCode>General</c:formatCode>
                <c:ptCount val="12"/>
                <c:pt idx="0">
                  <c:v>456</c:v>
                </c:pt>
                <c:pt idx="1">
                  <c:v>704</c:v>
                </c:pt>
                <c:pt idx="2">
                  <c:v>674</c:v>
                </c:pt>
                <c:pt idx="3">
                  <c:v>655</c:v>
                </c:pt>
                <c:pt idx="4">
                  <c:v>901</c:v>
                </c:pt>
                <c:pt idx="5">
                  <c:v>726</c:v>
                </c:pt>
                <c:pt idx="6">
                  <c:v>681</c:v>
                </c:pt>
                <c:pt idx="7">
                  <c:v>728</c:v>
                </c:pt>
                <c:pt idx="8">
                  <c:v>830</c:v>
                </c:pt>
                <c:pt idx="9">
                  <c:v>679</c:v>
                </c:pt>
                <c:pt idx="10">
                  <c:v>644</c:v>
                </c:pt>
                <c:pt idx="11">
                  <c:v>517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2090-4CFF-A827-1B2E64544795}"/>
            </c:ext>
          </c:extLst>
        </c:ser>
        <c:axId val="118043776"/>
        <c:axId val="118045312"/>
      </c:barChart>
      <c:dateAx>
        <c:axId val="118043776"/>
        <c:scaling>
          <c:orientation val="minMax"/>
        </c:scaling>
        <c:axPos val="b"/>
        <c:numFmt formatCode="mmm/yy" sourceLinked="1"/>
        <c:majorTickMark val="none"/>
        <c:tickLblPos val="nextTo"/>
        <c:crossAx val="118045312"/>
        <c:crosses val="autoZero"/>
        <c:auto val="1"/>
        <c:lblOffset val="100"/>
        <c:baseTimeUnit val="months"/>
      </c:dateAx>
      <c:valAx>
        <c:axId val="118045312"/>
        <c:scaling>
          <c:orientation val="minMax"/>
        </c:scaling>
        <c:axPos val="l"/>
        <c:majorGridlines/>
        <c:numFmt formatCode="General" sourceLinked="1"/>
        <c:majorTickMark val="none"/>
        <c:tickLblPos val="nextTo"/>
        <c:crossAx val="118043776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0.30896598862642177"/>
          <c:y val="7.3357330333708323E-2"/>
          <c:w val="0.41464512248468949"/>
          <c:h val="5.4047244094488203E-2"/>
        </c:manualLayout>
      </c:layout>
    </c:legend>
    <c:plotVisOnly val="1"/>
    <c:dispBlanksAs val="gap"/>
  </c:chart>
  <c:txPr>
    <a:bodyPr/>
    <a:lstStyle/>
    <a:p>
      <a:pPr>
        <a:defRPr sz="1400" b="1">
          <a:latin typeface="Times New Roman" pitchFamily="18" charset="0"/>
          <a:cs typeface="Times New Roman" pitchFamily="18" charset="0"/>
        </a:defRPr>
      </a:pPr>
      <a:endParaRPr lang="en-US"/>
    </a:p>
  </c:txPr>
  <c:externalData r:id="rId1"/>
</c:chartSpace>
</file>

<file path=ppt/charts/chart1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n-US"/>
  <c:style val="26"/>
  <c:chart>
    <c:title>
      <c:tx>
        <c:rich>
          <a:bodyPr/>
          <a:lstStyle/>
          <a:p>
            <a:pPr>
              <a:defRPr/>
            </a:pPr>
            <a:r>
              <a:rPr lang="en-US"/>
              <a:t>CT SCAN TREANDS FOR VARIOUS MONTH WISE</a:t>
            </a:r>
          </a:p>
        </c:rich>
      </c:tx>
      <c:layout/>
    </c:title>
    <c:plotArea>
      <c:layout>
        <c:manualLayout>
          <c:layoutTarget val="inner"/>
          <c:xMode val="edge"/>
          <c:yMode val="edge"/>
          <c:x val="5.4737314085739328E-2"/>
          <c:y val="0.12874409448818896"/>
          <c:w val="0.93756200787401556"/>
          <c:h val="0.73263948256467992"/>
        </c:manualLayout>
      </c:layout>
      <c:barChart>
        <c:barDir val="col"/>
        <c:grouping val="clustered"/>
        <c:ser>
          <c:idx val="0"/>
          <c:order val="0"/>
          <c:tx>
            <c:strRef>
              <c:f>'MRI &amp; CT'!$M$59</c:f>
              <c:strCache>
                <c:ptCount val="1"/>
                <c:pt idx="0">
                  <c:v>OPD</c:v>
                </c:pt>
              </c:strCache>
            </c:strRef>
          </c:tx>
          <c:spPr>
            <a:gradFill rotWithShape="1">
              <a:gsLst>
                <a:gs pos="0">
                  <a:schemeClr val="accent3">
                    <a:shade val="51000"/>
                    <a:satMod val="130000"/>
                  </a:schemeClr>
                </a:gs>
                <a:gs pos="80000">
                  <a:schemeClr val="accent3">
                    <a:shade val="93000"/>
                    <a:satMod val="130000"/>
                  </a:schemeClr>
                </a:gs>
                <a:gs pos="100000">
                  <a:schemeClr val="accent3">
                    <a:shade val="94000"/>
                    <a:satMod val="135000"/>
                  </a:schemeClr>
                </a:gs>
              </a:gsLst>
              <a:lin ang="16200000" scaled="0"/>
            </a:gra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/>
            </a:sp3d>
          </c:spPr>
          <c:dLbls>
            <c:dLbl>
              <c:idx val="0"/>
              <c:layout>
                <c:manualLayout>
                  <c:x val="-2.7777777777777796E-3"/>
                  <c:y val="-8.730057879785148E-17"/>
                </c:manualLayout>
              </c:layout>
              <c:showVal val="1"/>
            </c:dLbl>
            <c:dLbl>
              <c:idx val="1"/>
              <c:layout>
                <c:manualLayout>
                  <c:x val="-1.1111111111111115E-2"/>
                  <c:y val="0"/>
                </c:manualLayout>
              </c:layout>
              <c:showVal val="1"/>
            </c:dLbl>
            <c:dLbl>
              <c:idx val="2"/>
              <c:layout>
                <c:manualLayout>
                  <c:x val="-2.777777777777754E-3"/>
                  <c:y val="-9.5238095238095247E-3"/>
                </c:manualLayout>
              </c:layout>
              <c:showVal val="1"/>
            </c:dLbl>
            <c:dLbl>
              <c:idx val="3"/>
              <c:layout>
                <c:manualLayout>
                  <c:x val="-2.7777777777777796E-3"/>
                  <c:y val="9.5238095238095247E-3"/>
                </c:manualLayout>
              </c:layout>
              <c:showVal val="1"/>
            </c:dLbl>
            <c:dLbl>
              <c:idx val="4"/>
              <c:layout>
                <c:manualLayout>
                  <c:x val="-2.7777777777777796E-3"/>
                  <c:y val="-2.3809523809523812E-3"/>
                </c:manualLayout>
              </c:layout>
              <c:showVal val="1"/>
            </c:dLbl>
            <c:dLbl>
              <c:idx val="5"/>
              <c:layout>
                <c:manualLayout>
                  <c:x val="-1.1111111111111115E-2"/>
                  <c:y val="0"/>
                </c:manualLayout>
              </c:layout>
              <c:showVal val="1"/>
            </c:dLbl>
            <c:dLbl>
              <c:idx val="6"/>
              <c:layout>
                <c:manualLayout>
                  <c:x val="-1.1111111111111115E-2"/>
                  <c:y val="2.3809523809523812E-3"/>
                </c:manualLayout>
              </c:layout>
              <c:showVal val="1"/>
            </c:dLbl>
            <c:dLbl>
              <c:idx val="7"/>
              <c:layout>
                <c:manualLayout>
                  <c:x val="-2.7777777777777796E-3"/>
                  <c:y val="0"/>
                </c:manualLayout>
              </c:layout>
              <c:showVal val="1"/>
            </c:dLbl>
            <c:dLbl>
              <c:idx val="8"/>
              <c:layout>
                <c:manualLayout>
                  <c:x val="-1.1111111111111115E-2"/>
                  <c:y val="2.3809523809523812E-3"/>
                </c:manualLayout>
              </c:layout>
              <c:showVal val="1"/>
            </c:dLbl>
            <c:dLbl>
              <c:idx val="9"/>
              <c:layout>
                <c:manualLayout>
                  <c:x val="-1.1111111111111216E-2"/>
                  <c:y val="0"/>
                </c:manualLayout>
              </c:layout>
              <c:showVal val="1"/>
            </c:dLbl>
            <c:dLbl>
              <c:idx val="10"/>
              <c:layout>
                <c:manualLayout>
                  <c:x val="-2.7777777777777796E-3"/>
                  <c:y val="2.3809523809523812E-3"/>
                </c:manualLayout>
              </c:layout>
              <c:showVal val="1"/>
            </c:dLbl>
            <c:dLbl>
              <c:idx val="11"/>
              <c:layout>
                <c:manualLayout>
                  <c:x val="-2.7777777777777796E-3"/>
                  <c:y val="2.3809523809524688E-3"/>
                </c:manualLayout>
              </c:layout>
              <c:showVal val="1"/>
            </c:dLbl>
            <c:txPr>
              <a:bodyPr/>
              <a:lstStyle/>
              <a:p>
                <a:pPr>
                  <a:defRPr sz="1200"/>
                </a:pPr>
                <a:endParaRPr lang="en-US"/>
              </a:p>
            </c:txPr>
            <c:showVal val="1"/>
          </c:dLbls>
          <c:cat>
            <c:numRef>
              <c:f>'MRI &amp; CT'!$H$60:$H$71</c:f>
              <c:numCache>
                <c:formatCode>mmm/yy</c:formatCode>
                <c:ptCount val="12"/>
                <c:pt idx="0">
                  <c:v>45292</c:v>
                </c:pt>
                <c:pt idx="1">
                  <c:v>45323</c:v>
                </c:pt>
                <c:pt idx="2">
                  <c:v>45352</c:v>
                </c:pt>
                <c:pt idx="3">
                  <c:v>45383</c:v>
                </c:pt>
                <c:pt idx="4">
                  <c:v>45413</c:v>
                </c:pt>
                <c:pt idx="5">
                  <c:v>45444</c:v>
                </c:pt>
                <c:pt idx="6">
                  <c:v>45474</c:v>
                </c:pt>
                <c:pt idx="7">
                  <c:v>45505</c:v>
                </c:pt>
                <c:pt idx="8">
                  <c:v>45536</c:v>
                </c:pt>
                <c:pt idx="9">
                  <c:v>45566</c:v>
                </c:pt>
                <c:pt idx="10">
                  <c:v>45597</c:v>
                </c:pt>
                <c:pt idx="11">
                  <c:v>45627</c:v>
                </c:pt>
              </c:numCache>
            </c:numRef>
          </c:cat>
          <c:val>
            <c:numRef>
              <c:f>'MRI &amp; CT'!$M$60:$M$71</c:f>
              <c:numCache>
                <c:formatCode>General</c:formatCode>
                <c:ptCount val="12"/>
                <c:pt idx="0">
                  <c:v>197</c:v>
                </c:pt>
                <c:pt idx="1">
                  <c:v>297</c:v>
                </c:pt>
                <c:pt idx="2">
                  <c:v>303</c:v>
                </c:pt>
                <c:pt idx="3">
                  <c:v>295</c:v>
                </c:pt>
                <c:pt idx="4">
                  <c:v>443</c:v>
                </c:pt>
                <c:pt idx="5">
                  <c:v>315</c:v>
                </c:pt>
                <c:pt idx="6">
                  <c:v>418</c:v>
                </c:pt>
                <c:pt idx="7">
                  <c:v>365</c:v>
                </c:pt>
                <c:pt idx="8">
                  <c:v>384</c:v>
                </c:pt>
                <c:pt idx="9">
                  <c:v>316</c:v>
                </c:pt>
                <c:pt idx="10">
                  <c:v>319</c:v>
                </c:pt>
                <c:pt idx="11">
                  <c:v>237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8AB5-4661-B2DA-009F20DC8334}"/>
            </c:ext>
          </c:extLst>
        </c:ser>
        <c:ser>
          <c:idx val="1"/>
          <c:order val="1"/>
          <c:tx>
            <c:strRef>
              <c:f>'MRI &amp; CT'!$P$59</c:f>
              <c:strCache>
                <c:ptCount val="1"/>
                <c:pt idx="0">
                  <c:v>IPD+Emg.</c:v>
                </c:pt>
              </c:strCache>
            </c:strRef>
          </c:tx>
          <c:spPr>
            <a:gradFill rotWithShape="1">
              <a:gsLst>
                <a:gs pos="0">
                  <a:schemeClr val="accent5">
                    <a:shade val="51000"/>
                    <a:satMod val="130000"/>
                  </a:schemeClr>
                </a:gs>
                <a:gs pos="80000">
                  <a:schemeClr val="accent5">
                    <a:shade val="93000"/>
                    <a:satMod val="130000"/>
                  </a:schemeClr>
                </a:gs>
                <a:gs pos="100000">
                  <a:schemeClr val="accent5">
                    <a:shade val="94000"/>
                    <a:satMod val="135000"/>
                  </a:schemeClr>
                </a:gs>
              </a:gsLst>
              <a:lin ang="16200000" scaled="0"/>
            </a:gra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/>
            </a:sp3d>
          </c:spPr>
          <c:dLbls>
            <c:txPr>
              <a:bodyPr/>
              <a:lstStyle/>
              <a:p>
                <a:pPr>
                  <a:defRPr sz="1200"/>
                </a:pPr>
                <a:endParaRPr lang="en-US"/>
              </a:p>
            </c:txPr>
            <c:showVal val="1"/>
          </c:dLbls>
          <c:cat>
            <c:numRef>
              <c:f>'MRI &amp; CT'!$H$60:$H$71</c:f>
              <c:numCache>
                <c:formatCode>mmm/yy</c:formatCode>
                <c:ptCount val="12"/>
                <c:pt idx="0">
                  <c:v>45292</c:v>
                </c:pt>
                <c:pt idx="1">
                  <c:v>45323</c:v>
                </c:pt>
                <c:pt idx="2">
                  <c:v>45352</c:v>
                </c:pt>
                <c:pt idx="3">
                  <c:v>45383</c:v>
                </c:pt>
                <c:pt idx="4">
                  <c:v>45413</c:v>
                </c:pt>
                <c:pt idx="5">
                  <c:v>45444</c:v>
                </c:pt>
                <c:pt idx="6">
                  <c:v>45474</c:v>
                </c:pt>
                <c:pt idx="7">
                  <c:v>45505</c:v>
                </c:pt>
                <c:pt idx="8">
                  <c:v>45536</c:v>
                </c:pt>
                <c:pt idx="9">
                  <c:v>45566</c:v>
                </c:pt>
                <c:pt idx="10">
                  <c:v>45597</c:v>
                </c:pt>
                <c:pt idx="11">
                  <c:v>45627</c:v>
                </c:pt>
              </c:numCache>
            </c:numRef>
          </c:cat>
          <c:val>
            <c:numRef>
              <c:f>'MRI &amp; CT'!$P$60:$P$71</c:f>
              <c:numCache>
                <c:formatCode>General</c:formatCode>
                <c:ptCount val="12"/>
                <c:pt idx="0">
                  <c:v>460</c:v>
                </c:pt>
                <c:pt idx="1">
                  <c:v>552</c:v>
                </c:pt>
                <c:pt idx="2">
                  <c:v>611</c:v>
                </c:pt>
                <c:pt idx="3">
                  <c:v>596</c:v>
                </c:pt>
                <c:pt idx="4">
                  <c:v>771</c:v>
                </c:pt>
                <c:pt idx="5">
                  <c:v>678</c:v>
                </c:pt>
                <c:pt idx="6">
                  <c:v>773</c:v>
                </c:pt>
                <c:pt idx="7">
                  <c:v>654</c:v>
                </c:pt>
                <c:pt idx="8">
                  <c:v>773</c:v>
                </c:pt>
                <c:pt idx="9">
                  <c:v>695</c:v>
                </c:pt>
                <c:pt idx="10">
                  <c:v>754</c:v>
                </c:pt>
                <c:pt idx="11">
                  <c:v>593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8AB5-4661-B2DA-009F20DC8334}"/>
            </c:ext>
          </c:extLst>
        </c:ser>
        <c:axId val="119546624"/>
        <c:axId val="119548160"/>
      </c:barChart>
      <c:dateAx>
        <c:axId val="119546624"/>
        <c:scaling>
          <c:orientation val="minMax"/>
        </c:scaling>
        <c:axPos val="b"/>
        <c:numFmt formatCode="mmm/yy" sourceLinked="1"/>
        <c:majorTickMark val="none"/>
        <c:tickLblPos val="nextTo"/>
        <c:crossAx val="119548160"/>
        <c:crosses val="autoZero"/>
        <c:auto val="1"/>
        <c:lblOffset val="100"/>
        <c:baseTimeUnit val="months"/>
      </c:dateAx>
      <c:valAx>
        <c:axId val="119548160"/>
        <c:scaling>
          <c:orientation val="minMax"/>
        </c:scaling>
        <c:axPos val="l"/>
        <c:majorGridlines/>
        <c:numFmt formatCode="General" sourceLinked="1"/>
        <c:majorTickMark val="none"/>
        <c:tickLblPos val="nextTo"/>
        <c:crossAx val="119546624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0.34290627734033258"/>
          <c:y val="7.3537682789651282E-2"/>
          <c:w val="0.30570483377077884"/>
          <c:h val="5.4591301087364083E-2"/>
        </c:manualLayout>
      </c:layout>
    </c:legend>
    <c:plotVisOnly val="1"/>
    <c:dispBlanksAs val="gap"/>
  </c:chart>
  <c:txPr>
    <a:bodyPr/>
    <a:lstStyle/>
    <a:p>
      <a:pPr>
        <a:defRPr sz="1400" b="1">
          <a:latin typeface="Times New Roman" pitchFamily="18" charset="0"/>
          <a:cs typeface="Times New Roman" pitchFamily="18" charset="0"/>
        </a:defRPr>
      </a:pPr>
      <a:endParaRPr lang="en-US"/>
    </a:p>
  </c:txPr>
  <c:externalData r:id="rId1"/>
</c:chartSpace>
</file>

<file path=ppt/charts/chart14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en-US"/>
  <c:style val="26"/>
  <c:chart>
    <c:title>
      <c:tx>
        <c:rich>
          <a:bodyPr/>
          <a:lstStyle/>
          <a:p>
            <a:pPr>
              <a:defRPr/>
            </a:pPr>
            <a:r>
              <a:rPr lang="en-US" dirty="0"/>
              <a:t>ECG TREANDS FOR VARIOUS MONTH </a:t>
            </a:r>
            <a:r>
              <a:rPr lang="en-US" dirty="0" smtClean="0"/>
              <a:t>WISE</a:t>
            </a:r>
            <a:endParaRPr lang="en-US" dirty="0"/>
          </a:p>
        </c:rich>
      </c:tx>
      <c:layout/>
    </c:title>
    <c:plotArea>
      <c:layout>
        <c:manualLayout>
          <c:layoutTarget val="inner"/>
          <c:xMode val="edge"/>
          <c:yMode val="edge"/>
          <c:x val="4.9961348635309488E-2"/>
          <c:y val="0.15732752155980503"/>
          <c:w val="0.92661445140975218"/>
          <c:h val="0.78302568428946395"/>
        </c:manualLayout>
      </c:layout>
      <c:barChart>
        <c:barDir val="col"/>
        <c:grouping val="clustered"/>
        <c:ser>
          <c:idx val="0"/>
          <c:order val="0"/>
          <c:tx>
            <c:strRef>
              <c:f>'ECHO ECG Endo.'!$B$22</c:f>
              <c:strCache>
                <c:ptCount val="1"/>
                <c:pt idx="0">
                  <c:v>OPD</c:v>
                </c:pt>
              </c:strCache>
            </c:strRef>
          </c:tx>
          <c:dLbls>
            <c:txPr>
              <a:bodyPr/>
              <a:lstStyle/>
              <a:p>
                <a:pPr>
                  <a:defRPr sz="1200"/>
                </a:pPr>
                <a:endParaRPr lang="en-US"/>
              </a:p>
            </c:txPr>
            <c:showVal val="1"/>
          </c:dLbls>
          <c:cat>
            <c:numRef>
              <c:f>'ECHO ECG Endo.'!$A$23:$A$34</c:f>
              <c:numCache>
                <c:formatCode>mmm/yy</c:formatCode>
                <c:ptCount val="12"/>
                <c:pt idx="0">
                  <c:v>45292</c:v>
                </c:pt>
                <c:pt idx="1">
                  <c:v>45323</c:v>
                </c:pt>
                <c:pt idx="2">
                  <c:v>45352</c:v>
                </c:pt>
                <c:pt idx="3">
                  <c:v>45383</c:v>
                </c:pt>
                <c:pt idx="4">
                  <c:v>45413</c:v>
                </c:pt>
                <c:pt idx="5">
                  <c:v>45444</c:v>
                </c:pt>
                <c:pt idx="6">
                  <c:v>45474</c:v>
                </c:pt>
                <c:pt idx="7">
                  <c:v>45505</c:v>
                </c:pt>
                <c:pt idx="8">
                  <c:v>45536</c:v>
                </c:pt>
                <c:pt idx="9">
                  <c:v>45566</c:v>
                </c:pt>
                <c:pt idx="10">
                  <c:v>45597</c:v>
                </c:pt>
                <c:pt idx="11">
                  <c:v>45627</c:v>
                </c:pt>
              </c:numCache>
            </c:numRef>
          </c:cat>
          <c:val>
            <c:numRef>
              <c:f>'ECHO ECG Endo.'!$B$23:$B$34</c:f>
              <c:numCache>
                <c:formatCode>General</c:formatCode>
                <c:ptCount val="12"/>
                <c:pt idx="0">
                  <c:v>539</c:v>
                </c:pt>
                <c:pt idx="1">
                  <c:v>783</c:v>
                </c:pt>
                <c:pt idx="2">
                  <c:v>885</c:v>
                </c:pt>
                <c:pt idx="3">
                  <c:v>850</c:v>
                </c:pt>
                <c:pt idx="4">
                  <c:v>1047</c:v>
                </c:pt>
                <c:pt idx="5">
                  <c:v>783</c:v>
                </c:pt>
                <c:pt idx="6">
                  <c:v>760</c:v>
                </c:pt>
                <c:pt idx="7">
                  <c:v>700</c:v>
                </c:pt>
                <c:pt idx="8">
                  <c:v>876</c:v>
                </c:pt>
                <c:pt idx="9">
                  <c:v>609</c:v>
                </c:pt>
                <c:pt idx="10">
                  <c:v>762</c:v>
                </c:pt>
                <c:pt idx="11">
                  <c:v>633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3FF9-4A42-A9AC-EE5D367EA3AE}"/>
            </c:ext>
          </c:extLst>
        </c:ser>
        <c:ser>
          <c:idx val="3"/>
          <c:order val="1"/>
          <c:tx>
            <c:strRef>
              <c:f>'ECHO ECG Endo.'!$E$22</c:f>
              <c:strCache>
                <c:ptCount val="1"/>
                <c:pt idx="0">
                  <c:v>IPD+Emg.</c:v>
                </c:pt>
              </c:strCache>
            </c:strRef>
          </c:tx>
          <c:dLbls>
            <c:dLbl>
              <c:idx val="0"/>
              <c:layout>
                <c:manualLayout>
                  <c:x val="6.9283321322405732E-3"/>
                  <c:y val="4.7619047619047623E-3"/>
                </c:manualLayout>
              </c:layout>
              <c:showVal val="1"/>
            </c:dLbl>
            <c:dLbl>
              <c:idx val="1"/>
              <c:layout>
                <c:manualLayout>
                  <c:x val="6.9283321322405871E-3"/>
                  <c:y val="2.380952380952294E-3"/>
                </c:manualLayout>
              </c:layout>
              <c:showVal val="1"/>
            </c:dLbl>
            <c:dLbl>
              <c:idx val="2"/>
              <c:layout>
                <c:manualLayout>
                  <c:x val="8.3139985586887042E-3"/>
                  <c:y val="4.7619047619047623E-3"/>
                </c:manualLayout>
              </c:layout>
              <c:showVal val="1"/>
            </c:dLbl>
            <c:dLbl>
              <c:idx val="3"/>
              <c:layout>
                <c:manualLayout>
                  <c:x val="8.3139985586887042E-3"/>
                  <c:y val="-9.5238095238095247E-3"/>
                </c:manualLayout>
              </c:layout>
              <c:showVal val="1"/>
            </c:dLbl>
            <c:dLbl>
              <c:idx val="4"/>
              <c:layout>
                <c:manualLayout>
                  <c:x val="9.6996649851368178E-3"/>
                  <c:y val="-2.3809523809523812E-3"/>
                </c:manualLayout>
              </c:layout>
              <c:showVal val="1"/>
            </c:dLbl>
            <c:dLbl>
              <c:idx val="5"/>
              <c:layout>
                <c:manualLayout>
                  <c:x val="2.771332852896235E-3"/>
                  <c:y val="0"/>
                </c:manualLayout>
              </c:layout>
              <c:showVal val="1"/>
            </c:dLbl>
            <c:dLbl>
              <c:idx val="6"/>
              <c:layout>
                <c:manualLayout>
                  <c:x val="1.1085331411584937E-2"/>
                  <c:y val="-2.380952380952294E-3"/>
                </c:manualLayout>
              </c:layout>
              <c:showVal val="1"/>
            </c:dLbl>
            <c:dLbl>
              <c:idx val="7"/>
              <c:layout>
                <c:manualLayout>
                  <c:x val="4.1569992793443504E-3"/>
                  <c:y val="-2.3809523809523812E-3"/>
                </c:manualLayout>
              </c:layout>
              <c:showVal val="1"/>
            </c:dLbl>
            <c:dLbl>
              <c:idx val="8"/>
              <c:layout>
                <c:manualLayout>
                  <c:x val="4.1569992793443504E-3"/>
                  <c:y val="0"/>
                </c:manualLayout>
              </c:layout>
              <c:showVal val="1"/>
            </c:dLbl>
            <c:dLbl>
              <c:idx val="9"/>
              <c:layout>
                <c:manualLayout>
                  <c:x val="5.5426657057925715E-3"/>
                  <c:y val="-4.7619047619047623E-3"/>
                </c:manualLayout>
              </c:layout>
              <c:showVal val="1"/>
            </c:dLbl>
            <c:dLbl>
              <c:idx val="10"/>
              <c:layout>
                <c:manualLayout>
                  <c:x val="5.5426657057924692E-3"/>
                  <c:y val="0"/>
                </c:manualLayout>
              </c:layout>
              <c:showVal val="1"/>
            </c:dLbl>
            <c:dLbl>
              <c:idx val="11"/>
              <c:layout>
                <c:manualLayout>
                  <c:x val="6.9283321322405871E-3"/>
                  <c:y val="-2.3809523809523812E-3"/>
                </c:manualLayout>
              </c:layout>
              <c:showVal val="1"/>
            </c:dLbl>
            <c:txPr>
              <a:bodyPr/>
              <a:lstStyle/>
              <a:p>
                <a:pPr>
                  <a:defRPr sz="1200"/>
                </a:pPr>
                <a:endParaRPr lang="en-US"/>
              </a:p>
            </c:txPr>
            <c:showVal val="1"/>
          </c:dLbls>
          <c:cat>
            <c:numRef>
              <c:f>'ECHO ECG Endo.'!$A$23:$A$34</c:f>
              <c:numCache>
                <c:formatCode>mmm/yy</c:formatCode>
                <c:ptCount val="12"/>
                <c:pt idx="0">
                  <c:v>45292</c:v>
                </c:pt>
                <c:pt idx="1">
                  <c:v>45323</c:v>
                </c:pt>
                <c:pt idx="2">
                  <c:v>45352</c:v>
                </c:pt>
                <c:pt idx="3">
                  <c:v>45383</c:v>
                </c:pt>
                <c:pt idx="4">
                  <c:v>45413</c:v>
                </c:pt>
                <c:pt idx="5">
                  <c:v>45444</c:v>
                </c:pt>
                <c:pt idx="6">
                  <c:v>45474</c:v>
                </c:pt>
                <c:pt idx="7">
                  <c:v>45505</c:v>
                </c:pt>
                <c:pt idx="8">
                  <c:v>45536</c:v>
                </c:pt>
                <c:pt idx="9">
                  <c:v>45566</c:v>
                </c:pt>
                <c:pt idx="10">
                  <c:v>45597</c:v>
                </c:pt>
                <c:pt idx="11">
                  <c:v>45627</c:v>
                </c:pt>
              </c:numCache>
            </c:numRef>
          </c:cat>
          <c:val>
            <c:numRef>
              <c:f>'ECHO ECG Endo.'!$E$23:$E$34</c:f>
              <c:numCache>
                <c:formatCode>General</c:formatCode>
                <c:ptCount val="12"/>
                <c:pt idx="0">
                  <c:v>346</c:v>
                </c:pt>
                <c:pt idx="1">
                  <c:v>322</c:v>
                </c:pt>
                <c:pt idx="2">
                  <c:v>301</c:v>
                </c:pt>
                <c:pt idx="3">
                  <c:v>318</c:v>
                </c:pt>
                <c:pt idx="4">
                  <c:v>350</c:v>
                </c:pt>
                <c:pt idx="5">
                  <c:v>420</c:v>
                </c:pt>
                <c:pt idx="6">
                  <c:v>395</c:v>
                </c:pt>
                <c:pt idx="7">
                  <c:v>544</c:v>
                </c:pt>
                <c:pt idx="8">
                  <c:v>570</c:v>
                </c:pt>
                <c:pt idx="9">
                  <c:v>455</c:v>
                </c:pt>
                <c:pt idx="10">
                  <c:v>488</c:v>
                </c:pt>
                <c:pt idx="11">
                  <c:v>436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3FF9-4A42-A9AC-EE5D367EA3AE}"/>
            </c:ext>
          </c:extLst>
        </c:ser>
        <c:axId val="117973376"/>
        <c:axId val="117974912"/>
      </c:barChart>
      <c:dateAx>
        <c:axId val="117973376"/>
        <c:scaling>
          <c:orientation val="minMax"/>
        </c:scaling>
        <c:axPos val="b"/>
        <c:numFmt formatCode="mmm/yy" sourceLinked="1"/>
        <c:majorTickMark val="none"/>
        <c:tickLblPos val="nextTo"/>
        <c:txPr>
          <a:bodyPr/>
          <a:lstStyle/>
          <a:p>
            <a:pPr>
              <a:defRPr sz="1600"/>
            </a:pPr>
            <a:endParaRPr lang="en-US"/>
          </a:p>
        </c:txPr>
        <c:crossAx val="117974912"/>
        <c:crosses val="autoZero"/>
        <c:auto val="1"/>
        <c:lblOffset val="100"/>
        <c:baseTimeUnit val="months"/>
      </c:dateAx>
      <c:valAx>
        <c:axId val="117974912"/>
        <c:scaling>
          <c:orientation val="minMax"/>
        </c:scaling>
        <c:axPos val="l"/>
        <c:majorGridlines/>
        <c:numFmt formatCode="General" sourceLinked="1"/>
        <c:majorTickMark val="none"/>
        <c:tickLblPos val="nextTo"/>
        <c:crossAx val="117973376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0.25894068529387881"/>
          <c:y val="7.0512935883014646E-2"/>
          <c:w val="0.45947317477253596"/>
          <c:h val="5.8013310836145526E-2"/>
        </c:manualLayout>
      </c:layout>
    </c:legend>
    <c:plotVisOnly val="1"/>
    <c:dispBlanksAs val="gap"/>
  </c:chart>
  <c:txPr>
    <a:bodyPr/>
    <a:lstStyle/>
    <a:p>
      <a:pPr>
        <a:defRPr sz="1400" b="1">
          <a:latin typeface="Times New Roman" pitchFamily="18" charset="0"/>
          <a:cs typeface="Times New Roman" pitchFamily="18" charset="0"/>
        </a:defRPr>
      </a:pPr>
      <a:endParaRPr lang="en-US"/>
    </a:p>
  </c:txPr>
  <c:externalData r:id="rId1"/>
</c:chartSpace>
</file>

<file path=ppt/charts/chart15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en-US"/>
  <c:style val="26"/>
  <c:chart>
    <c:title>
      <c:tx>
        <c:rich>
          <a:bodyPr/>
          <a:lstStyle/>
          <a:p>
            <a:pPr>
              <a:defRPr/>
            </a:pPr>
            <a:r>
              <a:rPr lang="en-US" dirty="0"/>
              <a:t>X-RAY TREANDS FOR VARIOUS MONTH </a:t>
            </a:r>
            <a:r>
              <a:rPr lang="en-US" dirty="0" smtClean="0"/>
              <a:t>WISE-2024 </a:t>
            </a:r>
            <a:endParaRPr lang="en-US" dirty="0"/>
          </a:p>
        </c:rich>
      </c:tx>
      <c:layout/>
    </c:title>
    <c:plotArea>
      <c:layout>
        <c:manualLayout>
          <c:layoutTarget val="inner"/>
          <c:xMode val="edge"/>
          <c:yMode val="edge"/>
          <c:x val="5.0077542659398795E-2"/>
          <c:y val="0.15732755105503396"/>
          <c:w val="0.94172155968083582"/>
          <c:h val="0.78302564361185689"/>
        </c:manualLayout>
      </c:layout>
      <c:barChart>
        <c:barDir val="col"/>
        <c:grouping val="clustered"/>
        <c:ser>
          <c:idx val="0"/>
          <c:order val="0"/>
          <c:tx>
            <c:strRef>
              <c:f>Radiology!$B$3</c:f>
              <c:strCache>
                <c:ptCount val="1"/>
                <c:pt idx="0">
                  <c:v>OPD</c:v>
                </c:pt>
              </c:strCache>
            </c:strRef>
          </c:tx>
          <c:spPr>
            <a:gradFill rotWithShape="1">
              <a:gsLst>
                <a:gs pos="0">
                  <a:schemeClr val="accent5">
                    <a:shade val="51000"/>
                    <a:satMod val="130000"/>
                  </a:schemeClr>
                </a:gs>
                <a:gs pos="80000">
                  <a:schemeClr val="accent5">
                    <a:shade val="93000"/>
                    <a:satMod val="130000"/>
                  </a:schemeClr>
                </a:gs>
                <a:gs pos="100000">
                  <a:schemeClr val="accent5">
                    <a:shade val="94000"/>
                    <a:satMod val="135000"/>
                  </a:schemeClr>
                </a:gs>
              </a:gsLst>
              <a:lin ang="16200000" scaled="0"/>
            </a:gra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/>
            </a:sp3d>
          </c:spPr>
          <c:dLbls>
            <c:dLbl>
              <c:idx val="0"/>
              <c:layout>
                <c:manualLayout>
                  <c:x val="-4.1666671223389261E-3"/>
                  <c:y val="0"/>
                </c:manualLayout>
              </c:layout>
              <c:showVal val="1"/>
            </c:dLbl>
            <c:dLbl>
              <c:idx val="1"/>
              <c:layout>
                <c:manualLayout>
                  <c:x val="-4.1666671223389261E-3"/>
                  <c:y val="2.3809528273252395E-3"/>
                </c:manualLayout>
              </c:layout>
              <c:showVal val="1"/>
            </c:dLbl>
            <c:dLbl>
              <c:idx val="2"/>
              <c:layout>
                <c:manualLayout>
                  <c:x val="-1.1111112326237132E-2"/>
                  <c:y val="-7.1428584819757191E-3"/>
                </c:manualLayout>
              </c:layout>
              <c:showVal val="1"/>
            </c:dLbl>
            <c:dLbl>
              <c:idx val="3"/>
              <c:layout>
                <c:manualLayout>
                  <c:x val="-6.9444452038982078E-3"/>
                  <c:y val="-4.7619056546503924E-3"/>
                </c:manualLayout>
              </c:layout>
              <c:showVal val="1"/>
            </c:dLbl>
            <c:dLbl>
              <c:idx val="4"/>
              <c:layout>
                <c:manualLayout>
                  <c:x val="-6.9444452038982078E-3"/>
                  <c:y val="0"/>
                </c:manualLayout>
              </c:layout>
              <c:showVal val="1"/>
            </c:dLbl>
            <c:dLbl>
              <c:idx val="5"/>
              <c:layout>
                <c:manualLayout>
                  <c:x val="-6.9444452038982078E-3"/>
                  <c:y val="0"/>
                </c:manualLayout>
              </c:layout>
              <c:showVal val="1"/>
            </c:dLbl>
            <c:dLbl>
              <c:idx val="6"/>
              <c:layout>
                <c:manualLayout>
                  <c:x val="-1.1111112326237132E-2"/>
                  <c:y val="-2.3809528273252395E-3"/>
                </c:manualLayout>
              </c:layout>
              <c:showVal val="1"/>
            </c:dLbl>
            <c:dLbl>
              <c:idx val="7"/>
              <c:layout>
                <c:manualLayout>
                  <c:x val="-2.777778081559283E-3"/>
                  <c:y val="-4.7619056546504791E-3"/>
                </c:manualLayout>
              </c:layout>
              <c:showVal val="1"/>
            </c:dLbl>
            <c:dLbl>
              <c:idx val="8"/>
              <c:layout>
                <c:manualLayout>
                  <c:x val="-6.9444452038982078E-3"/>
                  <c:y val="0"/>
                </c:manualLayout>
              </c:layout>
              <c:showVal val="1"/>
            </c:dLbl>
            <c:dLbl>
              <c:idx val="9"/>
              <c:layout>
                <c:manualLayout>
                  <c:x val="-2.777778081559283E-3"/>
                  <c:y val="4.7619056546504791E-3"/>
                </c:manualLayout>
              </c:layout>
              <c:showVal val="1"/>
            </c:dLbl>
            <c:dLbl>
              <c:idx val="10"/>
              <c:layout>
                <c:manualLayout>
                  <c:x val="-6.9444452038982078E-3"/>
                  <c:y val="-8.730059516466722E-17"/>
                </c:manualLayout>
              </c:layout>
              <c:showVal val="1"/>
            </c:dLbl>
            <c:dLbl>
              <c:idx val="11"/>
              <c:layout>
                <c:manualLayout>
                  <c:x val="-6.9444452038982078E-3"/>
                  <c:y val="-4.7619056546504791E-3"/>
                </c:manualLayout>
              </c:layout>
              <c:showVal val="1"/>
            </c:dLbl>
            <c:txPr>
              <a:bodyPr/>
              <a:lstStyle/>
              <a:p>
                <a:pPr>
                  <a:defRPr sz="1200"/>
                </a:pPr>
                <a:endParaRPr lang="en-US"/>
              </a:p>
            </c:txPr>
            <c:showVal val="1"/>
          </c:dLbls>
          <c:cat>
            <c:numRef>
              <c:f>Radiology!$A$4:$A$15</c:f>
              <c:numCache>
                <c:formatCode>mmm/yy</c:formatCode>
                <c:ptCount val="12"/>
                <c:pt idx="0">
                  <c:v>45292</c:v>
                </c:pt>
                <c:pt idx="1">
                  <c:v>45323</c:v>
                </c:pt>
                <c:pt idx="2">
                  <c:v>45352</c:v>
                </c:pt>
                <c:pt idx="3">
                  <c:v>45383</c:v>
                </c:pt>
                <c:pt idx="4">
                  <c:v>45413</c:v>
                </c:pt>
                <c:pt idx="5">
                  <c:v>45444</c:v>
                </c:pt>
                <c:pt idx="6">
                  <c:v>45474</c:v>
                </c:pt>
                <c:pt idx="7">
                  <c:v>45505</c:v>
                </c:pt>
                <c:pt idx="8">
                  <c:v>45536</c:v>
                </c:pt>
                <c:pt idx="9">
                  <c:v>45566</c:v>
                </c:pt>
                <c:pt idx="10">
                  <c:v>45597</c:v>
                </c:pt>
                <c:pt idx="11">
                  <c:v>45627</c:v>
                </c:pt>
              </c:numCache>
            </c:numRef>
          </c:cat>
          <c:val>
            <c:numRef>
              <c:f>Radiology!$B$4:$B$15</c:f>
              <c:numCache>
                <c:formatCode>General</c:formatCode>
                <c:ptCount val="12"/>
                <c:pt idx="0">
                  <c:v>845</c:v>
                </c:pt>
                <c:pt idx="1">
                  <c:v>576</c:v>
                </c:pt>
                <c:pt idx="2">
                  <c:v>757</c:v>
                </c:pt>
                <c:pt idx="3">
                  <c:v>2067</c:v>
                </c:pt>
                <c:pt idx="4">
                  <c:v>4046</c:v>
                </c:pt>
                <c:pt idx="5">
                  <c:v>2305</c:v>
                </c:pt>
                <c:pt idx="6">
                  <c:v>669</c:v>
                </c:pt>
                <c:pt idx="7">
                  <c:v>618</c:v>
                </c:pt>
                <c:pt idx="8">
                  <c:v>1004</c:v>
                </c:pt>
                <c:pt idx="9">
                  <c:v>936</c:v>
                </c:pt>
                <c:pt idx="10">
                  <c:v>1043</c:v>
                </c:pt>
                <c:pt idx="11">
                  <c:v>1105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BA62-4E64-BDA5-FBAD12D681EF}"/>
            </c:ext>
          </c:extLst>
        </c:ser>
        <c:ser>
          <c:idx val="3"/>
          <c:order val="1"/>
          <c:tx>
            <c:strRef>
              <c:f>Radiology!$E$3</c:f>
              <c:strCache>
                <c:ptCount val="1"/>
                <c:pt idx="0">
                  <c:v>IPD+Emg.</c:v>
                </c:pt>
              </c:strCache>
            </c:strRef>
          </c:tx>
          <c:spPr>
            <a:gradFill rotWithShape="1">
              <a:gsLst>
                <a:gs pos="0">
                  <a:schemeClr val="accent6">
                    <a:shade val="51000"/>
                    <a:satMod val="130000"/>
                  </a:schemeClr>
                </a:gs>
                <a:gs pos="80000">
                  <a:schemeClr val="accent6">
                    <a:shade val="93000"/>
                    <a:satMod val="130000"/>
                  </a:schemeClr>
                </a:gs>
                <a:gs pos="100000">
                  <a:schemeClr val="accent6">
                    <a:shade val="94000"/>
                    <a:satMod val="135000"/>
                  </a:schemeClr>
                </a:gs>
              </a:gsLst>
              <a:lin ang="16200000" scaled="0"/>
            </a:gra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/>
            </a:sp3d>
          </c:spPr>
          <c:dLbls>
            <c:txPr>
              <a:bodyPr/>
              <a:lstStyle/>
              <a:p>
                <a:pPr>
                  <a:defRPr sz="1200"/>
                </a:pPr>
                <a:endParaRPr lang="en-US"/>
              </a:p>
            </c:txPr>
            <c:showVal val="1"/>
          </c:dLbls>
          <c:cat>
            <c:numRef>
              <c:f>Radiology!$A$4:$A$15</c:f>
              <c:numCache>
                <c:formatCode>mmm/yy</c:formatCode>
                <c:ptCount val="12"/>
                <c:pt idx="0">
                  <c:v>45292</c:v>
                </c:pt>
                <c:pt idx="1">
                  <c:v>45323</c:v>
                </c:pt>
                <c:pt idx="2">
                  <c:v>45352</c:v>
                </c:pt>
                <c:pt idx="3">
                  <c:v>45383</c:v>
                </c:pt>
                <c:pt idx="4">
                  <c:v>45413</c:v>
                </c:pt>
                <c:pt idx="5">
                  <c:v>45444</c:v>
                </c:pt>
                <c:pt idx="6">
                  <c:v>45474</c:v>
                </c:pt>
                <c:pt idx="7">
                  <c:v>45505</c:v>
                </c:pt>
                <c:pt idx="8">
                  <c:v>45536</c:v>
                </c:pt>
                <c:pt idx="9">
                  <c:v>45566</c:v>
                </c:pt>
                <c:pt idx="10">
                  <c:v>45597</c:v>
                </c:pt>
                <c:pt idx="11">
                  <c:v>45627</c:v>
                </c:pt>
              </c:numCache>
            </c:numRef>
          </c:cat>
          <c:val>
            <c:numRef>
              <c:f>Radiology!$E$4:$E$15</c:f>
              <c:numCache>
                <c:formatCode>General</c:formatCode>
                <c:ptCount val="12"/>
                <c:pt idx="0">
                  <c:v>4344</c:v>
                </c:pt>
                <c:pt idx="1">
                  <c:v>3705</c:v>
                </c:pt>
                <c:pt idx="2">
                  <c:v>4909</c:v>
                </c:pt>
                <c:pt idx="3">
                  <c:v>5857</c:v>
                </c:pt>
                <c:pt idx="4">
                  <c:v>7708</c:v>
                </c:pt>
                <c:pt idx="5">
                  <c:v>5890</c:v>
                </c:pt>
                <c:pt idx="6">
                  <c:v>4816</c:v>
                </c:pt>
                <c:pt idx="7">
                  <c:v>5431</c:v>
                </c:pt>
                <c:pt idx="8">
                  <c:v>5644</c:v>
                </c:pt>
                <c:pt idx="9">
                  <c:v>7466</c:v>
                </c:pt>
                <c:pt idx="10">
                  <c:v>7451</c:v>
                </c:pt>
                <c:pt idx="11">
                  <c:v>6215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BA62-4E64-BDA5-FBAD12D681EF}"/>
            </c:ext>
          </c:extLst>
        </c:ser>
        <c:axId val="119717888"/>
        <c:axId val="119719424"/>
      </c:barChart>
      <c:dateAx>
        <c:axId val="119717888"/>
        <c:scaling>
          <c:orientation val="minMax"/>
        </c:scaling>
        <c:axPos val="b"/>
        <c:numFmt formatCode="mmm/yy" sourceLinked="1"/>
        <c:majorTickMark val="none"/>
        <c:tickLblPos val="nextTo"/>
        <c:crossAx val="119719424"/>
        <c:crosses val="autoZero"/>
        <c:auto val="1"/>
        <c:lblOffset val="100"/>
        <c:baseTimeUnit val="months"/>
      </c:dateAx>
      <c:valAx>
        <c:axId val="119719424"/>
        <c:scaling>
          <c:orientation val="minMax"/>
        </c:scaling>
        <c:axPos val="l"/>
        <c:majorGridlines/>
        <c:numFmt formatCode="General" sourceLinked="1"/>
        <c:majorTickMark val="none"/>
        <c:tickLblPos val="nextTo"/>
        <c:crossAx val="119717888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0.28257767744725276"/>
          <c:y val="8.5987642667349595E-2"/>
          <c:w val="0.41514021970456733"/>
          <c:h val="7.4275626593473573E-2"/>
        </c:manualLayout>
      </c:layout>
    </c:legend>
    <c:plotVisOnly val="1"/>
    <c:dispBlanksAs val="gap"/>
  </c:chart>
  <c:txPr>
    <a:bodyPr/>
    <a:lstStyle/>
    <a:p>
      <a:pPr>
        <a:defRPr sz="1400" b="1">
          <a:latin typeface="Times New Roman" pitchFamily="18" charset="0"/>
          <a:cs typeface="Times New Roman" pitchFamily="18" charset="0"/>
        </a:defRPr>
      </a:pPr>
      <a:endParaRPr lang="en-US"/>
    </a:p>
  </c:txPr>
  <c:externalData r:id="rId1"/>
</c:chartSpace>
</file>

<file path=ppt/charts/chart16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en-US"/>
  <c:chart>
    <c:title>
      <c:tx>
        <c:rich>
          <a:bodyPr/>
          <a:lstStyle/>
          <a:p>
            <a:pPr>
              <a:defRPr/>
            </a:pPr>
            <a:r>
              <a:rPr lang="en-US" dirty="0"/>
              <a:t>ULTRA SONOGHRAPHY TREANDS FOR VARIOUS MONTH </a:t>
            </a:r>
            <a:r>
              <a:rPr lang="en-US" dirty="0" smtClean="0"/>
              <a:t>WISE-2024 </a:t>
            </a:r>
            <a:endParaRPr lang="en-US" dirty="0"/>
          </a:p>
        </c:rich>
      </c:tx>
      <c:layout/>
    </c:title>
    <c:plotArea>
      <c:layout>
        <c:manualLayout>
          <c:layoutTarget val="inner"/>
          <c:xMode val="edge"/>
          <c:yMode val="edge"/>
          <c:x val="3.473261534696144E-2"/>
          <c:y val="0.15809523809523826"/>
          <c:w val="0.95349058983930313"/>
          <c:h val="0.78161492313460812"/>
        </c:manualLayout>
      </c:layout>
      <c:barChart>
        <c:barDir val="col"/>
        <c:grouping val="clustered"/>
        <c:ser>
          <c:idx val="0"/>
          <c:order val="0"/>
          <c:tx>
            <c:strRef>
              <c:f>Radiology!$B$22</c:f>
              <c:strCache>
                <c:ptCount val="1"/>
                <c:pt idx="0">
                  <c:v>OPD</c:v>
                </c:pt>
              </c:strCache>
            </c:strRef>
          </c:tx>
          <c:spPr>
            <a:gradFill rotWithShape="1">
              <a:gsLst>
                <a:gs pos="0">
                  <a:schemeClr val="accent4">
                    <a:shade val="51000"/>
                    <a:satMod val="130000"/>
                  </a:schemeClr>
                </a:gs>
                <a:gs pos="80000">
                  <a:schemeClr val="accent4">
                    <a:shade val="93000"/>
                    <a:satMod val="130000"/>
                  </a:schemeClr>
                </a:gs>
                <a:gs pos="100000">
                  <a:schemeClr val="accent4">
                    <a:shade val="94000"/>
                    <a:satMod val="135000"/>
                  </a:schemeClr>
                </a:gs>
              </a:gsLst>
              <a:lin ang="16200000" scaled="0"/>
            </a:gra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/>
            </a:sp3d>
          </c:spPr>
          <c:dLbls>
            <c:txPr>
              <a:bodyPr/>
              <a:lstStyle/>
              <a:p>
                <a:pPr>
                  <a:defRPr sz="1200"/>
                </a:pPr>
                <a:endParaRPr lang="en-US"/>
              </a:p>
            </c:txPr>
            <c:showVal val="1"/>
          </c:dLbls>
          <c:cat>
            <c:numRef>
              <c:f>Radiology!$A$23:$A$34</c:f>
              <c:numCache>
                <c:formatCode>mmm/yy</c:formatCode>
                <c:ptCount val="12"/>
                <c:pt idx="0">
                  <c:v>45292</c:v>
                </c:pt>
                <c:pt idx="1">
                  <c:v>45323</c:v>
                </c:pt>
                <c:pt idx="2">
                  <c:v>45352</c:v>
                </c:pt>
                <c:pt idx="3">
                  <c:v>45383</c:v>
                </c:pt>
                <c:pt idx="4">
                  <c:v>45413</c:v>
                </c:pt>
                <c:pt idx="5">
                  <c:v>45444</c:v>
                </c:pt>
                <c:pt idx="6">
                  <c:v>45474</c:v>
                </c:pt>
                <c:pt idx="7">
                  <c:v>45505</c:v>
                </c:pt>
                <c:pt idx="8">
                  <c:v>45536</c:v>
                </c:pt>
                <c:pt idx="9">
                  <c:v>45566</c:v>
                </c:pt>
                <c:pt idx="10">
                  <c:v>45597</c:v>
                </c:pt>
                <c:pt idx="11">
                  <c:v>45627</c:v>
                </c:pt>
              </c:numCache>
            </c:numRef>
          </c:cat>
          <c:val>
            <c:numRef>
              <c:f>Radiology!$B$23:$B$34</c:f>
              <c:numCache>
                <c:formatCode>General</c:formatCode>
                <c:ptCount val="12"/>
                <c:pt idx="0">
                  <c:v>12</c:v>
                </c:pt>
                <c:pt idx="1">
                  <c:v>6</c:v>
                </c:pt>
                <c:pt idx="2">
                  <c:v>11</c:v>
                </c:pt>
                <c:pt idx="3">
                  <c:v>6</c:v>
                </c:pt>
                <c:pt idx="4">
                  <c:v>6</c:v>
                </c:pt>
                <c:pt idx="5">
                  <c:v>8</c:v>
                </c:pt>
                <c:pt idx="6">
                  <c:v>2</c:v>
                </c:pt>
                <c:pt idx="7">
                  <c:v>0</c:v>
                </c:pt>
                <c:pt idx="8">
                  <c:v>8</c:v>
                </c:pt>
                <c:pt idx="9">
                  <c:v>3</c:v>
                </c:pt>
                <c:pt idx="10">
                  <c:v>3</c:v>
                </c:pt>
                <c:pt idx="11">
                  <c:v>1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EE5D-465E-8392-3D6632A07840}"/>
            </c:ext>
          </c:extLst>
        </c:ser>
        <c:ser>
          <c:idx val="3"/>
          <c:order val="1"/>
          <c:tx>
            <c:strRef>
              <c:f>Radiology!$E$22</c:f>
              <c:strCache>
                <c:ptCount val="1"/>
                <c:pt idx="0">
                  <c:v>IPD+Emg.</c:v>
                </c:pt>
              </c:strCache>
            </c:strRef>
          </c:tx>
          <c:spPr>
            <a:gradFill rotWithShape="1">
              <a:gsLst>
                <a:gs pos="0">
                  <a:schemeClr val="accent3">
                    <a:shade val="51000"/>
                    <a:satMod val="130000"/>
                  </a:schemeClr>
                </a:gs>
                <a:gs pos="80000">
                  <a:schemeClr val="accent3">
                    <a:shade val="93000"/>
                    <a:satMod val="130000"/>
                  </a:schemeClr>
                </a:gs>
                <a:gs pos="100000">
                  <a:schemeClr val="accent3">
                    <a:shade val="94000"/>
                    <a:satMod val="135000"/>
                  </a:schemeClr>
                </a:gs>
              </a:gsLst>
              <a:lin ang="16200000" scaled="0"/>
            </a:gra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/>
            </a:sp3d>
          </c:spPr>
          <c:dLbls>
            <c:txPr>
              <a:bodyPr/>
              <a:lstStyle/>
              <a:p>
                <a:pPr>
                  <a:defRPr sz="1200"/>
                </a:pPr>
                <a:endParaRPr lang="en-US"/>
              </a:p>
            </c:txPr>
            <c:showVal val="1"/>
          </c:dLbls>
          <c:cat>
            <c:numRef>
              <c:f>Radiology!$A$23:$A$34</c:f>
              <c:numCache>
                <c:formatCode>mmm/yy</c:formatCode>
                <c:ptCount val="12"/>
                <c:pt idx="0">
                  <c:v>45292</c:v>
                </c:pt>
                <c:pt idx="1">
                  <c:v>45323</c:v>
                </c:pt>
                <c:pt idx="2">
                  <c:v>45352</c:v>
                </c:pt>
                <c:pt idx="3">
                  <c:v>45383</c:v>
                </c:pt>
                <c:pt idx="4">
                  <c:v>45413</c:v>
                </c:pt>
                <c:pt idx="5">
                  <c:v>45444</c:v>
                </c:pt>
                <c:pt idx="6">
                  <c:v>45474</c:v>
                </c:pt>
                <c:pt idx="7">
                  <c:v>45505</c:v>
                </c:pt>
                <c:pt idx="8">
                  <c:v>45536</c:v>
                </c:pt>
                <c:pt idx="9">
                  <c:v>45566</c:v>
                </c:pt>
                <c:pt idx="10">
                  <c:v>45597</c:v>
                </c:pt>
                <c:pt idx="11">
                  <c:v>45627</c:v>
                </c:pt>
              </c:numCache>
            </c:numRef>
          </c:cat>
          <c:val>
            <c:numRef>
              <c:f>Radiology!$E$23:$E$34</c:f>
              <c:numCache>
                <c:formatCode>General</c:formatCode>
                <c:ptCount val="12"/>
                <c:pt idx="0">
                  <c:v>29</c:v>
                </c:pt>
                <c:pt idx="1">
                  <c:v>37</c:v>
                </c:pt>
                <c:pt idx="2">
                  <c:v>35</c:v>
                </c:pt>
                <c:pt idx="3">
                  <c:v>45</c:v>
                </c:pt>
                <c:pt idx="4">
                  <c:v>68</c:v>
                </c:pt>
                <c:pt idx="5">
                  <c:v>64</c:v>
                </c:pt>
                <c:pt idx="6">
                  <c:v>68</c:v>
                </c:pt>
                <c:pt idx="7">
                  <c:v>78</c:v>
                </c:pt>
                <c:pt idx="8">
                  <c:v>79</c:v>
                </c:pt>
                <c:pt idx="9">
                  <c:v>46</c:v>
                </c:pt>
                <c:pt idx="10">
                  <c:v>61</c:v>
                </c:pt>
                <c:pt idx="11">
                  <c:v>49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EE5D-465E-8392-3D6632A07840}"/>
            </c:ext>
          </c:extLst>
        </c:ser>
        <c:axId val="119885184"/>
        <c:axId val="119907456"/>
      </c:barChart>
      <c:dateAx>
        <c:axId val="119885184"/>
        <c:scaling>
          <c:orientation val="minMax"/>
        </c:scaling>
        <c:axPos val="b"/>
        <c:numFmt formatCode="mmm/yy" sourceLinked="1"/>
        <c:majorTickMark val="none"/>
        <c:tickLblPos val="nextTo"/>
        <c:crossAx val="119907456"/>
        <c:crosses val="autoZero"/>
        <c:auto val="1"/>
        <c:lblOffset val="100"/>
        <c:baseTimeUnit val="months"/>
      </c:dateAx>
      <c:valAx>
        <c:axId val="119907456"/>
        <c:scaling>
          <c:orientation val="minMax"/>
        </c:scaling>
        <c:axPos val="l"/>
        <c:majorGridlines/>
        <c:numFmt formatCode="General" sourceLinked="1"/>
        <c:majorTickMark val="none"/>
        <c:tickLblPos val="nextTo"/>
        <c:crossAx val="119885184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0.23279508232667137"/>
          <c:y val="7.079958755155609E-2"/>
          <c:w val="0.49103406507371677"/>
          <c:h val="7.309486314210728E-2"/>
        </c:manualLayout>
      </c:layout>
    </c:legend>
    <c:plotVisOnly val="1"/>
    <c:dispBlanksAs val="gap"/>
  </c:chart>
  <c:txPr>
    <a:bodyPr/>
    <a:lstStyle/>
    <a:p>
      <a:pPr>
        <a:defRPr sz="1400" b="1">
          <a:latin typeface="Times New Roman" pitchFamily="18" charset="0"/>
          <a:cs typeface="Times New Roman" pitchFamily="18" charset="0"/>
        </a:defRPr>
      </a:pPr>
      <a:endParaRPr lang="en-US"/>
    </a:p>
  </c:txPr>
  <c:externalData r:id="rId1"/>
</c:chartSpac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2/15/2025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2/15/2025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2/15/2025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2/15/2025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2/15/2025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2/15/2025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2/15/2025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5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6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7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8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9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0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1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2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3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4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5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6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LOGO SHKM (1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971800" y="228600"/>
            <a:ext cx="2895600" cy="1905000"/>
          </a:xfrm>
          <a:prstGeom prst="rect">
            <a:avLst/>
          </a:prstGeom>
        </p:spPr>
      </p:pic>
      <p:sp>
        <p:nvSpPr>
          <p:cNvPr id="7" name="Subtitle 5"/>
          <p:cNvSpPr>
            <a:spLocks noGrp="1"/>
          </p:cNvSpPr>
          <p:nvPr>
            <p:ph type="ctrTitle"/>
          </p:nvPr>
        </p:nvSpPr>
        <p:spPr>
          <a:xfrm>
            <a:off x="0" y="2286000"/>
            <a:ext cx="9144000" cy="3581400"/>
          </a:xfrm>
          <a:solidFill>
            <a:srgbClr val="92D050"/>
          </a:solidFill>
          <a:effectLst>
            <a:glow rad="139700">
              <a:schemeClr val="accent3">
                <a:satMod val="175000"/>
                <a:alpha val="40000"/>
              </a:schemeClr>
            </a:glow>
            <a:outerShdw blurRad="40000" dist="23000" dir="5400000" rotWithShape="0">
              <a:srgbClr val="000000">
                <a:alpha val="35000"/>
              </a:srgbClr>
            </a:outerShdw>
          </a:effectLst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SHKM Govt. Medical College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Nalhar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Nuh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)</a:t>
            </a:r>
            <a:r>
              <a:rPr lang="en-US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u="sng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Benefits Provided by the Institute </a:t>
            </a:r>
            <a:r>
              <a:rPr lang="en-US" sz="3200" b="1" u="sng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3200" b="1" u="sng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32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(1</a:t>
            </a:r>
            <a:r>
              <a:rPr lang="en-US" sz="3200" b="1" baseline="30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st</a:t>
            </a:r>
            <a:r>
              <a:rPr lang="en-US" sz="32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January 2024 to 31</a:t>
            </a:r>
            <a:r>
              <a:rPr lang="en-US" sz="3200" b="1" baseline="30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st</a:t>
            </a:r>
            <a:r>
              <a:rPr lang="en-US" sz="32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December 2024)</a:t>
            </a:r>
            <a:endParaRPr lang="en-US" sz="3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4618086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800" y="104665"/>
            <a:ext cx="7391400" cy="990600"/>
          </a:xfrm>
        </p:spPr>
        <p:txBody>
          <a:bodyPr>
            <a:noAutofit/>
          </a:bodyPr>
          <a:lstStyle/>
          <a:p>
            <a:pPr>
              <a:defRPr sz="1800" b="1" i="0" u="none" strike="noStrike" kern="1200" baseline="0">
                <a:solidFill>
                  <a:prstClr val="black"/>
                </a:solidFill>
                <a:latin typeface="+mn-lt"/>
                <a:ea typeface="+mn-ea"/>
                <a:cs typeface="+mn-cs"/>
              </a:defRPr>
            </a:pPr>
            <a:r>
              <a:rPr lang="en-US" sz="24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4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SHKM Govt. Medical College </a:t>
            </a:r>
            <a:r>
              <a:rPr lang="en-US" sz="2800" b="1" dirty="0" err="1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Nalhar</a:t>
            </a:r>
            <a:r>
              <a:rPr lang="en-US" sz="28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2800" b="1" dirty="0" err="1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Nuh</a:t>
            </a:r>
            <a:r>
              <a:rPr lang="en-US" sz="28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)</a:t>
            </a:r>
            <a:br>
              <a:rPr lang="en-US" sz="28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4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Benefits Provided by The Institute</a:t>
            </a:r>
            <a:br>
              <a:rPr lang="en-US" sz="24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4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(1</a:t>
            </a:r>
            <a:r>
              <a:rPr lang="en-US" sz="2400" b="1" baseline="300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st</a:t>
            </a:r>
            <a:r>
              <a:rPr lang="en-US" sz="24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January 2024 to 31</a:t>
            </a:r>
            <a:r>
              <a:rPr lang="en-US" sz="2400" b="1" baseline="300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st</a:t>
            </a:r>
            <a:r>
              <a:rPr lang="en-US" sz="24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December 2024)</a:t>
            </a:r>
            <a:br>
              <a:rPr lang="en-US" sz="24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</a:br>
            <a:endParaRPr lang="en-US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3" descr="LOGO SHKM (1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52400" y="76200"/>
            <a:ext cx="1371600" cy="1066800"/>
          </a:xfrm>
          <a:prstGeom prst="rect">
            <a:avLst/>
          </a:prstGeom>
        </p:spPr>
      </p:pic>
      <p:graphicFrame>
        <p:nvGraphicFramePr>
          <p:cNvPr id="7" name="Content Placeholder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="" xmlns:p14="http://schemas.microsoft.com/office/powerpoint/2010/main" val="4094708795"/>
              </p:ext>
            </p:extLst>
          </p:nvPr>
        </p:nvGraphicFramePr>
        <p:xfrm>
          <a:off x="1" y="1219194"/>
          <a:ext cx="9144000" cy="5668570"/>
        </p:xfrm>
        <a:graphic>
          <a:graphicData uri="http://schemas.openxmlformats.org/drawingml/2006/table">
            <a:tbl>
              <a:tblPr>
                <a:effectLst/>
              </a:tblPr>
              <a:tblGrid>
                <a:gridCol w="1099285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4943707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3101008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368646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IN" sz="1500" b="1" cap="none" spc="0" dirty="0">
                          <a:ln w="1905"/>
                          <a:solidFill>
                            <a:schemeClr val="tx1"/>
                          </a:solidFill>
                          <a:effectLst>
                            <a:innerShdw blurRad="69850" dist="43180" dir="5400000">
                              <a:srgbClr val="000000">
                                <a:alpha val="65000"/>
                              </a:srgbClr>
                            </a:innerShdw>
                          </a:effectLst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sz="1500" b="1" dirty="0">
                          <a:latin typeface="Times New Roman" pitchFamily="18" charset="0"/>
                          <a:cs typeface="Times New Roman" pitchFamily="18" charset="0"/>
                        </a:rPr>
                        <a:t>Number</a:t>
                      </a:r>
                      <a:r>
                        <a:rPr lang="en-US" sz="1500" b="1" baseline="0" dirty="0">
                          <a:latin typeface="Times New Roman" pitchFamily="18" charset="0"/>
                          <a:cs typeface="Times New Roman" pitchFamily="18" charset="0"/>
                        </a:rPr>
                        <a:t> of Patients Provided OPD Services</a:t>
                      </a:r>
                      <a:endParaRPr lang="en-US" sz="15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sz="1500" b="1" kern="1200" cap="none" spc="0" dirty="0" smtClean="0">
                          <a:ln w="1905"/>
                          <a:solidFill>
                            <a:srgbClr val="C00000"/>
                          </a:solidFill>
                          <a:effectLst>
                            <a:innerShdw blurRad="69850" dist="43180" dir="5400000">
                              <a:srgbClr val="000000">
                                <a:alpha val="65000"/>
                              </a:srgbClr>
                            </a:innerShdw>
                          </a:effectLst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359217</a:t>
                      </a:r>
                      <a:endParaRPr lang="en-US" sz="1500" b="1" kern="1200" cap="none" spc="0" dirty="0">
                        <a:ln w="1905"/>
                        <a:solidFill>
                          <a:srgbClr val="C00000"/>
                        </a:solidFill>
                        <a:effectLst>
                          <a:innerShdw blurRad="69850" dist="43180" dir="5400000">
                            <a:srgbClr val="000000">
                              <a:alpha val="65000"/>
                            </a:srgbClr>
                          </a:innerShdw>
                        </a:effectLst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68646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IN" sz="1500" b="1" cap="none" spc="0" dirty="0">
                          <a:ln w="1905"/>
                          <a:solidFill>
                            <a:schemeClr val="tx1"/>
                          </a:solidFill>
                          <a:effectLst>
                            <a:innerShdw blurRad="69850" dist="43180" dir="5400000">
                              <a:srgbClr val="000000">
                                <a:alpha val="65000"/>
                              </a:srgbClr>
                            </a:innerShdw>
                          </a:effectLst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2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sz="1500" b="1" dirty="0">
                          <a:latin typeface="Times New Roman" pitchFamily="18" charset="0"/>
                          <a:cs typeface="Times New Roman" pitchFamily="18" charset="0"/>
                        </a:rPr>
                        <a:t>Number of Patients Provided IPD Services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IN" sz="1500" b="1" kern="1200" cap="none" spc="0" dirty="0" smtClean="0">
                          <a:ln w="1905"/>
                          <a:solidFill>
                            <a:srgbClr val="C00000"/>
                          </a:solidFill>
                          <a:effectLst>
                            <a:innerShdw blurRad="69850" dist="43180" dir="5400000">
                              <a:srgbClr val="000000">
                                <a:alpha val="65000"/>
                              </a:srgbClr>
                            </a:innerShdw>
                          </a:effectLst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26747</a:t>
                      </a:r>
                      <a:endParaRPr lang="en-IN" sz="1500" b="1" kern="1200" cap="none" spc="0" dirty="0">
                        <a:ln w="1905"/>
                        <a:solidFill>
                          <a:srgbClr val="C00000"/>
                        </a:solidFill>
                        <a:effectLst>
                          <a:innerShdw blurRad="69850" dist="43180" dir="5400000">
                            <a:srgbClr val="000000">
                              <a:alpha val="65000"/>
                            </a:srgbClr>
                          </a:innerShdw>
                        </a:effectLst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368646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IN" sz="1500" b="1" cap="none" spc="0" dirty="0">
                          <a:ln w="1905"/>
                          <a:solidFill>
                            <a:schemeClr val="tx1"/>
                          </a:solidFill>
                          <a:effectLst>
                            <a:innerShdw blurRad="69850" dist="43180" dir="5400000">
                              <a:srgbClr val="000000">
                                <a:alpha val="65000"/>
                              </a:srgbClr>
                            </a:innerShdw>
                          </a:effectLst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3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sz="1500" b="1" dirty="0">
                          <a:latin typeface="Times New Roman" pitchFamily="18" charset="0"/>
                          <a:cs typeface="Times New Roman" pitchFamily="18" charset="0"/>
                        </a:rPr>
                        <a:t>Number of Major Surgeries Performed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IN" sz="1500" b="1" cap="none" spc="0" dirty="0" smtClean="0">
                          <a:ln w="1905"/>
                          <a:solidFill>
                            <a:srgbClr val="C00000"/>
                          </a:solidFill>
                          <a:effectLst>
                            <a:innerShdw blurRad="69850" dist="43180" dir="5400000">
                              <a:srgbClr val="000000">
                                <a:alpha val="65000"/>
                              </a:srgbClr>
                            </a:innerShdw>
                          </a:effectLst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5466</a:t>
                      </a:r>
                      <a:endParaRPr lang="en-IN" sz="1500" b="1" cap="none" spc="0" dirty="0">
                        <a:ln w="1905"/>
                        <a:solidFill>
                          <a:srgbClr val="C00000"/>
                        </a:solidFill>
                        <a:effectLst>
                          <a:innerShdw blurRad="69850" dist="43180" dir="5400000">
                            <a:srgbClr val="000000">
                              <a:alpha val="65000"/>
                            </a:srgbClr>
                          </a:innerShdw>
                        </a:effectLst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368646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IN" sz="1500" b="1" cap="none" spc="0" dirty="0">
                          <a:ln w="1905"/>
                          <a:solidFill>
                            <a:schemeClr val="tx1"/>
                          </a:solidFill>
                          <a:effectLst>
                            <a:innerShdw blurRad="69850" dist="43180" dir="5400000">
                              <a:srgbClr val="000000">
                                <a:alpha val="65000"/>
                              </a:srgbClr>
                            </a:innerShdw>
                          </a:effectLst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4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sz="1500" b="1" dirty="0">
                          <a:latin typeface="Times New Roman" pitchFamily="18" charset="0"/>
                          <a:cs typeface="Times New Roman" pitchFamily="18" charset="0"/>
                        </a:rPr>
                        <a:t>Number of Minor Surgeries Performed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IN" sz="1500" b="1" cap="none" spc="0" dirty="0" smtClean="0">
                          <a:ln w="1905"/>
                          <a:solidFill>
                            <a:srgbClr val="C00000"/>
                          </a:solidFill>
                          <a:effectLst>
                            <a:innerShdw blurRad="69850" dist="43180" dir="5400000">
                              <a:srgbClr val="000000">
                                <a:alpha val="65000"/>
                              </a:srgbClr>
                            </a:innerShdw>
                          </a:effectLst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29505</a:t>
                      </a:r>
                      <a:endParaRPr lang="en-IN" sz="1500" b="1" cap="none" spc="0" dirty="0">
                        <a:ln w="1905"/>
                        <a:solidFill>
                          <a:srgbClr val="C00000"/>
                        </a:solidFill>
                        <a:effectLst>
                          <a:innerShdw blurRad="69850" dist="43180" dir="5400000">
                            <a:srgbClr val="000000">
                              <a:alpha val="65000"/>
                            </a:srgbClr>
                          </a:innerShdw>
                        </a:effectLst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368646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IN" sz="1500" b="1" cap="none" spc="0" dirty="0">
                          <a:ln w="1905"/>
                          <a:solidFill>
                            <a:schemeClr val="tx1"/>
                          </a:solidFill>
                          <a:effectLst>
                            <a:innerShdw blurRad="69850" dist="43180" dir="5400000">
                              <a:srgbClr val="000000">
                                <a:alpha val="65000"/>
                              </a:srgbClr>
                            </a:innerShdw>
                          </a:effectLst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5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sz="1500" b="1" dirty="0">
                          <a:latin typeface="Times New Roman" pitchFamily="18" charset="0"/>
                          <a:cs typeface="Times New Roman" pitchFamily="18" charset="0"/>
                        </a:rPr>
                        <a:t>Number of Normal </a:t>
                      </a:r>
                      <a:r>
                        <a:rPr lang="en-US" sz="1500" b="1" baseline="0" dirty="0">
                          <a:latin typeface="Times New Roman" pitchFamily="18" charset="0"/>
                          <a:cs typeface="Times New Roman" pitchFamily="18" charset="0"/>
                        </a:rPr>
                        <a:t>Deliveries Conducted</a:t>
                      </a:r>
                      <a:endParaRPr lang="en-US" sz="15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IN" sz="1500" b="1" cap="none" spc="0" dirty="0" smtClean="0">
                          <a:ln w="1905"/>
                          <a:solidFill>
                            <a:srgbClr val="C00000"/>
                          </a:solidFill>
                          <a:effectLst>
                            <a:innerShdw blurRad="69850" dist="43180" dir="5400000">
                              <a:srgbClr val="000000">
                                <a:alpha val="65000"/>
                              </a:srgbClr>
                            </a:innerShdw>
                          </a:effectLst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880</a:t>
                      </a:r>
                      <a:endParaRPr lang="en-IN" sz="1500" b="1" cap="none" spc="0" dirty="0">
                        <a:ln w="1905"/>
                        <a:solidFill>
                          <a:srgbClr val="C00000"/>
                        </a:solidFill>
                        <a:effectLst>
                          <a:innerShdw blurRad="69850" dist="43180" dir="5400000">
                            <a:srgbClr val="000000">
                              <a:alpha val="65000"/>
                            </a:srgbClr>
                          </a:innerShdw>
                        </a:effectLst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368646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IN" sz="1500" b="1" cap="none" spc="0" dirty="0">
                          <a:ln w="1905"/>
                          <a:solidFill>
                            <a:schemeClr val="tx1"/>
                          </a:solidFill>
                          <a:effectLst>
                            <a:innerShdw blurRad="69850" dist="43180" dir="5400000">
                              <a:srgbClr val="000000">
                                <a:alpha val="65000"/>
                              </a:srgbClr>
                            </a:innerShdw>
                          </a:effectLst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6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sz="1500" b="1" dirty="0">
                          <a:latin typeface="Times New Roman" pitchFamily="18" charset="0"/>
                          <a:cs typeface="Times New Roman" pitchFamily="18" charset="0"/>
                        </a:rPr>
                        <a:t>Caesarian Deliveries Conducted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IN" sz="1500" b="1" cap="none" spc="0" dirty="0" smtClean="0">
                          <a:ln w="1905"/>
                          <a:solidFill>
                            <a:srgbClr val="C00000"/>
                          </a:solidFill>
                          <a:effectLst>
                            <a:innerShdw blurRad="69850" dist="43180" dir="5400000">
                              <a:srgbClr val="000000">
                                <a:alpha val="65000"/>
                              </a:srgbClr>
                            </a:innerShdw>
                          </a:effectLst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1119</a:t>
                      </a:r>
                      <a:endParaRPr lang="en-IN" sz="1500" b="1" cap="none" spc="0" dirty="0">
                        <a:ln w="1905"/>
                        <a:solidFill>
                          <a:srgbClr val="C00000"/>
                        </a:solidFill>
                        <a:effectLst>
                          <a:innerShdw blurRad="69850" dist="43180" dir="5400000">
                            <a:srgbClr val="000000">
                              <a:alpha val="65000"/>
                            </a:srgbClr>
                          </a:innerShdw>
                        </a:effectLst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528061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IN" sz="1500" b="1" cap="none" spc="0" dirty="0" smtClean="0">
                          <a:ln w="1905"/>
                          <a:solidFill>
                            <a:schemeClr val="tx1"/>
                          </a:solidFill>
                          <a:effectLst>
                            <a:innerShdw blurRad="69850" dist="43180" dir="5400000">
                              <a:srgbClr val="000000">
                                <a:alpha val="65000"/>
                              </a:srgbClr>
                            </a:innerShdw>
                          </a:effectLst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7</a:t>
                      </a:r>
                      <a:endParaRPr lang="en-IN" sz="1500" b="1" cap="none" spc="0" dirty="0">
                        <a:ln w="1905"/>
                        <a:solidFill>
                          <a:schemeClr val="tx1"/>
                        </a:solidFill>
                        <a:effectLst>
                          <a:innerShdw blurRad="69850" dist="43180" dir="5400000">
                            <a:srgbClr val="000000">
                              <a:alpha val="65000"/>
                            </a:srgbClr>
                          </a:innerShdw>
                        </a:effectLst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IN" sz="1500" b="1" cap="none" spc="0" dirty="0" smtClean="0">
                          <a:ln w="1905"/>
                          <a:solidFill>
                            <a:schemeClr val="tx1"/>
                          </a:solidFill>
                          <a:effectLst>
                            <a:innerShdw blurRad="69850" dist="43180" dir="5400000">
                              <a:srgbClr val="000000">
                                <a:alpha val="65000"/>
                              </a:srgbClr>
                            </a:innerShdw>
                          </a:effectLst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Laboratory Investigations</a:t>
                      </a: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IN" sz="1500" b="1" cap="none" spc="0" dirty="0" smtClean="0">
                          <a:ln w="1905"/>
                          <a:solidFill>
                            <a:schemeClr val="tx1"/>
                          </a:solidFill>
                          <a:effectLst>
                            <a:innerShdw blurRad="69850" dist="43180" dir="5400000">
                              <a:srgbClr val="000000">
                                <a:alpha val="65000"/>
                              </a:srgbClr>
                            </a:innerShdw>
                          </a:effectLst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(Pathology, Biochemistry, Microbiology, RTPCR)</a:t>
                      </a:r>
                      <a:endParaRPr lang="en-IN" sz="1500" b="1" cap="none" spc="0" dirty="0">
                        <a:ln w="1905"/>
                        <a:solidFill>
                          <a:schemeClr val="tx1"/>
                        </a:solidFill>
                        <a:effectLst>
                          <a:innerShdw blurRad="69850" dist="43180" dir="5400000">
                            <a:srgbClr val="000000">
                              <a:alpha val="65000"/>
                            </a:srgbClr>
                          </a:innerShdw>
                        </a:effectLst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IN" sz="1500" b="1" cap="none" spc="0" dirty="0" smtClean="0">
                          <a:ln w="1905"/>
                          <a:solidFill>
                            <a:srgbClr val="C00000"/>
                          </a:solidFill>
                          <a:effectLst>
                            <a:innerShdw blurRad="69850" dist="43180" dir="5400000">
                              <a:srgbClr val="000000">
                                <a:alpha val="65000"/>
                              </a:srgbClr>
                            </a:innerShdw>
                          </a:effectLst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993951</a:t>
                      </a:r>
                      <a:endParaRPr lang="en-IN" sz="1500" b="1" cap="none" spc="0" dirty="0">
                        <a:ln w="1905"/>
                        <a:solidFill>
                          <a:srgbClr val="C00000"/>
                        </a:solidFill>
                        <a:effectLst>
                          <a:innerShdw blurRad="69850" dist="43180" dir="5400000">
                            <a:srgbClr val="000000">
                              <a:alpha val="65000"/>
                            </a:srgbClr>
                          </a:innerShdw>
                        </a:effectLst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313135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IN" sz="1500" b="1" cap="none" spc="0" dirty="0" smtClean="0">
                          <a:ln w="1905"/>
                          <a:solidFill>
                            <a:schemeClr val="tx1"/>
                          </a:solidFill>
                          <a:effectLst>
                            <a:innerShdw blurRad="69850" dist="43180" dir="5400000">
                              <a:srgbClr val="000000">
                                <a:alpha val="65000"/>
                              </a:srgbClr>
                            </a:innerShdw>
                          </a:effectLst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8</a:t>
                      </a:r>
                      <a:endParaRPr lang="en-IN" sz="1500" b="1" cap="none" spc="0" dirty="0">
                        <a:ln w="1905"/>
                        <a:solidFill>
                          <a:schemeClr val="tx1"/>
                        </a:solidFill>
                        <a:effectLst>
                          <a:innerShdw blurRad="69850" dist="43180" dir="5400000">
                            <a:srgbClr val="000000">
                              <a:alpha val="65000"/>
                            </a:srgbClr>
                          </a:innerShdw>
                        </a:effectLst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IN" sz="1500" b="1" cap="none" spc="0" dirty="0" smtClean="0">
                          <a:ln w="1905"/>
                          <a:solidFill>
                            <a:schemeClr val="tx1"/>
                          </a:solidFill>
                          <a:effectLst>
                            <a:innerShdw blurRad="69850" dist="43180" dir="5400000">
                              <a:srgbClr val="000000">
                                <a:alpha val="65000"/>
                              </a:srgbClr>
                            </a:innerShdw>
                          </a:effectLst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X </a:t>
                      </a:r>
                      <a:r>
                        <a:rPr lang="en-IN" sz="1500" b="1" cap="none" spc="0" dirty="0">
                          <a:ln w="1905"/>
                          <a:solidFill>
                            <a:schemeClr val="tx1"/>
                          </a:solidFill>
                          <a:effectLst>
                            <a:innerShdw blurRad="69850" dist="43180" dir="5400000">
                              <a:srgbClr val="000000">
                                <a:alpha val="65000"/>
                              </a:srgbClr>
                            </a:innerShdw>
                          </a:effectLst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– rays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IN" sz="1500" b="1" cap="none" spc="0" dirty="0" smtClean="0">
                          <a:ln w="1905"/>
                          <a:solidFill>
                            <a:srgbClr val="C00000"/>
                          </a:solidFill>
                          <a:effectLst>
                            <a:innerShdw blurRad="69850" dist="43180" dir="5400000">
                              <a:srgbClr val="000000">
                                <a:alpha val="65000"/>
                              </a:srgbClr>
                            </a:innerShdw>
                          </a:effectLst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85407</a:t>
                      </a:r>
                      <a:endParaRPr lang="en-IN" sz="1500" b="1" cap="none" spc="0" dirty="0">
                        <a:ln w="1905"/>
                        <a:solidFill>
                          <a:srgbClr val="C00000"/>
                        </a:solidFill>
                        <a:effectLst>
                          <a:innerShdw blurRad="69850" dist="43180" dir="5400000">
                            <a:srgbClr val="000000">
                              <a:alpha val="65000"/>
                            </a:srgbClr>
                          </a:innerShdw>
                        </a:effectLst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391419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IN" sz="1500" b="1" cap="none" spc="0" dirty="0" smtClean="0">
                          <a:ln w="1905"/>
                          <a:solidFill>
                            <a:schemeClr val="tx1"/>
                          </a:solidFill>
                          <a:effectLst>
                            <a:innerShdw blurRad="69850" dist="43180" dir="5400000">
                              <a:srgbClr val="000000">
                                <a:alpha val="65000"/>
                              </a:srgbClr>
                            </a:innerShdw>
                          </a:effectLst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9</a:t>
                      </a:r>
                      <a:endParaRPr lang="en-IN" sz="1500" b="1" cap="none" spc="0" dirty="0">
                        <a:ln w="1905"/>
                        <a:solidFill>
                          <a:schemeClr val="tx1"/>
                        </a:solidFill>
                        <a:effectLst>
                          <a:innerShdw blurRad="69850" dist="43180" dir="5400000">
                            <a:srgbClr val="000000">
                              <a:alpha val="65000"/>
                            </a:srgbClr>
                          </a:innerShdw>
                        </a:effectLst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IN" sz="1500" b="1" cap="none" spc="0" dirty="0" smtClean="0">
                          <a:ln w="1905"/>
                          <a:solidFill>
                            <a:schemeClr val="tx1"/>
                          </a:solidFill>
                          <a:effectLst>
                            <a:innerShdw blurRad="69850" dist="43180" dir="5400000">
                              <a:srgbClr val="000000">
                                <a:alpha val="65000"/>
                              </a:srgbClr>
                            </a:innerShdw>
                          </a:effectLst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Ultrasonography</a:t>
                      </a:r>
                      <a:r>
                        <a:rPr lang="en-IN" sz="1500" b="1" cap="none" spc="0" baseline="0" dirty="0" smtClean="0">
                          <a:ln w="1905"/>
                          <a:solidFill>
                            <a:schemeClr val="tx1"/>
                          </a:solidFill>
                          <a:effectLst>
                            <a:innerShdw blurRad="69850" dist="43180" dir="5400000">
                              <a:srgbClr val="000000">
                                <a:alpha val="65000"/>
                              </a:srgbClr>
                            </a:innerShdw>
                          </a:effectLst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</a:t>
                      </a:r>
                      <a:r>
                        <a:rPr lang="en-IN" sz="1500" b="1" cap="none" spc="0" baseline="0" dirty="0">
                          <a:ln w="1905"/>
                          <a:solidFill>
                            <a:schemeClr val="tx1"/>
                          </a:solidFill>
                          <a:effectLst>
                            <a:innerShdw blurRad="69850" dist="43180" dir="5400000">
                              <a:srgbClr val="000000">
                                <a:alpha val="65000"/>
                              </a:srgbClr>
                            </a:innerShdw>
                          </a:effectLst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(USG)</a:t>
                      </a:r>
                      <a:endParaRPr lang="en-IN" sz="1500" b="1" cap="none" spc="0" dirty="0">
                        <a:ln w="1905"/>
                        <a:solidFill>
                          <a:schemeClr val="tx1"/>
                        </a:solidFill>
                        <a:effectLst>
                          <a:innerShdw blurRad="69850" dist="43180" dir="5400000">
                            <a:srgbClr val="000000">
                              <a:alpha val="65000"/>
                            </a:srgbClr>
                          </a:innerShdw>
                        </a:effectLst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IN" sz="1500" b="1" cap="none" spc="0" dirty="0" smtClean="0">
                          <a:ln w="1905"/>
                          <a:solidFill>
                            <a:srgbClr val="C00000"/>
                          </a:solidFill>
                          <a:effectLst>
                            <a:innerShdw blurRad="69850" dist="43180" dir="5400000">
                              <a:srgbClr val="000000">
                                <a:alpha val="65000"/>
                              </a:srgbClr>
                            </a:innerShdw>
                          </a:effectLst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725</a:t>
                      </a:r>
                      <a:endParaRPr lang="en-IN" sz="1500" b="1" cap="none" spc="0" dirty="0">
                        <a:ln w="1905"/>
                        <a:solidFill>
                          <a:srgbClr val="C00000"/>
                        </a:solidFill>
                        <a:effectLst>
                          <a:innerShdw blurRad="69850" dist="43180" dir="5400000">
                            <a:srgbClr val="000000">
                              <a:alpha val="65000"/>
                            </a:srgbClr>
                          </a:innerShdw>
                        </a:effectLst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35109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IN" sz="1500" b="1" cap="none" spc="0" dirty="0" smtClean="0">
                          <a:ln w="1905"/>
                          <a:solidFill>
                            <a:schemeClr val="tx1"/>
                          </a:solidFill>
                          <a:effectLst>
                            <a:innerShdw blurRad="69850" dist="43180" dir="5400000">
                              <a:srgbClr val="000000">
                                <a:alpha val="65000"/>
                              </a:srgbClr>
                            </a:innerShdw>
                          </a:effectLst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10</a:t>
                      </a:r>
                      <a:endParaRPr lang="en-IN" sz="1500" b="1" cap="none" spc="0" dirty="0">
                        <a:ln w="1905"/>
                        <a:solidFill>
                          <a:schemeClr val="tx1"/>
                        </a:solidFill>
                        <a:effectLst>
                          <a:innerShdw blurRad="69850" dist="43180" dir="5400000">
                            <a:srgbClr val="000000">
                              <a:alpha val="65000"/>
                            </a:srgbClr>
                          </a:innerShdw>
                        </a:effectLst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IN" sz="1500" b="1" cap="none" spc="0" dirty="0" smtClean="0">
                          <a:ln w="1905"/>
                          <a:solidFill>
                            <a:schemeClr val="tx1"/>
                          </a:solidFill>
                          <a:effectLst>
                            <a:innerShdw blurRad="69850" dist="43180" dir="5400000">
                              <a:srgbClr val="000000">
                                <a:alpha val="65000"/>
                              </a:srgbClr>
                            </a:innerShdw>
                          </a:effectLst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ECG</a:t>
                      </a:r>
                      <a:endParaRPr lang="en-IN" sz="1500" b="1" cap="none" spc="0" dirty="0">
                        <a:ln w="1905"/>
                        <a:solidFill>
                          <a:schemeClr val="tx1"/>
                        </a:solidFill>
                        <a:effectLst>
                          <a:innerShdw blurRad="69850" dist="43180" dir="5400000">
                            <a:srgbClr val="000000">
                              <a:alpha val="65000"/>
                            </a:srgbClr>
                          </a:innerShdw>
                        </a:effectLst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IN" sz="1500" b="1" cap="none" spc="0" dirty="0" smtClean="0">
                          <a:ln w="1905"/>
                          <a:solidFill>
                            <a:srgbClr val="C00000"/>
                          </a:solidFill>
                          <a:effectLst>
                            <a:innerShdw blurRad="69850" dist="43180" dir="5400000">
                              <a:srgbClr val="000000">
                                <a:alpha val="65000"/>
                              </a:srgbClr>
                            </a:innerShdw>
                          </a:effectLst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14172</a:t>
                      </a:r>
                      <a:endParaRPr lang="en-IN" sz="1500" b="1" cap="none" spc="0" dirty="0">
                        <a:ln w="1905"/>
                        <a:solidFill>
                          <a:srgbClr val="C00000"/>
                        </a:solidFill>
                        <a:effectLst>
                          <a:innerShdw blurRad="69850" dist="43180" dir="5400000">
                            <a:srgbClr val="000000">
                              <a:alpha val="65000"/>
                            </a:srgbClr>
                          </a:innerShdw>
                        </a:effectLst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35109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IN" sz="1500" b="1" cap="none" spc="0" dirty="0" smtClean="0">
                          <a:ln w="1905"/>
                          <a:solidFill>
                            <a:schemeClr val="tx1"/>
                          </a:solidFill>
                          <a:effectLst>
                            <a:innerShdw blurRad="69850" dist="43180" dir="5400000">
                              <a:srgbClr val="000000">
                                <a:alpha val="65000"/>
                              </a:srgbClr>
                            </a:innerShdw>
                          </a:effectLst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11</a:t>
                      </a:r>
                      <a:endParaRPr lang="en-IN" sz="1500" b="1" cap="none" spc="0" dirty="0">
                        <a:ln w="1905"/>
                        <a:solidFill>
                          <a:schemeClr val="tx1"/>
                        </a:solidFill>
                        <a:effectLst>
                          <a:innerShdw blurRad="69850" dist="43180" dir="5400000">
                            <a:srgbClr val="000000">
                              <a:alpha val="65000"/>
                            </a:srgbClr>
                          </a:innerShdw>
                        </a:effectLst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sz="1500" b="1" dirty="0" smtClean="0">
                          <a:latin typeface="Times New Roman" pitchFamily="18" charset="0"/>
                          <a:cs typeface="Times New Roman" pitchFamily="18" charset="0"/>
                        </a:rPr>
                        <a:t>MRI</a:t>
                      </a:r>
                      <a:endParaRPr lang="en-US" sz="15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IN" sz="1500" b="1" cap="none" spc="0" dirty="0" smtClean="0">
                          <a:ln w="1905"/>
                          <a:solidFill>
                            <a:srgbClr val="C00000"/>
                          </a:solidFill>
                          <a:effectLst>
                            <a:innerShdw blurRad="69850" dist="43180" dir="5400000">
                              <a:srgbClr val="000000">
                                <a:alpha val="65000"/>
                              </a:srgbClr>
                            </a:innerShdw>
                          </a:effectLst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8195</a:t>
                      </a:r>
                      <a:endParaRPr lang="en-IN" sz="1500" b="1" cap="none" spc="0" dirty="0">
                        <a:ln w="1905"/>
                        <a:solidFill>
                          <a:srgbClr val="C00000"/>
                        </a:solidFill>
                        <a:effectLst>
                          <a:innerShdw blurRad="69850" dist="43180" dir="5400000">
                            <a:srgbClr val="000000">
                              <a:alpha val="65000"/>
                            </a:srgbClr>
                          </a:innerShdw>
                        </a:effectLst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35109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IN" sz="1500" b="1" cap="none" spc="0" dirty="0" smtClean="0">
                          <a:ln w="1905"/>
                          <a:solidFill>
                            <a:schemeClr val="tx1"/>
                          </a:solidFill>
                          <a:effectLst>
                            <a:innerShdw blurRad="69850" dist="43180" dir="5400000">
                              <a:srgbClr val="000000">
                                <a:alpha val="65000"/>
                              </a:srgbClr>
                            </a:innerShdw>
                          </a:effectLst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12</a:t>
                      </a:r>
                      <a:endParaRPr lang="en-IN" sz="1500" b="1" cap="none" spc="0" dirty="0">
                        <a:ln w="1905"/>
                        <a:solidFill>
                          <a:schemeClr val="tx1"/>
                        </a:solidFill>
                        <a:effectLst>
                          <a:innerShdw blurRad="69850" dist="43180" dir="5400000">
                            <a:srgbClr val="000000">
                              <a:alpha val="65000"/>
                            </a:srgbClr>
                          </a:innerShdw>
                        </a:effectLst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sz="1500" b="1" dirty="0">
                          <a:latin typeface="Times New Roman" pitchFamily="18" charset="0"/>
                          <a:cs typeface="Times New Roman" pitchFamily="18" charset="0"/>
                        </a:rPr>
                        <a:t>CT</a:t>
                      </a:r>
                      <a:r>
                        <a:rPr lang="en-US" sz="1500" b="1" baseline="0" dirty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500" b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Scan</a:t>
                      </a:r>
                      <a:endParaRPr lang="en-US" sz="15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IN" sz="1500" b="1" cap="none" spc="0" dirty="0" smtClean="0">
                          <a:ln w="1905"/>
                          <a:solidFill>
                            <a:srgbClr val="C00000"/>
                          </a:solidFill>
                          <a:effectLst>
                            <a:innerShdw blurRad="69850" dist="43180" dir="5400000">
                              <a:srgbClr val="000000">
                                <a:alpha val="65000"/>
                              </a:srgbClr>
                            </a:innerShdw>
                          </a:effectLst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7910</a:t>
                      </a:r>
                      <a:endParaRPr lang="en-IN" sz="1500" b="1" cap="none" spc="0" dirty="0">
                        <a:ln w="1905"/>
                        <a:solidFill>
                          <a:srgbClr val="C00000"/>
                        </a:solidFill>
                        <a:effectLst>
                          <a:innerShdw blurRad="69850" dist="43180" dir="5400000">
                            <a:srgbClr val="000000">
                              <a:alpha val="65000"/>
                            </a:srgbClr>
                          </a:innerShdw>
                        </a:effectLst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35109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IN" sz="1500" b="1" cap="none" spc="0" dirty="0" smtClean="0">
                          <a:ln w="1905"/>
                          <a:solidFill>
                            <a:schemeClr val="tx1"/>
                          </a:solidFill>
                          <a:effectLst>
                            <a:innerShdw blurRad="69850" dist="43180" dir="5400000">
                              <a:srgbClr val="000000">
                                <a:alpha val="65000"/>
                              </a:srgbClr>
                            </a:innerShdw>
                          </a:effectLst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13</a:t>
                      </a:r>
                      <a:endParaRPr lang="en-IN" sz="1500" b="1" cap="none" spc="0" dirty="0">
                        <a:ln w="1905"/>
                        <a:solidFill>
                          <a:schemeClr val="tx1"/>
                        </a:solidFill>
                        <a:effectLst>
                          <a:innerShdw blurRad="69850" dist="43180" dir="5400000">
                            <a:srgbClr val="000000">
                              <a:alpha val="65000"/>
                            </a:srgbClr>
                          </a:innerShdw>
                        </a:effectLst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sz="1500" b="1" dirty="0" smtClean="0">
                          <a:latin typeface="Times New Roman" pitchFamily="18" charset="0"/>
                          <a:cs typeface="Times New Roman" pitchFamily="18" charset="0"/>
                        </a:rPr>
                        <a:t>Dailysis</a:t>
                      </a:r>
                      <a:endParaRPr lang="en-US" sz="15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IN" sz="1500" b="1" cap="none" spc="0" dirty="0" smtClean="0">
                          <a:ln w="1905"/>
                          <a:solidFill>
                            <a:srgbClr val="C00000"/>
                          </a:solidFill>
                          <a:effectLst>
                            <a:innerShdw blurRad="69850" dist="43180" dir="5400000">
                              <a:srgbClr val="000000">
                                <a:alpha val="65000"/>
                              </a:srgbClr>
                            </a:innerShdw>
                          </a:effectLst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4820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438864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IN" sz="1500" b="1" cap="none" spc="0" dirty="0" smtClean="0">
                          <a:ln w="1905"/>
                          <a:solidFill>
                            <a:schemeClr val="tx1"/>
                          </a:solidFill>
                          <a:effectLst>
                            <a:innerShdw blurRad="69850" dist="43180" dir="5400000">
                              <a:srgbClr val="000000">
                                <a:alpha val="65000"/>
                              </a:srgbClr>
                            </a:innerShdw>
                          </a:effectLst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14</a:t>
                      </a:r>
                      <a:endParaRPr lang="en-IN" sz="1500" b="1" cap="none" spc="0" dirty="0">
                        <a:ln w="1905"/>
                        <a:solidFill>
                          <a:schemeClr val="tx1"/>
                        </a:solidFill>
                        <a:effectLst>
                          <a:innerShdw blurRad="69850" dist="43180" dir="5400000">
                            <a:srgbClr val="000000">
                              <a:alpha val="65000"/>
                            </a:srgbClr>
                          </a:innerShdw>
                        </a:effectLst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sz="1500" b="1" dirty="0" smtClean="0">
                          <a:latin typeface="Times New Roman" pitchFamily="18" charset="0"/>
                          <a:cs typeface="Times New Roman" pitchFamily="18" charset="0"/>
                        </a:rPr>
                        <a:t>Aayushmaan Bharat</a:t>
                      </a:r>
                      <a:endParaRPr lang="en-US" sz="15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IN" sz="1500" b="1" cap="none" spc="0" dirty="0" smtClean="0">
                          <a:ln w="1905"/>
                          <a:solidFill>
                            <a:srgbClr val="C00000"/>
                          </a:solidFill>
                          <a:effectLst>
                            <a:innerShdw blurRad="69850" dist="43180" dir="5400000">
                              <a:srgbClr val="000000">
                                <a:alpha val="65000"/>
                              </a:srgbClr>
                            </a:innerShdw>
                          </a:effectLst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2113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35109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IN" sz="1500" b="1" cap="none" spc="0" dirty="0" smtClean="0">
                          <a:ln w="1905"/>
                          <a:solidFill>
                            <a:schemeClr val="tx1"/>
                          </a:solidFill>
                          <a:effectLst>
                            <a:innerShdw blurRad="69850" dist="43180" dir="5400000">
                              <a:srgbClr val="000000">
                                <a:alpha val="65000"/>
                              </a:srgbClr>
                            </a:innerShdw>
                          </a:effectLst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15</a:t>
                      </a:r>
                      <a:endParaRPr lang="en-IN" sz="1500" b="1" cap="none" spc="0" dirty="0">
                        <a:ln w="1905"/>
                        <a:solidFill>
                          <a:schemeClr val="tx1"/>
                        </a:solidFill>
                        <a:effectLst>
                          <a:innerShdw blurRad="69850" dist="43180" dir="5400000">
                            <a:srgbClr val="000000">
                              <a:alpha val="65000"/>
                            </a:srgbClr>
                          </a:innerShdw>
                        </a:effectLst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sz="1500" b="1" dirty="0" smtClean="0">
                          <a:latin typeface="Times New Roman" pitchFamily="18" charset="0"/>
                          <a:cs typeface="Times New Roman" pitchFamily="18" charset="0"/>
                        </a:rPr>
                        <a:t>Nirogi Haryana</a:t>
                      </a:r>
                      <a:endParaRPr lang="en-US" sz="15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IN" sz="1500" b="1" cap="none" spc="0" dirty="0" smtClean="0">
                          <a:ln w="1905"/>
                          <a:solidFill>
                            <a:srgbClr val="C00000"/>
                          </a:solidFill>
                          <a:effectLst>
                            <a:innerShdw blurRad="69850" dist="43180" dir="5400000">
                              <a:srgbClr val="000000">
                                <a:alpha val="65000"/>
                              </a:srgbClr>
                            </a:innerShdw>
                          </a:effectLst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401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14587662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hart 3"/>
          <p:cNvGraphicFramePr>
            <a:graphicFrameLocks/>
          </p:cNvGraphicFramePr>
          <p:nvPr>
            <p:extLst>
              <p:ext uri="{D42A27DB-BD31-4B8C-83A1-F6EECF244321}">
                <p14:modId xmlns="" xmlns:p14="http://schemas.microsoft.com/office/powerpoint/2010/main" val="3891473237"/>
              </p:ext>
            </p:extLst>
          </p:nvPr>
        </p:nvGraphicFramePr>
        <p:xfrm>
          <a:off x="76200" y="1524000"/>
          <a:ext cx="8991600" cy="52578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" name="Rectangle 4"/>
          <p:cNvSpPr/>
          <p:nvPr/>
        </p:nvSpPr>
        <p:spPr>
          <a:xfrm>
            <a:off x="1600200" y="152400"/>
            <a:ext cx="7086600" cy="12618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SHKM Govt. Medical College </a:t>
            </a:r>
            <a:r>
              <a:rPr lang="en-US" sz="2800" b="1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Nalhar</a:t>
            </a:r>
            <a:r>
              <a:rPr lang="en-US" sz="28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2800" b="1" dirty="0" err="1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Nuh</a:t>
            </a:r>
            <a:r>
              <a:rPr lang="en-US" sz="28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)</a:t>
            </a:r>
          </a:p>
          <a:p>
            <a:pPr algn="ctr"/>
            <a:r>
              <a:rPr lang="en-US" sz="24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Benefits </a:t>
            </a:r>
            <a:r>
              <a:rPr lang="en-US" sz="24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Provided by The Institute</a:t>
            </a:r>
            <a:br>
              <a:rPr lang="en-US" sz="24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4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(1</a:t>
            </a:r>
            <a:r>
              <a:rPr lang="en-US" sz="2400" b="1" baseline="300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st</a:t>
            </a:r>
            <a:r>
              <a:rPr lang="en-US" sz="24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January 2024 to 31</a:t>
            </a:r>
            <a:r>
              <a:rPr lang="en-US" sz="2400" b="1" baseline="300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st</a:t>
            </a:r>
            <a:r>
              <a:rPr lang="en-US" sz="24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December 2024</a:t>
            </a:r>
            <a:r>
              <a:rPr lang="en-US" sz="24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)</a:t>
            </a:r>
            <a:endParaRPr lang="en-US" sz="2400" dirty="0"/>
          </a:p>
        </p:txBody>
      </p:sp>
      <p:pic>
        <p:nvPicPr>
          <p:cNvPr id="6" name="Picture 5" descr="LOGO SHKM (1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11888" y="152400"/>
            <a:ext cx="1295400" cy="1261884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4227975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LOGO SHKM (1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11888" y="152400"/>
            <a:ext cx="1295400" cy="1261884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676400" y="152400"/>
            <a:ext cx="6553200" cy="12311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6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SHKM Govt. Medical College </a:t>
            </a:r>
            <a:r>
              <a:rPr lang="en-US" sz="2600" b="1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Nalhar</a:t>
            </a:r>
            <a:r>
              <a:rPr lang="en-US" sz="26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2600" b="1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Nuh</a:t>
            </a:r>
            <a:r>
              <a:rPr lang="en-US" sz="26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)</a:t>
            </a:r>
          </a:p>
          <a:p>
            <a:pPr algn="ctr"/>
            <a:r>
              <a:rPr lang="en-US" sz="24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Benefits Provided by The Institute</a:t>
            </a:r>
            <a:br>
              <a:rPr lang="en-US" sz="24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4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(1</a:t>
            </a:r>
            <a:r>
              <a:rPr lang="en-US" sz="2400" b="1" baseline="300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st</a:t>
            </a:r>
            <a:r>
              <a:rPr lang="en-US" sz="24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January 2024 to 31</a:t>
            </a:r>
            <a:r>
              <a:rPr lang="en-US" sz="2400" b="1" baseline="300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st</a:t>
            </a:r>
            <a:r>
              <a:rPr lang="en-US" sz="24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December 2024)</a:t>
            </a:r>
            <a:endParaRPr lang="en-US" sz="2400" dirty="0"/>
          </a:p>
        </p:txBody>
      </p:sp>
      <p:graphicFrame>
        <p:nvGraphicFramePr>
          <p:cNvPr id="7" name="Chart 6"/>
          <p:cNvGraphicFramePr/>
          <p:nvPr/>
        </p:nvGraphicFramePr>
        <p:xfrm>
          <a:off x="0" y="1500174"/>
          <a:ext cx="9144000" cy="53578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="" xmlns:p14="http://schemas.microsoft.com/office/powerpoint/2010/main" val="33189424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LOGO SHKM (1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11888" y="152400"/>
            <a:ext cx="1295400" cy="1261884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676400" y="152400"/>
            <a:ext cx="6553200" cy="12311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6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SHKM Govt. Medical College </a:t>
            </a:r>
            <a:r>
              <a:rPr lang="en-US" sz="2600" b="1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Nalhar</a:t>
            </a:r>
            <a:r>
              <a:rPr lang="en-US" sz="26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2600" b="1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Nuh</a:t>
            </a:r>
            <a:r>
              <a:rPr lang="en-US" sz="26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)</a:t>
            </a:r>
          </a:p>
          <a:p>
            <a:pPr algn="ctr"/>
            <a:r>
              <a:rPr lang="en-US" sz="24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Benefits Provided by The Institute</a:t>
            </a:r>
            <a:br>
              <a:rPr lang="en-US" sz="24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4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(1</a:t>
            </a:r>
            <a:r>
              <a:rPr lang="en-US" sz="2400" b="1" baseline="300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st</a:t>
            </a:r>
            <a:r>
              <a:rPr lang="en-US" sz="24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January 2024 to 31</a:t>
            </a:r>
            <a:r>
              <a:rPr lang="en-US" sz="2400" b="1" baseline="300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st</a:t>
            </a:r>
            <a:r>
              <a:rPr lang="en-US" sz="24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December 2024)</a:t>
            </a:r>
            <a:endParaRPr lang="en-US" sz="2400" dirty="0"/>
          </a:p>
        </p:txBody>
      </p:sp>
      <p:graphicFrame>
        <p:nvGraphicFramePr>
          <p:cNvPr id="7" name="Chart 6"/>
          <p:cNvGraphicFramePr>
            <a:graphicFrameLocks/>
          </p:cNvGraphicFramePr>
          <p:nvPr>
            <p:extLst>
              <p:ext uri="{D42A27DB-BD31-4B8C-83A1-F6EECF244321}">
                <p14:modId xmlns="" xmlns:p14="http://schemas.microsoft.com/office/powerpoint/2010/main" val="564146296"/>
              </p:ext>
            </p:extLst>
          </p:nvPr>
        </p:nvGraphicFramePr>
        <p:xfrm>
          <a:off x="0" y="1524000"/>
          <a:ext cx="9144000" cy="52578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="" xmlns:p14="http://schemas.microsoft.com/office/powerpoint/2010/main" val="9853840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LOGO SHKM (1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11888" y="152400"/>
            <a:ext cx="1295400" cy="1261884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676400" y="152400"/>
            <a:ext cx="6553200" cy="12311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6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SHKM Govt. Medical College </a:t>
            </a:r>
            <a:r>
              <a:rPr lang="en-US" sz="2600" b="1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Nalhar</a:t>
            </a:r>
            <a:r>
              <a:rPr lang="en-US" sz="26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2600" b="1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Nuh</a:t>
            </a:r>
            <a:r>
              <a:rPr lang="en-US" sz="26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)</a:t>
            </a:r>
          </a:p>
          <a:p>
            <a:pPr algn="ctr"/>
            <a:r>
              <a:rPr lang="en-US" sz="24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Benefits Provided by The Institute</a:t>
            </a:r>
            <a:br>
              <a:rPr lang="en-US" sz="24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4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(1</a:t>
            </a:r>
            <a:r>
              <a:rPr lang="en-US" sz="2400" b="1" baseline="300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st</a:t>
            </a:r>
            <a:r>
              <a:rPr lang="en-US" sz="24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January 2024 to 31</a:t>
            </a:r>
            <a:r>
              <a:rPr lang="en-US" sz="2400" b="1" baseline="300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st</a:t>
            </a:r>
            <a:r>
              <a:rPr lang="en-US" sz="24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December 2024)</a:t>
            </a:r>
            <a:endParaRPr lang="en-US" sz="2400" dirty="0"/>
          </a:p>
        </p:txBody>
      </p:sp>
      <p:graphicFrame>
        <p:nvGraphicFramePr>
          <p:cNvPr id="6" name="Chart 5"/>
          <p:cNvGraphicFramePr>
            <a:graphicFrameLocks/>
          </p:cNvGraphicFramePr>
          <p:nvPr>
            <p:extLst>
              <p:ext uri="{D42A27DB-BD31-4B8C-83A1-F6EECF244321}">
                <p14:modId xmlns="" xmlns:p14="http://schemas.microsoft.com/office/powerpoint/2010/main" val="1797481114"/>
              </p:ext>
            </p:extLst>
          </p:nvPr>
        </p:nvGraphicFramePr>
        <p:xfrm>
          <a:off x="0" y="1524000"/>
          <a:ext cx="9144000" cy="5334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="" xmlns:p14="http://schemas.microsoft.com/office/powerpoint/2010/main" val="12635644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LOGO SHKM (1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11888" y="152400"/>
            <a:ext cx="1295400" cy="1261884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676400" y="152400"/>
            <a:ext cx="6553200" cy="12311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6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SHKM Govt. Medical College </a:t>
            </a:r>
            <a:r>
              <a:rPr lang="en-US" sz="2600" b="1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Nalhar</a:t>
            </a:r>
            <a:r>
              <a:rPr lang="en-US" sz="26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2600" b="1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Nuh</a:t>
            </a:r>
            <a:r>
              <a:rPr lang="en-US" sz="26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)</a:t>
            </a:r>
          </a:p>
          <a:p>
            <a:pPr algn="ctr"/>
            <a:r>
              <a:rPr lang="en-US" sz="24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Benefits Provided by The Institute</a:t>
            </a:r>
            <a:br>
              <a:rPr lang="en-US" sz="24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4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(1</a:t>
            </a:r>
            <a:r>
              <a:rPr lang="en-US" sz="2400" b="1" baseline="300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st</a:t>
            </a:r>
            <a:r>
              <a:rPr lang="en-US" sz="24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January 2024 to 31</a:t>
            </a:r>
            <a:r>
              <a:rPr lang="en-US" sz="2400" b="1" baseline="300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st</a:t>
            </a:r>
            <a:r>
              <a:rPr lang="en-US" sz="24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December 2024)</a:t>
            </a:r>
            <a:endParaRPr lang="en-US" sz="2400" dirty="0"/>
          </a:p>
        </p:txBody>
      </p:sp>
      <p:graphicFrame>
        <p:nvGraphicFramePr>
          <p:cNvPr id="7" name="Chart 6"/>
          <p:cNvGraphicFramePr>
            <a:graphicFrameLocks/>
          </p:cNvGraphicFramePr>
          <p:nvPr>
            <p:extLst>
              <p:ext uri="{D42A27DB-BD31-4B8C-83A1-F6EECF244321}">
                <p14:modId xmlns="" xmlns:p14="http://schemas.microsoft.com/office/powerpoint/2010/main" val="1303870343"/>
              </p:ext>
            </p:extLst>
          </p:nvPr>
        </p:nvGraphicFramePr>
        <p:xfrm>
          <a:off x="0" y="1524000"/>
          <a:ext cx="9143999" cy="533399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="" xmlns:p14="http://schemas.microsoft.com/office/powerpoint/2010/main" val="22987219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LOGO SHKM (1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11888" y="152400"/>
            <a:ext cx="1295400" cy="1261884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676400" y="152400"/>
            <a:ext cx="6553200" cy="12311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6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SHKM Govt. Medical College </a:t>
            </a:r>
            <a:r>
              <a:rPr lang="en-US" sz="2600" b="1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Nalhar</a:t>
            </a:r>
            <a:r>
              <a:rPr lang="en-US" sz="26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2600" b="1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Nuh</a:t>
            </a:r>
            <a:r>
              <a:rPr lang="en-US" sz="26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)</a:t>
            </a:r>
          </a:p>
          <a:p>
            <a:pPr algn="ctr"/>
            <a:r>
              <a:rPr lang="en-US" sz="24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Benefits Provided by The Institute</a:t>
            </a:r>
            <a:br>
              <a:rPr lang="en-US" sz="24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4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(1</a:t>
            </a:r>
            <a:r>
              <a:rPr lang="en-US" sz="2400" b="1" baseline="300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st</a:t>
            </a:r>
            <a:r>
              <a:rPr lang="en-US" sz="24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January 2024 to 31</a:t>
            </a:r>
            <a:r>
              <a:rPr lang="en-US" sz="2400" b="1" baseline="300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st</a:t>
            </a:r>
            <a:r>
              <a:rPr lang="en-US" sz="24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December 2024)</a:t>
            </a:r>
            <a:endParaRPr lang="en-US" sz="2400" dirty="0"/>
          </a:p>
        </p:txBody>
      </p:sp>
      <p:graphicFrame>
        <p:nvGraphicFramePr>
          <p:cNvPr id="8" name="Chart 7"/>
          <p:cNvGraphicFramePr>
            <a:graphicFrameLocks/>
          </p:cNvGraphicFramePr>
          <p:nvPr>
            <p:extLst>
              <p:ext uri="{D42A27DB-BD31-4B8C-83A1-F6EECF244321}">
                <p14:modId xmlns="" xmlns:p14="http://schemas.microsoft.com/office/powerpoint/2010/main" val="3999652815"/>
              </p:ext>
            </p:extLst>
          </p:nvPr>
        </p:nvGraphicFramePr>
        <p:xfrm>
          <a:off x="0" y="1524000"/>
          <a:ext cx="9144000" cy="5334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="" xmlns:p14="http://schemas.microsoft.com/office/powerpoint/2010/main" val="35492011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LOGO SHKM (1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11888" y="152400"/>
            <a:ext cx="1295400" cy="1261884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676400" y="152400"/>
            <a:ext cx="6553200" cy="12311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6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SHKM Govt. Medical College </a:t>
            </a:r>
            <a:r>
              <a:rPr lang="en-US" sz="2600" b="1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Nalhar</a:t>
            </a:r>
            <a:r>
              <a:rPr lang="en-US" sz="26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2600" b="1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Nuh</a:t>
            </a:r>
            <a:r>
              <a:rPr lang="en-US" sz="26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)</a:t>
            </a:r>
          </a:p>
          <a:p>
            <a:pPr algn="ctr"/>
            <a:r>
              <a:rPr lang="en-US" sz="24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Benefits Provided by The Institute</a:t>
            </a:r>
            <a:br>
              <a:rPr lang="en-US" sz="24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4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(1</a:t>
            </a:r>
            <a:r>
              <a:rPr lang="en-US" sz="2400" b="1" baseline="300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st</a:t>
            </a:r>
            <a:r>
              <a:rPr lang="en-US" sz="24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January 2024 to 31</a:t>
            </a:r>
            <a:r>
              <a:rPr lang="en-US" sz="2400" b="1" baseline="300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st</a:t>
            </a:r>
            <a:r>
              <a:rPr lang="en-US" sz="24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December 2024)</a:t>
            </a:r>
            <a:endParaRPr lang="en-US" sz="2400" dirty="0"/>
          </a:p>
        </p:txBody>
      </p:sp>
      <p:graphicFrame>
        <p:nvGraphicFramePr>
          <p:cNvPr id="7" name="Chart 6"/>
          <p:cNvGraphicFramePr>
            <a:graphicFrameLocks/>
          </p:cNvGraphicFramePr>
          <p:nvPr>
            <p:extLst>
              <p:ext uri="{D42A27DB-BD31-4B8C-83A1-F6EECF244321}">
                <p14:modId xmlns="" xmlns:p14="http://schemas.microsoft.com/office/powerpoint/2010/main" val="1640164038"/>
              </p:ext>
            </p:extLst>
          </p:nvPr>
        </p:nvGraphicFramePr>
        <p:xfrm>
          <a:off x="0" y="1600200"/>
          <a:ext cx="9144000" cy="52578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="" xmlns:p14="http://schemas.microsoft.com/office/powerpoint/2010/main" val="8177412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LOGO SHKM (1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11888" y="152400"/>
            <a:ext cx="1295400" cy="1261884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676400" y="152400"/>
            <a:ext cx="6553200" cy="12311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6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SHKM Govt. Medical College </a:t>
            </a:r>
            <a:r>
              <a:rPr lang="en-US" sz="2600" b="1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Nalhar</a:t>
            </a:r>
            <a:r>
              <a:rPr lang="en-US" sz="26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2600" b="1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Nuh</a:t>
            </a:r>
            <a:r>
              <a:rPr lang="en-US" sz="26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)</a:t>
            </a:r>
          </a:p>
          <a:p>
            <a:pPr algn="ctr"/>
            <a:r>
              <a:rPr lang="en-US" sz="24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Benefits Provided by The Institute</a:t>
            </a:r>
            <a:br>
              <a:rPr lang="en-US" sz="24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4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(1</a:t>
            </a:r>
            <a:r>
              <a:rPr lang="en-US" sz="2400" b="1" baseline="300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st</a:t>
            </a:r>
            <a:r>
              <a:rPr lang="en-US" sz="24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January 2024 to 31</a:t>
            </a:r>
            <a:r>
              <a:rPr lang="en-US" sz="2400" b="1" baseline="300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st</a:t>
            </a:r>
            <a:r>
              <a:rPr lang="en-US" sz="24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December 2024)</a:t>
            </a:r>
            <a:endParaRPr lang="en-US" sz="2400" dirty="0"/>
          </a:p>
        </p:txBody>
      </p:sp>
      <p:graphicFrame>
        <p:nvGraphicFramePr>
          <p:cNvPr id="6" name="Chart 5"/>
          <p:cNvGraphicFramePr>
            <a:graphicFrameLocks/>
          </p:cNvGraphicFramePr>
          <p:nvPr>
            <p:extLst>
              <p:ext uri="{D42A27DB-BD31-4B8C-83A1-F6EECF244321}">
                <p14:modId xmlns="" xmlns:p14="http://schemas.microsoft.com/office/powerpoint/2010/main" val="3496653865"/>
              </p:ext>
            </p:extLst>
          </p:nvPr>
        </p:nvGraphicFramePr>
        <p:xfrm>
          <a:off x="0" y="1524000"/>
          <a:ext cx="9144000" cy="5334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="" xmlns:p14="http://schemas.microsoft.com/office/powerpoint/2010/main" val="8502209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LOGO SHKM (1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11888" y="152400"/>
            <a:ext cx="1295400" cy="1261884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676400" y="152400"/>
            <a:ext cx="6553200" cy="12311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6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SHKM Govt. Medical College </a:t>
            </a:r>
            <a:r>
              <a:rPr lang="en-US" sz="2600" b="1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Nalhar</a:t>
            </a:r>
            <a:r>
              <a:rPr lang="en-US" sz="26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2600" b="1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Nuh</a:t>
            </a:r>
            <a:r>
              <a:rPr lang="en-US" sz="26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)</a:t>
            </a:r>
          </a:p>
          <a:p>
            <a:pPr algn="ctr"/>
            <a:r>
              <a:rPr lang="en-US" sz="24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Benefits Provided by The Institute</a:t>
            </a:r>
            <a:br>
              <a:rPr lang="en-US" sz="24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4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(1</a:t>
            </a:r>
            <a:r>
              <a:rPr lang="en-US" sz="2400" b="1" baseline="300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st</a:t>
            </a:r>
            <a:r>
              <a:rPr lang="en-US" sz="24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January 2024 to 31</a:t>
            </a:r>
            <a:r>
              <a:rPr lang="en-US" sz="2400" b="1" baseline="300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st</a:t>
            </a:r>
            <a:r>
              <a:rPr lang="en-US" sz="24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December 2024)</a:t>
            </a:r>
            <a:endParaRPr lang="en-US" sz="2400" dirty="0"/>
          </a:p>
        </p:txBody>
      </p:sp>
      <p:graphicFrame>
        <p:nvGraphicFramePr>
          <p:cNvPr id="7" name="Chart 6"/>
          <p:cNvGraphicFramePr>
            <a:graphicFrameLocks/>
          </p:cNvGraphicFramePr>
          <p:nvPr>
            <p:extLst>
              <p:ext uri="{D42A27DB-BD31-4B8C-83A1-F6EECF244321}">
                <p14:modId xmlns="" xmlns:p14="http://schemas.microsoft.com/office/powerpoint/2010/main" val="631446763"/>
              </p:ext>
            </p:extLst>
          </p:nvPr>
        </p:nvGraphicFramePr>
        <p:xfrm>
          <a:off x="0" y="1524000"/>
          <a:ext cx="9144000" cy="5334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="" xmlns:p14="http://schemas.microsoft.com/office/powerpoint/2010/main" val="38816585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LOGO SHKM (1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11888" y="152400"/>
            <a:ext cx="1295400" cy="1261884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676400" y="152400"/>
            <a:ext cx="6553200" cy="12311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6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SHKM Govt. Medical College </a:t>
            </a:r>
            <a:r>
              <a:rPr lang="en-US" sz="2600" b="1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Nalhar</a:t>
            </a:r>
            <a:r>
              <a:rPr lang="en-US" sz="26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2600" b="1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Nuh</a:t>
            </a:r>
            <a:r>
              <a:rPr lang="en-US" sz="26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)</a:t>
            </a:r>
          </a:p>
          <a:p>
            <a:pPr algn="ctr"/>
            <a:r>
              <a:rPr lang="en-US" sz="24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Benefits Provided by The Institute</a:t>
            </a:r>
            <a:br>
              <a:rPr lang="en-US" sz="24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4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(1</a:t>
            </a:r>
            <a:r>
              <a:rPr lang="en-US" sz="2400" b="1" baseline="300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st</a:t>
            </a:r>
            <a:r>
              <a:rPr lang="en-US" sz="24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January 2024 to 31</a:t>
            </a:r>
            <a:r>
              <a:rPr lang="en-US" sz="2400" b="1" baseline="300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st</a:t>
            </a:r>
            <a:r>
              <a:rPr lang="en-US" sz="24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December 2024)</a:t>
            </a:r>
            <a:endParaRPr lang="en-US" sz="2400" dirty="0"/>
          </a:p>
        </p:txBody>
      </p:sp>
      <p:graphicFrame>
        <p:nvGraphicFramePr>
          <p:cNvPr id="6" name="Chart 5"/>
          <p:cNvGraphicFramePr>
            <a:graphicFrameLocks/>
          </p:cNvGraphicFramePr>
          <p:nvPr>
            <p:extLst>
              <p:ext uri="{D42A27DB-BD31-4B8C-83A1-F6EECF244321}">
                <p14:modId xmlns="" xmlns:p14="http://schemas.microsoft.com/office/powerpoint/2010/main" val="86152297"/>
              </p:ext>
            </p:extLst>
          </p:nvPr>
        </p:nvGraphicFramePr>
        <p:xfrm>
          <a:off x="0" y="1524000"/>
          <a:ext cx="9067800" cy="5334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="" xmlns:p14="http://schemas.microsoft.com/office/powerpoint/2010/main" val="18642486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LOGO SHKM (1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11888" y="152400"/>
            <a:ext cx="1295400" cy="1261884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676400" y="152400"/>
            <a:ext cx="6553200" cy="12311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6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SHKM Govt. Medical College </a:t>
            </a:r>
            <a:r>
              <a:rPr lang="en-US" sz="2600" b="1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Nalhar</a:t>
            </a:r>
            <a:r>
              <a:rPr lang="en-US" sz="26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2600" b="1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Nuh</a:t>
            </a:r>
            <a:r>
              <a:rPr lang="en-US" sz="26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)</a:t>
            </a:r>
          </a:p>
          <a:p>
            <a:pPr algn="ctr"/>
            <a:r>
              <a:rPr lang="en-US" sz="24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Benefits Provided by The Institute</a:t>
            </a:r>
            <a:br>
              <a:rPr lang="en-US" sz="24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4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(1</a:t>
            </a:r>
            <a:r>
              <a:rPr lang="en-US" sz="2400" b="1" baseline="300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st</a:t>
            </a:r>
            <a:r>
              <a:rPr lang="en-US" sz="24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January 2024 to 31</a:t>
            </a:r>
            <a:r>
              <a:rPr lang="en-US" sz="2400" b="1" baseline="300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st</a:t>
            </a:r>
            <a:r>
              <a:rPr lang="en-US" sz="24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December 2024)</a:t>
            </a:r>
            <a:endParaRPr lang="en-US" sz="2400" dirty="0"/>
          </a:p>
        </p:txBody>
      </p:sp>
      <p:graphicFrame>
        <p:nvGraphicFramePr>
          <p:cNvPr id="7" name="Chart 6"/>
          <p:cNvGraphicFramePr>
            <a:graphicFrameLocks/>
          </p:cNvGraphicFramePr>
          <p:nvPr>
            <p:extLst>
              <p:ext uri="{D42A27DB-BD31-4B8C-83A1-F6EECF244321}">
                <p14:modId xmlns="" xmlns:p14="http://schemas.microsoft.com/office/powerpoint/2010/main" val="945754713"/>
              </p:ext>
            </p:extLst>
          </p:nvPr>
        </p:nvGraphicFramePr>
        <p:xfrm>
          <a:off x="0" y="1524000"/>
          <a:ext cx="9144000" cy="5334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="" xmlns:p14="http://schemas.microsoft.com/office/powerpoint/2010/main" val="18328878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LOGO SHKM (1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11888" y="152400"/>
            <a:ext cx="1295400" cy="1261884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676400" y="152400"/>
            <a:ext cx="6553200" cy="12311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6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SHKM Govt. Medical College </a:t>
            </a:r>
            <a:r>
              <a:rPr lang="en-US" sz="2600" b="1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Nalhar</a:t>
            </a:r>
            <a:r>
              <a:rPr lang="en-US" sz="26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2600" b="1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Nuh</a:t>
            </a:r>
            <a:r>
              <a:rPr lang="en-US" sz="26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)</a:t>
            </a:r>
          </a:p>
          <a:p>
            <a:pPr algn="ctr"/>
            <a:r>
              <a:rPr lang="en-US" sz="24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Benefits Provided by The Institute</a:t>
            </a:r>
            <a:br>
              <a:rPr lang="en-US" sz="24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4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(1</a:t>
            </a:r>
            <a:r>
              <a:rPr lang="en-US" sz="2400" b="1" baseline="300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st</a:t>
            </a:r>
            <a:r>
              <a:rPr lang="en-US" sz="24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January 2024 to 31</a:t>
            </a:r>
            <a:r>
              <a:rPr lang="en-US" sz="2400" b="1" baseline="300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st</a:t>
            </a:r>
            <a:r>
              <a:rPr lang="en-US" sz="24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December 2024)</a:t>
            </a:r>
            <a:endParaRPr lang="en-US" sz="2400" dirty="0"/>
          </a:p>
        </p:txBody>
      </p:sp>
      <p:graphicFrame>
        <p:nvGraphicFramePr>
          <p:cNvPr id="6" name="Chart 5"/>
          <p:cNvGraphicFramePr>
            <a:graphicFrameLocks/>
          </p:cNvGraphicFramePr>
          <p:nvPr>
            <p:extLst>
              <p:ext uri="{D42A27DB-BD31-4B8C-83A1-F6EECF244321}">
                <p14:modId xmlns="" xmlns:p14="http://schemas.microsoft.com/office/powerpoint/2010/main" val="3889987430"/>
              </p:ext>
            </p:extLst>
          </p:nvPr>
        </p:nvGraphicFramePr>
        <p:xfrm>
          <a:off x="0" y="1524000"/>
          <a:ext cx="9144000" cy="5334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="" xmlns:p14="http://schemas.microsoft.com/office/powerpoint/2010/main" val="5289008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LOGO SHKM (1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11888" y="152400"/>
            <a:ext cx="1295400" cy="1261884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676400" y="152400"/>
            <a:ext cx="6553200" cy="12311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6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SHKM Govt. Medical College </a:t>
            </a:r>
            <a:r>
              <a:rPr lang="en-US" sz="2600" b="1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Nalhar</a:t>
            </a:r>
            <a:r>
              <a:rPr lang="en-US" sz="26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2600" b="1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Nuh</a:t>
            </a:r>
            <a:r>
              <a:rPr lang="en-US" sz="26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)</a:t>
            </a:r>
          </a:p>
          <a:p>
            <a:pPr algn="ctr"/>
            <a:r>
              <a:rPr lang="en-US" sz="24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Benefits Provided by The Institute</a:t>
            </a:r>
            <a:br>
              <a:rPr lang="en-US" sz="24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4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(1</a:t>
            </a:r>
            <a:r>
              <a:rPr lang="en-US" sz="2400" b="1" baseline="300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st</a:t>
            </a:r>
            <a:r>
              <a:rPr lang="en-US" sz="24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January 2024 to 31</a:t>
            </a:r>
            <a:r>
              <a:rPr lang="en-US" sz="2400" b="1" baseline="300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st</a:t>
            </a:r>
            <a:r>
              <a:rPr lang="en-US" sz="24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December 2024)</a:t>
            </a:r>
            <a:endParaRPr lang="en-US" sz="2400" dirty="0"/>
          </a:p>
        </p:txBody>
      </p:sp>
      <p:graphicFrame>
        <p:nvGraphicFramePr>
          <p:cNvPr id="7" name="Chart 6"/>
          <p:cNvGraphicFramePr>
            <a:graphicFrameLocks/>
          </p:cNvGraphicFramePr>
          <p:nvPr>
            <p:extLst>
              <p:ext uri="{D42A27DB-BD31-4B8C-83A1-F6EECF244321}">
                <p14:modId xmlns="" xmlns:p14="http://schemas.microsoft.com/office/powerpoint/2010/main" val="3075448780"/>
              </p:ext>
            </p:extLst>
          </p:nvPr>
        </p:nvGraphicFramePr>
        <p:xfrm>
          <a:off x="0" y="1524000"/>
          <a:ext cx="9144000" cy="5334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="" xmlns:p14="http://schemas.microsoft.com/office/powerpoint/2010/main" val="21040209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LOGO SHKM (1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11888" y="152400"/>
            <a:ext cx="1295400" cy="1261884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676400" y="152400"/>
            <a:ext cx="6553200" cy="12311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6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SHKM Govt. Medical College </a:t>
            </a:r>
            <a:r>
              <a:rPr lang="en-US" sz="2600" b="1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Nalhar</a:t>
            </a:r>
            <a:r>
              <a:rPr lang="en-US" sz="26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2600" b="1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Nuh</a:t>
            </a:r>
            <a:r>
              <a:rPr lang="en-US" sz="26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)</a:t>
            </a:r>
          </a:p>
          <a:p>
            <a:pPr algn="ctr"/>
            <a:r>
              <a:rPr lang="en-US" sz="24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Benefits Provided by The Institute</a:t>
            </a:r>
            <a:br>
              <a:rPr lang="en-US" sz="24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4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(1</a:t>
            </a:r>
            <a:r>
              <a:rPr lang="en-US" sz="2400" b="1" baseline="300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st</a:t>
            </a:r>
            <a:r>
              <a:rPr lang="en-US" sz="24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January 2024 to 31</a:t>
            </a:r>
            <a:r>
              <a:rPr lang="en-US" sz="2400" b="1" baseline="300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st</a:t>
            </a:r>
            <a:r>
              <a:rPr lang="en-US" sz="24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December 2024)</a:t>
            </a:r>
            <a:endParaRPr lang="en-US" sz="2400" dirty="0"/>
          </a:p>
        </p:txBody>
      </p:sp>
      <p:graphicFrame>
        <p:nvGraphicFramePr>
          <p:cNvPr id="6" name="Chart 5"/>
          <p:cNvGraphicFramePr>
            <a:graphicFrameLocks/>
          </p:cNvGraphicFramePr>
          <p:nvPr>
            <p:extLst>
              <p:ext uri="{D42A27DB-BD31-4B8C-83A1-F6EECF244321}">
                <p14:modId xmlns="" xmlns:p14="http://schemas.microsoft.com/office/powerpoint/2010/main" val="96792954"/>
              </p:ext>
            </p:extLst>
          </p:nvPr>
        </p:nvGraphicFramePr>
        <p:xfrm>
          <a:off x="-21265" y="1524000"/>
          <a:ext cx="9165265" cy="5334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="" xmlns:p14="http://schemas.microsoft.com/office/powerpoint/2010/main" val="4598816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LOGO SHKM (1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11888" y="152400"/>
            <a:ext cx="1295400" cy="1261884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676400" y="152400"/>
            <a:ext cx="6553200" cy="12311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6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SHKM Govt. Medical College </a:t>
            </a:r>
            <a:r>
              <a:rPr lang="en-US" sz="2600" b="1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Nalhar</a:t>
            </a:r>
            <a:r>
              <a:rPr lang="en-US" sz="26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2600" b="1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Nuh</a:t>
            </a:r>
            <a:r>
              <a:rPr lang="en-US" sz="26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)</a:t>
            </a:r>
          </a:p>
          <a:p>
            <a:pPr algn="ctr"/>
            <a:r>
              <a:rPr lang="en-US" sz="24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Benefits Provided by The Institute</a:t>
            </a:r>
            <a:br>
              <a:rPr lang="en-US" sz="24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4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(1</a:t>
            </a:r>
            <a:r>
              <a:rPr lang="en-US" sz="2400" b="1" baseline="300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st</a:t>
            </a:r>
            <a:r>
              <a:rPr lang="en-US" sz="24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January 2024 to 31</a:t>
            </a:r>
            <a:r>
              <a:rPr lang="en-US" sz="2400" b="1" baseline="300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st</a:t>
            </a:r>
            <a:r>
              <a:rPr lang="en-US" sz="24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December 2024)</a:t>
            </a:r>
            <a:endParaRPr lang="en-US" sz="2400" dirty="0"/>
          </a:p>
        </p:txBody>
      </p:sp>
      <p:graphicFrame>
        <p:nvGraphicFramePr>
          <p:cNvPr id="7" name="Chart 6"/>
          <p:cNvGraphicFramePr>
            <a:graphicFrameLocks/>
          </p:cNvGraphicFramePr>
          <p:nvPr>
            <p:extLst>
              <p:ext uri="{D42A27DB-BD31-4B8C-83A1-F6EECF244321}">
                <p14:modId xmlns="" xmlns:p14="http://schemas.microsoft.com/office/powerpoint/2010/main" val="1391840263"/>
              </p:ext>
            </p:extLst>
          </p:nvPr>
        </p:nvGraphicFramePr>
        <p:xfrm>
          <a:off x="0" y="1524000"/>
          <a:ext cx="9143999" cy="533399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="" xmlns:p14="http://schemas.microsoft.com/office/powerpoint/2010/main" val="22615111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LOGO SHKM (1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11888" y="152400"/>
            <a:ext cx="1295400" cy="1261884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676400" y="152400"/>
            <a:ext cx="6553200" cy="12311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6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SHKM Govt. Medical College </a:t>
            </a:r>
            <a:r>
              <a:rPr lang="en-US" sz="2600" b="1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Nalhar</a:t>
            </a:r>
            <a:r>
              <a:rPr lang="en-US" sz="26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2600" b="1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Nuh</a:t>
            </a:r>
            <a:r>
              <a:rPr lang="en-US" sz="26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)</a:t>
            </a:r>
          </a:p>
          <a:p>
            <a:pPr algn="ctr"/>
            <a:r>
              <a:rPr lang="en-US" sz="24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Benefits Provided by The Institute</a:t>
            </a:r>
            <a:br>
              <a:rPr lang="en-US" sz="24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4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(1</a:t>
            </a:r>
            <a:r>
              <a:rPr lang="en-US" sz="2400" b="1" baseline="300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st</a:t>
            </a:r>
            <a:r>
              <a:rPr lang="en-US" sz="24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January 2024 to 31</a:t>
            </a:r>
            <a:r>
              <a:rPr lang="en-US" sz="2400" b="1" baseline="300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st</a:t>
            </a:r>
            <a:r>
              <a:rPr lang="en-US" sz="24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December 2024)</a:t>
            </a:r>
            <a:endParaRPr lang="en-US" sz="2400" dirty="0"/>
          </a:p>
        </p:txBody>
      </p:sp>
      <p:graphicFrame>
        <p:nvGraphicFramePr>
          <p:cNvPr id="6" name="Chart 5"/>
          <p:cNvGraphicFramePr>
            <a:graphicFrameLocks/>
          </p:cNvGraphicFramePr>
          <p:nvPr>
            <p:extLst>
              <p:ext uri="{D42A27DB-BD31-4B8C-83A1-F6EECF244321}">
                <p14:modId xmlns="" xmlns:p14="http://schemas.microsoft.com/office/powerpoint/2010/main" val="2678195186"/>
              </p:ext>
            </p:extLst>
          </p:nvPr>
        </p:nvGraphicFramePr>
        <p:xfrm>
          <a:off x="0" y="1524000"/>
          <a:ext cx="9143999" cy="5334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="" xmlns:p14="http://schemas.microsoft.com/office/powerpoint/2010/main" val="13686285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134</TotalTime>
  <Words>488</Words>
  <Application>Microsoft Office PowerPoint</Application>
  <PresentationFormat>On-screen Show (4:3)</PresentationFormat>
  <Paragraphs>162</Paragraphs>
  <Slides>18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19" baseType="lpstr">
      <vt:lpstr>Office Theme</vt:lpstr>
      <vt:lpstr>SHKM Govt. Medical College Nalhar (Nuh) Benefits Provided by the Institute  (1st January 2024 to 31st December 2024)</vt:lpstr>
      <vt:lpstr> SHKM Govt. Medical College Nalhar (Nuh) Benefits Provided by The Institute (1st January 2024 to 31st December 2024) 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admin</dc:creator>
  <cp:lastModifiedBy>Hp</cp:lastModifiedBy>
  <cp:revision>32</cp:revision>
  <dcterms:created xsi:type="dcterms:W3CDTF">2006-08-16T00:00:00Z</dcterms:created>
  <dcterms:modified xsi:type="dcterms:W3CDTF">2025-02-15T06:57:06Z</dcterms:modified>
</cp:coreProperties>
</file>