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charts/chart16.xml" ContentType="application/vnd.openxmlformats-officedocument.drawingml.char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10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75" r:id="rId3"/>
    <p:sldId id="256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8\(%20STATISTICS%20)%202018\All%20Hospital%20Data%20&amp;%20Graph%202018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8\(%20STATISTICS%20)%202018\All%20Hospital%20Data%20&amp;%20Graph%202018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8\(%20STATISTICS%20)%202018\All%20Hospital%20Data%20&amp;%20Graph%202018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8\(%20STATISTICS%20)%202018\All%20Hospital%20Data%20&amp;%20Graph%202018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8\(%20STATISTICS%20)%202018\All%20Hospital%20Data%20&amp;%20Graph%202018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8\(%20STATISTICS%20)%202018\All%20Hospital%20Data%20&amp;%20Graph%202018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8\(%20STATISTICS%20)%202018\All%20Hospital%20Data%20&amp;%20Graph%202018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8\(%20STATISTICS%20)%202018\All%20Hospital%20Data%20&amp;%20Graph%202018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8\(%20STATISTICS%20)%202018\All%20Hospital%20Data%20&amp;%20Graph%202018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8\(%20STATISTICS%20)%202018\All%20Hospital%20Data%20&amp;%20Graph%202018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8\(%20STATISTICS%20)%202018\All%20Hospital%20Data%20&amp;%20Graph%202018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8\(%20STATISTICS%20)%202018\All%20Hospital%20Data%20&amp;%20Graph%202018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8\(%20STATISTICS%20)%202018\All%20Hospital%20Data%20&amp;%20Graph%202018.xlsx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8\(%20STATISTICS%20)%202018\All%20Hospital%20Data%20&amp;%20Graph%202018.xlsx" TargetMode="Externa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8\(%20STATISTICS%20)%202018\All%20Hospital%20Data%20&amp;%20Graph%202018.xlsx" TargetMode="External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CENSUS-2018\(%20STATISTICS%20)%202018\All%20Hospital%20Data%20&amp;%20Graph%202018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/>
            </a:pPr>
            <a:r>
              <a:rPr lang="en-US" sz="3200" dirty="0"/>
              <a:t>SHKM GMC NALHAR NUH</a:t>
            </a:r>
          </a:p>
          <a:p>
            <a:pPr>
              <a:defRPr/>
            </a:pPr>
            <a:r>
              <a:rPr lang="en-US" sz="2400" dirty="0"/>
              <a:t>(MEDICAL RECORD DEPARTMENT) </a:t>
            </a:r>
          </a:p>
          <a:p>
            <a:pPr>
              <a:defRPr/>
            </a:pPr>
            <a:r>
              <a:rPr lang="en-US" dirty="0"/>
              <a:t>ADMISSION TREANDS FOR VARIOUS DEPARTMENT WISE-2018 </a:t>
            </a:r>
          </a:p>
        </c:rich>
      </c:tx>
      <c:layout/>
    </c:title>
    <c:view3D>
      <c:rotX val="0"/>
      <c:rotY val="10"/>
      <c:rAngAx val="1"/>
    </c:view3D>
    <c:plotArea>
      <c:layout>
        <c:manualLayout>
          <c:layoutTarget val="inner"/>
          <c:xMode val="edge"/>
          <c:yMode val="edge"/>
          <c:x val="0.10710182711087349"/>
          <c:y val="0.2172037037037037"/>
          <c:w val="0.87762039344055043"/>
          <c:h val="0.50409521726450857"/>
        </c:manualLayout>
      </c:layout>
      <c:bar3DChart>
        <c:barDir val="col"/>
        <c:grouping val="stacked"/>
        <c:ser>
          <c:idx val="0"/>
          <c:order val="0"/>
          <c:tx>
            <c:strRef>
              <c:f>Department!$Q$22:$Q$23</c:f>
              <c:strCache>
                <c:ptCount val="1"/>
                <c:pt idx="0">
                  <c:v>ADMISSION TREANDS FOR VARIOUS DEPARTMENT WISE-2018 ADMISSION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dLbl>
              <c:idx val="0"/>
              <c:layout>
                <c:manualLayout>
                  <c:x val="5.5555561631185652E-3"/>
                  <c:y val="-0.25000000000000006"/>
                </c:manualLayout>
              </c:layout>
              <c:showVal val="1"/>
            </c:dLbl>
            <c:dLbl>
              <c:idx val="1"/>
              <c:layout>
                <c:manualLayout>
                  <c:x val="1.3888890407796669E-3"/>
                  <c:y val="-7.5925925925925924E-2"/>
                </c:manualLayout>
              </c:layout>
              <c:showVal val="1"/>
            </c:dLbl>
            <c:dLbl>
              <c:idx val="2"/>
              <c:layout>
                <c:manualLayout>
                  <c:x val="1.3888890407796413E-3"/>
                  <c:y val="-3.7037037037037035E-2"/>
                </c:manualLayout>
              </c:layout>
              <c:showVal val="1"/>
            </c:dLbl>
            <c:dLbl>
              <c:idx val="3"/>
              <c:layout>
                <c:manualLayout>
                  <c:x val="0"/>
                  <c:y val="-3.1481481481481478E-2"/>
                </c:manualLayout>
              </c:layout>
              <c:showVal val="1"/>
            </c:dLbl>
            <c:dLbl>
              <c:idx val="4"/>
              <c:layout>
                <c:manualLayout>
                  <c:x val="1.3888890407796413E-3"/>
                  <c:y val="-0.16851851851851851"/>
                </c:manualLayout>
              </c:layout>
              <c:showVal val="1"/>
            </c:dLbl>
            <c:dLbl>
              <c:idx val="5"/>
              <c:layout>
                <c:manualLayout>
                  <c:x val="0"/>
                  <c:y val="-0.27777777777777779"/>
                </c:manualLayout>
              </c:layout>
              <c:showVal val="1"/>
            </c:dLbl>
            <c:dLbl>
              <c:idx val="6"/>
              <c:layout>
                <c:manualLayout>
                  <c:x val="4.1666671223389243E-3"/>
                  <c:y val="-7.407407407407407E-2"/>
                </c:manualLayout>
              </c:layout>
              <c:showVal val="1"/>
            </c:dLbl>
            <c:dLbl>
              <c:idx val="7"/>
              <c:layout>
                <c:manualLayout>
                  <c:x val="1.3888890407796413E-3"/>
                  <c:y val="-0.10555555555555556"/>
                </c:manualLayout>
              </c:layout>
              <c:showVal val="1"/>
            </c:dLbl>
            <c:dLbl>
              <c:idx val="8"/>
              <c:layout>
                <c:manualLayout>
                  <c:x val="5.5554468017768735E-3"/>
                  <c:y val="-2.7777777777777776E-2"/>
                </c:manualLayout>
              </c:layout>
              <c:showVal val="1"/>
            </c:dLbl>
            <c:dLbl>
              <c:idx val="9"/>
              <c:layout>
                <c:manualLayout>
                  <c:x val="4.1666671223389243E-3"/>
                  <c:y val="-0.10185185185185185"/>
                </c:manualLayout>
              </c:layout>
              <c:showVal val="1"/>
            </c:dLbl>
            <c:dLbl>
              <c:idx val="10"/>
              <c:layout>
                <c:manualLayout>
                  <c:x val="-1.0185068640268645E-16"/>
                  <c:y val="-0.27592592592592591"/>
                </c:manualLayout>
              </c:layout>
              <c:showVal val="1"/>
            </c:dLbl>
            <c:dLbl>
              <c:idx val="11"/>
              <c:showVal val="1"/>
              <c:showSerName val="1"/>
            </c:dLbl>
            <c:delete val="1"/>
          </c:dLbls>
          <c:cat>
            <c:strRef>
              <c:f>Department!$P$24:$P$34</c:f>
              <c:strCache>
                <c:ptCount val="11"/>
                <c:pt idx="0">
                  <c:v>MEDICINE</c:v>
                </c:pt>
                <c:pt idx="1">
                  <c:v>CHEST &amp; TB</c:v>
                </c:pt>
                <c:pt idx="2">
                  <c:v>PSYCHAITRY</c:v>
                </c:pt>
                <c:pt idx="3">
                  <c:v>DERMATOLOGY</c:v>
                </c:pt>
                <c:pt idx="4">
                  <c:v>SURGERY</c:v>
                </c:pt>
                <c:pt idx="5">
                  <c:v>OBG. &amp; GYANE</c:v>
                </c:pt>
                <c:pt idx="6">
                  <c:v>ENT</c:v>
                </c:pt>
                <c:pt idx="7">
                  <c:v>OPHTHALMOLOGY</c:v>
                </c:pt>
                <c:pt idx="8">
                  <c:v>DENTISTRY</c:v>
                </c:pt>
                <c:pt idx="9">
                  <c:v>ORTHOPEDICS</c:v>
                </c:pt>
                <c:pt idx="10">
                  <c:v>PAEDIATRICS</c:v>
                </c:pt>
              </c:strCache>
            </c:strRef>
          </c:cat>
          <c:val>
            <c:numRef>
              <c:f>Department!$Q$24:$Q$34</c:f>
              <c:numCache>
                <c:formatCode>General</c:formatCode>
                <c:ptCount val="11"/>
                <c:pt idx="0">
                  <c:v>5291</c:v>
                </c:pt>
                <c:pt idx="1">
                  <c:v>1265</c:v>
                </c:pt>
                <c:pt idx="2">
                  <c:v>113</c:v>
                </c:pt>
                <c:pt idx="3">
                  <c:v>226</c:v>
                </c:pt>
                <c:pt idx="4">
                  <c:v>3549</c:v>
                </c:pt>
                <c:pt idx="5">
                  <c:v>5941</c:v>
                </c:pt>
                <c:pt idx="6">
                  <c:v>1071</c:v>
                </c:pt>
                <c:pt idx="7">
                  <c:v>1891</c:v>
                </c:pt>
                <c:pt idx="8">
                  <c:v>80</c:v>
                </c:pt>
                <c:pt idx="9">
                  <c:v>1964</c:v>
                </c:pt>
                <c:pt idx="10">
                  <c:v>5989</c:v>
                </c:pt>
              </c:numCache>
            </c:numRef>
          </c:val>
        </c:ser>
        <c:gapWidth val="55"/>
        <c:gapDepth val="55"/>
        <c:shape val="box"/>
        <c:axId val="72955392"/>
        <c:axId val="76355840"/>
        <c:axId val="0"/>
      </c:bar3DChart>
      <c:catAx>
        <c:axId val="72955392"/>
        <c:scaling>
          <c:orientation val="minMax"/>
        </c:scaling>
        <c:axPos val="b"/>
        <c:title>
          <c:layout/>
        </c:title>
        <c:maj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76355840"/>
        <c:crosses val="autoZero"/>
        <c:auto val="1"/>
        <c:lblAlgn val="ctr"/>
        <c:lblOffset val="100"/>
      </c:catAx>
      <c:valAx>
        <c:axId val="76355840"/>
        <c:scaling>
          <c:orientation val="minMax"/>
        </c:scaling>
        <c:axPos val="l"/>
        <c:majorGridlines/>
        <c:title>
          <c:layout/>
        </c:title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72955392"/>
        <c:crosses val="autoZero"/>
        <c:crossBetween val="between"/>
      </c:valAx>
    </c:plotArea>
    <c:plotVisOnly val="1"/>
  </c:chart>
  <c:txPr>
    <a:bodyPr/>
    <a:lstStyle/>
    <a:p>
      <a:pPr>
        <a:defRPr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6"/>
  <c:chart>
    <c:title>
      <c:tx>
        <c:rich>
          <a:bodyPr/>
          <a:lstStyle/>
          <a:p>
            <a:pPr>
              <a:defRPr sz="2000"/>
            </a:pPr>
            <a:r>
              <a:rPr lang="en-US" sz="2500" dirty="0"/>
              <a:t>SHKM GMC NALHAR </a:t>
            </a:r>
            <a:r>
              <a:rPr lang="en-US" sz="2500" dirty="0" smtClean="0"/>
              <a:t>NUH</a:t>
            </a:r>
          </a:p>
          <a:p>
            <a:pPr>
              <a:defRPr sz="2000"/>
            </a:pPr>
            <a:r>
              <a:rPr lang="en-US" sz="2000" b="1" i="0" u="none" strike="noStrike" baseline="0" dirty="0" smtClean="0"/>
              <a:t>(MEDICAL RECORD DEPARTMENT)</a:t>
            </a:r>
            <a:r>
              <a:rPr lang="en-US" sz="2500" dirty="0" smtClean="0"/>
              <a:t>                                                                    </a:t>
            </a:r>
            <a:r>
              <a:rPr lang="en-US" sz="1800" dirty="0"/>
              <a:t>OPD </a:t>
            </a:r>
            <a:r>
              <a:rPr lang="en-US" sz="1800" dirty="0" smtClean="0"/>
              <a:t>ATTENDENCE TREANDS </a:t>
            </a:r>
            <a:r>
              <a:rPr lang="en-US" sz="1800" dirty="0"/>
              <a:t>FOR VARIOUS DEPARTMENT WISE-2018 </a:t>
            </a:r>
          </a:p>
        </c:rich>
      </c:tx>
      <c:layout>
        <c:manualLayout>
          <c:xMode val="edge"/>
          <c:yMode val="edge"/>
          <c:x val="0.13382294400699921"/>
          <c:y val="2.2222222222222244E-2"/>
        </c:manualLayout>
      </c:layout>
    </c:title>
    <c:plotArea>
      <c:layout>
        <c:manualLayout>
          <c:layoutTarget val="inner"/>
          <c:xMode val="edge"/>
          <c:yMode val="edge"/>
          <c:x val="3.5345691163604552E-2"/>
          <c:y val="0.16730941965587634"/>
          <c:w val="0.96465430883639569"/>
          <c:h val="0.60121172353455865"/>
        </c:manualLayout>
      </c:layout>
      <c:barChart>
        <c:barDir val="col"/>
        <c:grouping val="clustered"/>
        <c:ser>
          <c:idx val="0"/>
          <c:order val="0"/>
          <c:tx>
            <c:strRef>
              <c:f>'OPD ATTENDENCE'!$B$194</c:f>
              <c:strCache>
                <c:ptCount val="1"/>
                <c:pt idx="0">
                  <c:v>NEW OPD</c:v>
                </c:pt>
              </c:strCache>
            </c:strRef>
          </c:tx>
          <c:dLbls>
            <c:showVal val="1"/>
          </c:dLbls>
          <c:cat>
            <c:strRef>
              <c:f>'OPD ATTENDENCE'!$A$195:$A$205</c:f>
              <c:strCache>
                <c:ptCount val="11"/>
                <c:pt idx="0">
                  <c:v>MEDICINE</c:v>
                </c:pt>
                <c:pt idx="1">
                  <c:v>DERMAOLOGY</c:v>
                </c:pt>
                <c:pt idx="2">
                  <c:v>OPHTHALMOLOGY</c:v>
                </c:pt>
                <c:pt idx="3">
                  <c:v>ENT</c:v>
                </c:pt>
                <c:pt idx="4">
                  <c:v>ORTHOPEDICS</c:v>
                </c:pt>
                <c:pt idx="5">
                  <c:v>SURGERY</c:v>
                </c:pt>
                <c:pt idx="6">
                  <c:v>OBG. &amp; GYNAE</c:v>
                </c:pt>
                <c:pt idx="7">
                  <c:v>PAEDIATRICS</c:v>
                </c:pt>
                <c:pt idx="8">
                  <c:v>DENTISTRY</c:v>
                </c:pt>
                <c:pt idx="9">
                  <c:v>PSYCHIATRY</c:v>
                </c:pt>
                <c:pt idx="10">
                  <c:v>CHEST &amp; T.B.</c:v>
                </c:pt>
              </c:strCache>
            </c:strRef>
          </c:cat>
          <c:val>
            <c:numRef>
              <c:f>'OPD ATTENDENCE'!$B$195:$B$205</c:f>
              <c:numCache>
                <c:formatCode>General</c:formatCode>
                <c:ptCount val="11"/>
                <c:pt idx="0">
                  <c:v>43988</c:v>
                </c:pt>
                <c:pt idx="1">
                  <c:v>32275</c:v>
                </c:pt>
                <c:pt idx="2">
                  <c:v>24260</c:v>
                </c:pt>
                <c:pt idx="3">
                  <c:v>25009</c:v>
                </c:pt>
                <c:pt idx="4">
                  <c:v>33057</c:v>
                </c:pt>
                <c:pt idx="5">
                  <c:v>17403</c:v>
                </c:pt>
                <c:pt idx="6">
                  <c:v>15029</c:v>
                </c:pt>
                <c:pt idx="7">
                  <c:v>23612</c:v>
                </c:pt>
                <c:pt idx="8">
                  <c:v>6726</c:v>
                </c:pt>
                <c:pt idx="9">
                  <c:v>4040</c:v>
                </c:pt>
                <c:pt idx="10">
                  <c:v>10453</c:v>
                </c:pt>
              </c:numCache>
            </c:numRef>
          </c:val>
        </c:ser>
        <c:ser>
          <c:idx val="1"/>
          <c:order val="1"/>
          <c:tx>
            <c:strRef>
              <c:f>'OPD ATTENDENCE'!$C$194</c:f>
              <c:strCache>
                <c:ptCount val="1"/>
                <c:pt idx="0">
                  <c:v>OLD OPD</c:v>
                </c:pt>
              </c:strCache>
            </c:strRef>
          </c:tx>
          <c:dLbls>
            <c:showVal val="1"/>
          </c:dLbls>
          <c:cat>
            <c:strRef>
              <c:f>'OPD ATTENDENCE'!$A$195:$A$205</c:f>
              <c:strCache>
                <c:ptCount val="11"/>
                <c:pt idx="0">
                  <c:v>MEDICINE</c:v>
                </c:pt>
                <c:pt idx="1">
                  <c:v>DERMAOLOGY</c:v>
                </c:pt>
                <c:pt idx="2">
                  <c:v>OPHTHALMOLOGY</c:v>
                </c:pt>
                <c:pt idx="3">
                  <c:v>ENT</c:v>
                </c:pt>
                <c:pt idx="4">
                  <c:v>ORTHOPEDICS</c:v>
                </c:pt>
                <c:pt idx="5">
                  <c:v>SURGERY</c:v>
                </c:pt>
                <c:pt idx="6">
                  <c:v>OBG. &amp; GYNAE</c:v>
                </c:pt>
                <c:pt idx="7">
                  <c:v>PAEDIATRICS</c:v>
                </c:pt>
                <c:pt idx="8">
                  <c:v>DENTISTRY</c:v>
                </c:pt>
                <c:pt idx="9">
                  <c:v>PSYCHIATRY</c:v>
                </c:pt>
                <c:pt idx="10">
                  <c:v>CHEST &amp; T.B.</c:v>
                </c:pt>
              </c:strCache>
            </c:strRef>
          </c:cat>
          <c:val>
            <c:numRef>
              <c:f>'OPD ATTENDENCE'!$C$195:$C$205</c:f>
              <c:numCache>
                <c:formatCode>General</c:formatCode>
                <c:ptCount val="11"/>
                <c:pt idx="0">
                  <c:v>22055</c:v>
                </c:pt>
                <c:pt idx="1">
                  <c:v>8195</c:v>
                </c:pt>
                <c:pt idx="2">
                  <c:v>6623</c:v>
                </c:pt>
                <c:pt idx="3">
                  <c:v>9635</c:v>
                </c:pt>
                <c:pt idx="4">
                  <c:v>17881</c:v>
                </c:pt>
                <c:pt idx="5">
                  <c:v>11471</c:v>
                </c:pt>
                <c:pt idx="6">
                  <c:v>9176</c:v>
                </c:pt>
                <c:pt idx="7">
                  <c:v>7599</c:v>
                </c:pt>
                <c:pt idx="8">
                  <c:v>2740</c:v>
                </c:pt>
                <c:pt idx="9">
                  <c:v>3068</c:v>
                </c:pt>
                <c:pt idx="10">
                  <c:v>8428</c:v>
                </c:pt>
              </c:numCache>
            </c:numRef>
          </c:val>
        </c:ser>
        <c:dLbls>
          <c:showVal val="1"/>
        </c:dLbls>
        <c:overlap val="-25"/>
        <c:axId val="71355776"/>
        <c:axId val="71365760"/>
      </c:barChart>
      <c:catAx>
        <c:axId val="71355776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71365760"/>
        <c:crosses val="autoZero"/>
        <c:auto val="1"/>
        <c:lblAlgn val="ctr"/>
        <c:lblOffset val="100"/>
      </c:catAx>
      <c:valAx>
        <c:axId val="71365760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71355776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56460279965004379"/>
          <c:y val="0.28776057159521751"/>
          <c:w val="0.35158617672790943"/>
          <c:h val="5.8146266421067495E-2"/>
        </c:manualLayout>
      </c:layout>
      <c:txPr>
        <a:bodyPr/>
        <a:lstStyle/>
        <a:p>
          <a:pPr>
            <a:defRPr sz="1600"/>
          </a:pPr>
          <a:endParaRPr lang="en-US"/>
        </a:p>
      </c:txPr>
    </c:legend>
    <c:plotVisOnly val="1"/>
  </c:chart>
  <c:txPr>
    <a:bodyPr/>
    <a:lstStyle/>
    <a:p>
      <a:pPr>
        <a:defRPr sz="12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8"/>
  <c:chart>
    <c:title>
      <c:tx>
        <c:rich>
          <a:bodyPr/>
          <a:lstStyle/>
          <a:p>
            <a:pPr>
              <a:defRPr/>
            </a:pPr>
            <a:r>
              <a:rPr lang="en-US" sz="3000" dirty="0"/>
              <a:t>SHKM GMC NALHAR (MEWAT</a:t>
            </a:r>
            <a:r>
              <a:rPr lang="en-US" sz="3000" dirty="0" smtClean="0"/>
              <a:t>)</a:t>
            </a:r>
          </a:p>
          <a:p>
            <a:pPr>
              <a:defRPr/>
            </a:pPr>
            <a:r>
              <a:rPr lang="en-US" sz="2160" b="1" i="0" u="none" strike="noStrike" baseline="0" dirty="0" smtClean="0"/>
              <a:t>(MEDICAL RECORD DEPARTMENT)</a:t>
            </a:r>
            <a:r>
              <a:rPr lang="en-US" dirty="0" smtClean="0"/>
              <a:t>                                         </a:t>
            </a:r>
            <a:r>
              <a:rPr lang="en-US" dirty="0"/>
              <a:t>OPD TRENDS FOR VARIOUS DEPARTMENT WISE YEAR - 2018 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5.1290359939890631E-2"/>
          <c:y val="0.18090909090909102"/>
          <c:w val="0.94870964006010994"/>
          <c:h val="0.55017284061083271"/>
        </c:manualLayout>
      </c:layout>
      <c:barChart>
        <c:barDir val="col"/>
        <c:grouping val="clustered"/>
        <c:ser>
          <c:idx val="0"/>
          <c:order val="0"/>
          <c:tx>
            <c:strRef>
              <c:f>'OPD ATTENDENCE'!$B$251</c:f>
              <c:strCache>
                <c:ptCount val="1"/>
                <c:pt idx="0">
                  <c:v>TOTAL</c:v>
                </c:pt>
              </c:strCache>
            </c:strRef>
          </c:tx>
          <c:dLbls>
            <c:txPr>
              <a:bodyPr/>
              <a:lstStyle/>
              <a:p>
                <a:pPr>
                  <a:defRPr sz="1600"/>
                </a:pPr>
                <a:endParaRPr lang="en-US"/>
              </a:p>
            </c:txPr>
            <c:showVal val="1"/>
          </c:dLbls>
          <c:cat>
            <c:strRef>
              <c:f>'OPD ATTENDENCE'!$A$252:$A$263</c:f>
              <c:strCache>
                <c:ptCount val="12"/>
                <c:pt idx="0">
                  <c:v>MEDICINE</c:v>
                </c:pt>
                <c:pt idx="1">
                  <c:v>DERMAOLOGY</c:v>
                </c:pt>
                <c:pt idx="2">
                  <c:v>OPHTHALMOLOGY</c:v>
                </c:pt>
                <c:pt idx="3">
                  <c:v>ENT</c:v>
                </c:pt>
                <c:pt idx="4">
                  <c:v>ORTHOPEDICS</c:v>
                </c:pt>
                <c:pt idx="5">
                  <c:v>SURGERY</c:v>
                </c:pt>
                <c:pt idx="6">
                  <c:v>OBST &amp; GYANE</c:v>
                </c:pt>
                <c:pt idx="7">
                  <c:v>PEADIATRICS</c:v>
                </c:pt>
                <c:pt idx="8">
                  <c:v>DENTISTRY</c:v>
                </c:pt>
                <c:pt idx="9">
                  <c:v>PSYCHIATRY</c:v>
                </c:pt>
                <c:pt idx="10">
                  <c:v>CHEST &amp; T.B.</c:v>
                </c:pt>
                <c:pt idx="11">
                  <c:v>EMERGENCY</c:v>
                </c:pt>
              </c:strCache>
            </c:strRef>
          </c:cat>
          <c:val>
            <c:numRef>
              <c:f>'OPD ATTENDENCE'!$B$252:$B$263</c:f>
              <c:numCache>
                <c:formatCode>General</c:formatCode>
                <c:ptCount val="12"/>
                <c:pt idx="0">
                  <c:v>66043</c:v>
                </c:pt>
                <c:pt idx="1">
                  <c:v>40470</c:v>
                </c:pt>
                <c:pt idx="2">
                  <c:v>30883</c:v>
                </c:pt>
                <c:pt idx="3">
                  <c:v>34644</c:v>
                </c:pt>
                <c:pt idx="4">
                  <c:v>50938</c:v>
                </c:pt>
                <c:pt idx="5">
                  <c:v>28874</c:v>
                </c:pt>
                <c:pt idx="6">
                  <c:v>24205</c:v>
                </c:pt>
                <c:pt idx="7">
                  <c:v>31211</c:v>
                </c:pt>
                <c:pt idx="8">
                  <c:v>9466</c:v>
                </c:pt>
                <c:pt idx="9">
                  <c:v>7108</c:v>
                </c:pt>
                <c:pt idx="10">
                  <c:v>18881</c:v>
                </c:pt>
                <c:pt idx="11">
                  <c:v>3632</c:v>
                </c:pt>
              </c:numCache>
            </c:numRef>
          </c:val>
        </c:ser>
        <c:dLbls>
          <c:showVal val="1"/>
        </c:dLbls>
        <c:overlap val="-25"/>
        <c:axId val="71391104"/>
        <c:axId val="71392640"/>
      </c:barChart>
      <c:catAx>
        <c:axId val="71391104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71392640"/>
        <c:crosses val="autoZero"/>
        <c:auto val="1"/>
        <c:lblAlgn val="ctr"/>
        <c:lblOffset val="100"/>
      </c:catAx>
      <c:valAx>
        <c:axId val="71392640"/>
        <c:scaling>
          <c:orientation val="minMax"/>
        </c:scaling>
        <c:delete val="1"/>
        <c:axPos val="l"/>
        <c:numFmt formatCode="General" sourceLinked="1"/>
        <c:tickLblPos val="nextTo"/>
        <c:crossAx val="71391104"/>
        <c:crosses val="autoZero"/>
        <c:crossBetween val="between"/>
      </c:valAx>
    </c:plotArea>
    <c:plotVisOnly val="1"/>
  </c:chart>
  <c:txPr>
    <a:bodyPr/>
    <a:lstStyle/>
    <a:p>
      <a:pPr>
        <a:defRPr sz="18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30"/>
  <c:chart>
    <c:title>
      <c:tx>
        <c:rich>
          <a:bodyPr/>
          <a:lstStyle/>
          <a:p>
            <a:pPr>
              <a:defRPr sz="2800"/>
            </a:pPr>
            <a:r>
              <a:rPr lang="en-US" sz="3000" dirty="0" smtClean="0"/>
              <a:t> SHKM GMC NALHAR (NUH)</a:t>
            </a:r>
          </a:p>
          <a:p>
            <a:pPr>
              <a:defRPr sz="2800"/>
            </a:pPr>
            <a:r>
              <a:rPr lang="en-US" sz="2000" b="1" i="0" u="none" strike="noStrike" baseline="0" dirty="0" smtClean="0"/>
              <a:t>(MEDICAL RECORD DEPARTMENT)</a:t>
            </a:r>
            <a:r>
              <a:rPr lang="en-US" sz="2400" dirty="0" smtClean="0"/>
              <a:t>          </a:t>
            </a:r>
            <a:endParaRPr lang="en-US" sz="2400" dirty="0"/>
          </a:p>
          <a:p>
            <a:pPr>
              <a:defRPr sz="2800"/>
            </a:pPr>
            <a:r>
              <a:rPr lang="en-US" sz="2000" dirty="0"/>
              <a:t>IPD (CASUALTY)  ATTENDENCE-2018</a:t>
            </a:r>
          </a:p>
        </c:rich>
      </c:tx>
      <c:layout>
        <c:manualLayout>
          <c:xMode val="edge"/>
          <c:yMode val="edge"/>
          <c:x val="0.19256244531933522"/>
          <c:y val="0"/>
        </c:manualLayout>
      </c:layout>
    </c:title>
    <c:plotArea>
      <c:layout>
        <c:manualLayout>
          <c:layoutTarget val="inner"/>
          <c:xMode val="edge"/>
          <c:yMode val="edge"/>
          <c:x val="1.5277777777777781E-2"/>
          <c:y val="0.14516666666666669"/>
          <c:w val="0.96944444444444489"/>
          <c:h val="0.69925750947798149"/>
        </c:manualLayout>
      </c:layout>
      <c:barChart>
        <c:barDir val="col"/>
        <c:grouping val="clustered"/>
        <c:ser>
          <c:idx val="0"/>
          <c:order val="0"/>
          <c:tx>
            <c:strRef>
              <c:f>'OPD ATTENDENCE'!$B$215:$B$216</c:f>
              <c:strCache>
                <c:ptCount val="1"/>
                <c:pt idx="0">
                  <c:v>IPD (CASUALTY)  ATTENDENCE-2018 TOTAL</c:v>
                </c:pt>
              </c:strCache>
            </c:strRef>
          </c:tx>
          <c:dLbls>
            <c:txPr>
              <a:bodyPr/>
              <a:lstStyle/>
              <a:p>
                <a:pPr>
                  <a:defRPr sz="1600"/>
                </a:pPr>
                <a:endParaRPr lang="en-US"/>
              </a:p>
            </c:txPr>
            <c:showVal val="1"/>
          </c:dLbls>
          <c:cat>
            <c:numRef>
              <c:f>'OPD ATTENDENCE'!$A$217:$A$228</c:f>
              <c:numCache>
                <c:formatCode>mmm-yy</c:formatCode>
                <c:ptCount val="12"/>
                <c:pt idx="0">
                  <c:v>43101</c:v>
                </c:pt>
                <c:pt idx="1">
                  <c:v>43132</c:v>
                </c:pt>
                <c:pt idx="2">
                  <c:v>43160</c:v>
                </c:pt>
                <c:pt idx="3">
                  <c:v>43191</c:v>
                </c:pt>
                <c:pt idx="4">
                  <c:v>43221</c:v>
                </c:pt>
                <c:pt idx="5">
                  <c:v>43252</c:v>
                </c:pt>
                <c:pt idx="6">
                  <c:v>43282</c:v>
                </c:pt>
                <c:pt idx="7">
                  <c:v>43313</c:v>
                </c:pt>
                <c:pt idx="8">
                  <c:v>43344</c:v>
                </c:pt>
                <c:pt idx="9">
                  <c:v>43374</c:v>
                </c:pt>
                <c:pt idx="10">
                  <c:v>43405</c:v>
                </c:pt>
                <c:pt idx="11">
                  <c:v>43435</c:v>
                </c:pt>
              </c:numCache>
            </c:numRef>
          </c:cat>
          <c:val>
            <c:numRef>
              <c:f>'OPD ATTENDENCE'!$B$217:$B$228</c:f>
              <c:numCache>
                <c:formatCode>General</c:formatCode>
                <c:ptCount val="12"/>
                <c:pt idx="0">
                  <c:v>2893</c:v>
                </c:pt>
                <c:pt idx="1">
                  <c:v>2959</c:v>
                </c:pt>
                <c:pt idx="2">
                  <c:v>3425</c:v>
                </c:pt>
                <c:pt idx="3">
                  <c:v>3574</c:v>
                </c:pt>
                <c:pt idx="4">
                  <c:v>3842</c:v>
                </c:pt>
                <c:pt idx="5">
                  <c:v>3632</c:v>
                </c:pt>
                <c:pt idx="6">
                  <c:v>4265</c:v>
                </c:pt>
                <c:pt idx="7">
                  <c:v>4874</c:v>
                </c:pt>
                <c:pt idx="8">
                  <c:v>5278</c:v>
                </c:pt>
                <c:pt idx="9">
                  <c:v>4274</c:v>
                </c:pt>
                <c:pt idx="10">
                  <c:v>3530</c:v>
                </c:pt>
                <c:pt idx="11">
                  <c:v>2878</c:v>
                </c:pt>
              </c:numCache>
            </c:numRef>
          </c:val>
        </c:ser>
        <c:dLbls>
          <c:showVal val="1"/>
        </c:dLbls>
        <c:overlap val="-25"/>
        <c:axId val="71567232"/>
        <c:axId val="71568768"/>
      </c:barChart>
      <c:dateAx>
        <c:axId val="71567232"/>
        <c:scaling>
          <c:orientation val="minMax"/>
        </c:scaling>
        <c:axPos val="b"/>
        <c:numFmt formatCode="mmm-yy" sourceLinked="1"/>
        <c:majorTickMark val="none"/>
        <c:tickLblPos val="nextTo"/>
        <c:txPr>
          <a:bodyPr/>
          <a:lstStyle/>
          <a:p>
            <a:pPr>
              <a:defRPr sz="1800"/>
            </a:pPr>
            <a:endParaRPr lang="en-US"/>
          </a:p>
        </c:txPr>
        <c:crossAx val="71568768"/>
        <c:crosses val="autoZero"/>
        <c:auto val="1"/>
        <c:lblOffset val="100"/>
      </c:dateAx>
      <c:valAx>
        <c:axId val="71568768"/>
        <c:scaling>
          <c:orientation val="minMax"/>
        </c:scaling>
        <c:delete val="1"/>
        <c:axPos val="l"/>
        <c:numFmt formatCode="General" sourceLinked="1"/>
        <c:tickLblPos val="nextTo"/>
        <c:crossAx val="71567232"/>
        <c:crosses val="autoZero"/>
        <c:crossBetween val="between"/>
      </c:valAx>
    </c:plotArea>
    <c:plotVisOnly val="1"/>
  </c:chart>
  <c:txPr>
    <a:bodyPr/>
    <a:lstStyle/>
    <a:p>
      <a:pPr>
        <a:defRPr sz="18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9"/>
  <c:chart>
    <c:title>
      <c:tx>
        <c:rich>
          <a:bodyPr/>
          <a:lstStyle/>
          <a:p>
            <a:pPr>
              <a:defRPr sz="2800"/>
            </a:pPr>
            <a:r>
              <a:rPr lang="en-US" sz="3600" dirty="0"/>
              <a:t>SHKM GMC NALHAR </a:t>
            </a:r>
            <a:r>
              <a:rPr lang="en-US" sz="3600" dirty="0" smtClean="0"/>
              <a:t>(NUH)</a:t>
            </a:r>
          </a:p>
          <a:p>
            <a:pPr>
              <a:defRPr sz="2800"/>
            </a:pPr>
            <a:r>
              <a:rPr lang="en-US" sz="2400" b="1" i="0" u="none" strike="noStrike" baseline="0" dirty="0" smtClean="0"/>
              <a:t>(MEDICAL RECORD DEPARTMENT)</a:t>
            </a:r>
            <a:r>
              <a:rPr lang="en-US" sz="2400" dirty="0" smtClean="0"/>
              <a:t> </a:t>
            </a:r>
            <a:endParaRPr lang="en-US" sz="2400" dirty="0"/>
          </a:p>
          <a:p>
            <a:pPr>
              <a:defRPr sz="2800"/>
            </a:pPr>
            <a:r>
              <a:rPr lang="en-US" sz="2400" dirty="0"/>
              <a:t>PHARMACY OPD ATTENDENCE-2018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2.5263560804899391E-2"/>
          <c:y val="0.17700933216681269"/>
          <c:w val="0.9594586614173225"/>
          <c:h val="0.66991673957421993"/>
        </c:manualLayout>
      </c:layout>
      <c:barChart>
        <c:barDir val="col"/>
        <c:grouping val="clustered"/>
        <c:ser>
          <c:idx val="0"/>
          <c:order val="0"/>
          <c:tx>
            <c:strRef>
              <c:f>'OPD ATTENDENCE'!$B$232:$B$233</c:f>
              <c:strCache>
                <c:ptCount val="1"/>
                <c:pt idx="0">
                  <c:v>PHARMACY OPD ATTENDENCE TOTAL</c:v>
                </c:pt>
              </c:strCache>
            </c:strRef>
          </c:tx>
          <c:dLbls>
            <c:txPr>
              <a:bodyPr/>
              <a:lstStyle/>
              <a:p>
                <a:pPr>
                  <a:defRPr sz="1600"/>
                </a:pPr>
                <a:endParaRPr lang="en-US"/>
              </a:p>
            </c:txPr>
            <c:showVal val="1"/>
          </c:dLbls>
          <c:cat>
            <c:numRef>
              <c:f>'OPD ATTENDENCE'!$A$234:$A$245</c:f>
              <c:numCache>
                <c:formatCode>mmm-yy</c:formatCode>
                <c:ptCount val="12"/>
                <c:pt idx="0">
                  <c:v>43101</c:v>
                </c:pt>
                <c:pt idx="1">
                  <c:v>43132</c:v>
                </c:pt>
                <c:pt idx="2">
                  <c:v>43160</c:v>
                </c:pt>
                <c:pt idx="3">
                  <c:v>43191</c:v>
                </c:pt>
                <c:pt idx="4">
                  <c:v>43221</c:v>
                </c:pt>
                <c:pt idx="5">
                  <c:v>43252</c:v>
                </c:pt>
                <c:pt idx="6">
                  <c:v>43282</c:v>
                </c:pt>
                <c:pt idx="7">
                  <c:v>43313</c:v>
                </c:pt>
                <c:pt idx="8">
                  <c:v>43344</c:v>
                </c:pt>
                <c:pt idx="9">
                  <c:v>43374</c:v>
                </c:pt>
                <c:pt idx="10">
                  <c:v>43405</c:v>
                </c:pt>
                <c:pt idx="11">
                  <c:v>43435</c:v>
                </c:pt>
              </c:numCache>
            </c:numRef>
          </c:cat>
          <c:val>
            <c:numRef>
              <c:f>'OPD ATTENDENCE'!$B$234:$B$245</c:f>
              <c:numCache>
                <c:formatCode>General</c:formatCode>
                <c:ptCount val="12"/>
                <c:pt idx="0">
                  <c:v>20712</c:v>
                </c:pt>
                <c:pt idx="1">
                  <c:v>26269</c:v>
                </c:pt>
                <c:pt idx="2">
                  <c:v>26236</c:v>
                </c:pt>
                <c:pt idx="3">
                  <c:v>23661</c:v>
                </c:pt>
                <c:pt idx="4">
                  <c:v>29323</c:v>
                </c:pt>
                <c:pt idx="5">
                  <c:v>21087</c:v>
                </c:pt>
                <c:pt idx="6">
                  <c:v>21863</c:v>
                </c:pt>
                <c:pt idx="7">
                  <c:v>21178</c:v>
                </c:pt>
                <c:pt idx="8">
                  <c:v>25829</c:v>
                </c:pt>
                <c:pt idx="9">
                  <c:v>25686</c:v>
                </c:pt>
                <c:pt idx="10">
                  <c:v>20709</c:v>
                </c:pt>
                <c:pt idx="11">
                  <c:v>20929</c:v>
                </c:pt>
              </c:numCache>
            </c:numRef>
          </c:val>
        </c:ser>
        <c:dLbls>
          <c:showVal val="1"/>
        </c:dLbls>
        <c:overlap val="-25"/>
        <c:axId val="70663552"/>
        <c:axId val="71607424"/>
      </c:barChart>
      <c:dateAx>
        <c:axId val="70663552"/>
        <c:scaling>
          <c:orientation val="minMax"/>
        </c:scaling>
        <c:axPos val="b"/>
        <c:numFmt formatCode="mmm-yy" sourceLinked="1"/>
        <c:majorTickMark val="none"/>
        <c:tickLblPos val="nextTo"/>
        <c:crossAx val="71607424"/>
        <c:crosses val="autoZero"/>
        <c:auto val="1"/>
        <c:lblOffset val="100"/>
      </c:dateAx>
      <c:valAx>
        <c:axId val="71607424"/>
        <c:scaling>
          <c:orientation val="minMax"/>
        </c:scaling>
        <c:delete val="1"/>
        <c:axPos val="l"/>
        <c:numFmt formatCode="General" sourceLinked="1"/>
        <c:tickLblPos val="nextTo"/>
        <c:crossAx val="70663552"/>
        <c:crosses val="autoZero"/>
        <c:crossBetween val="between"/>
      </c:valAx>
    </c:plotArea>
    <c:plotVisOnly val="1"/>
  </c:chart>
  <c:txPr>
    <a:bodyPr/>
    <a:lstStyle/>
    <a:p>
      <a:pPr>
        <a:defRPr sz="18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6"/>
  <c:chart>
    <c:title>
      <c:tx>
        <c:rich>
          <a:bodyPr/>
          <a:lstStyle/>
          <a:p>
            <a:pPr>
              <a:defRPr sz="2400"/>
            </a:pPr>
            <a:r>
              <a:rPr lang="en-US" sz="3000" dirty="0"/>
              <a:t>SHKM GMC NALHAR </a:t>
            </a:r>
            <a:r>
              <a:rPr lang="en-US" sz="3000" dirty="0" smtClean="0"/>
              <a:t>NUH</a:t>
            </a:r>
          </a:p>
          <a:p>
            <a:pPr>
              <a:defRPr sz="2400"/>
            </a:pPr>
            <a:r>
              <a:rPr lang="en-US" sz="2200" b="1" i="0" u="none" strike="noStrike" baseline="0" dirty="0" smtClean="0"/>
              <a:t>(MEDICAL RECORD DEPARTMENT)</a:t>
            </a:r>
            <a:r>
              <a:rPr lang="en-US" sz="2200" dirty="0" smtClean="0"/>
              <a:t>                             </a:t>
            </a:r>
            <a:r>
              <a:rPr lang="en-US" sz="2200" dirty="0"/>
              <a:t>NORMAL DELIVERY &amp; CAESARIAN SECTION -</a:t>
            </a:r>
            <a:r>
              <a:rPr lang="en-US" sz="2200" dirty="0" smtClean="0"/>
              <a:t>2018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2.0157812201820412E-2"/>
          <c:y val="0.22282913718710096"/>
          <c:w val="0.97984218779818"/>
          <c:h val="0.62409691223343811"/>
        </c:manualLayout>
      </c:layout>
      <c:barChart>
        <c:barDir val="col"/>
        <c:grouping val="clustered"/>
        <c:ser>
          <c:idx val="0"/>
          <c:order val="0"/>
          <c:tx>
            <c:strRef>
              <c:f>'Delivery, LSCS'!$B$60</c:f>
              <c:strCache>
                <c:ptCount val="1"/>
                <c:pt idx="0">
                  <c:v>Normal  Delivery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Val val="1"/>
          </c:dLbls>
          <c:cat>
            <c:numRef>
              <c:f>'Delivery, LSCS'!$A$61:$A$72</c:f>
              <c:numCache>
                <c:formatCode>mmm-yy</c:formatCode>
                <c:ptCount val="12"/>
                <c:pt idx="0">
                  <c:v>43101</c:v>
                </c:pt>
                <c:pt idx="1">
                  <c:v>43132</c:v>
                </c:pt>
                <c:pt idx="2">
                  <c:v>43160</c:v>
                </c:pt>
                <c:pt idx="3">
                  <c:v>43191</c:v>
                </c:pt>
                <c:pt idx="4">
                  <c:v>43221</c:v>
                </c:pt>
                <c:pt idx="5">
                  <c:v>43252</c:v>
                </c:pt>
                <c:pt idx="6">
                  <c:v>43282</c:v>
                </c:pt>
                <c:pt idx="7">
                  <c:v>43313</c:v>
                </c:pt>
                <c:pt idx="8">
                  <c:v>43344</c:v>
                </c:pt>
                <c:pt idx="9">
                  <c:v>43374</c:v>
                </c:pt>
                <c:pt idx="10">
                  <c:v>43405</c:v>
                </c:pt>
                <c:pt idx="11">
                  <c:v>43435</c:v>
                </c:pt>
              </c:numCache>
            </c:numRef>
          </c:cat>
          <c:val>
            <c:numRef>
              <c:f>'Delivery, LSCS'!$B$61:$B$72</c:f>
              <c:numCache>
                <c:formatCode>General</c:formatCode>
                <c:ptCount val="12"/>
                <c:pt idx="0">
                  <c:v>63</c:v>
                </c:pt>
                <c:pt idx="1">
                  <c:v>66</c:v>
                </c:pt>
                <c:pt idx="2">
                  <c:v>52</c:v>
                </c:pt>
                <c:pt idx="3">
                  <c:v>63</c:v>
                </c:pt>
                <c:pt idx="4">
                  <c:v>78</c:v>
                </c:pt>
                <c:pt idx="5">
                  <c:v>85</c:v>
                </c:pt>
                <c:pt idx="6">
                  <c:v>124</c:v>
                </c:pt>
                <c:pt idx="7">
                  <c:v>149</c:v>
                </c:pt>
                <c:pt idx="8">
                  <c:v>114</c:v>
                </c:pt>
                <c:pt idx="9">
                  <c:v>87</c:v>
                </c:pt>
                <c:pt idx="10">
                  <c:v>90</c:v>
                </c:pt>
                <c:pt idx="11">
                  <c:v>83</c:v>
                </c:pt>
              </c:numCache>
            </c:numRef>
          </c:val>
        </c:ser>
        <c:ser>
          <c:idx val="1"/>
          <c:order val="1"/>
          <c:tx>
            <c:strRef>
              <c:f>'Delivery, LSCS'!$C$60</c:f>
              <c:strCache>
                <c:ptCount val="1"/>
                <c:pt idx="0">
                  <c:v>LSCS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Val val="1"/>
          </c:dLbls>
          <c:cat>
            <c:numRef>
              <c:f>'Delivery, LSCS'!$A$61:$A$72</c:f>
              <c:numCache>
                <c:formatCode>mmm-yy</c:formatCode>
                <c:ptCount val="12"/>
                <c:pt idx="0">
                  <c:v>43101</c:v>
                </c:pt>
                <c:pt idx="1">
                  <c:v>43132</c:v>
                </c:pt>
                <c:pt idx="2">
                  <c:v>43160</c:v>
                </c:pt>
                <c:pt idx="3">
                  <c:v>43191</c:v>
                </c:pt>
                <c:pt idx="4">
                  <c:v>43221</c:v>
                </c:pt>
                <c:pt idx="5">
                  <c:v>43252</c:v>
                </c:pt>
                <c:pt idx="6">
                  <c:v>43282</c:v>
                </c:pt>
                <c:pt idx="7">
                  <c:v>43313</c:v>
                </c:pt>
                <c:pt idx="8">
                  <c:v>43344</c:v>
                </c:pt>
                <c:pt idx="9">
                  <c:v>43374</c:v>
                </c:pt>
                <c:pt idx="10">
                  <c:v>43405</c:v>
                </c:pt>
                <c:pt idx="11">
                  <c:v>43435</c:v>
                </c:pt>
              </c:numCache>
            </c:numRef>
          </c:cat>
          <c:val>
            <c:numRef>
              <c:f>'Delivery, LSCS'!$C$61:$C$72</c:f>
              <c:numCache>
                <c:formatCode>General</c:formatCode>
                <c:ptCount val="12"/>
                <c:pt idx="0">
                  <c:v>54</c:v>
                </c:pt>
                <c:pt idx="1">
                  <c:v>48</c:v>
                </c:pt>
                <c:pt idx="2">
                  <c:v>65</c:v>
                </c:pt>
                <c:pt idx="3">
                  <c:v>68</c:v>
                </c:pt>
                <c:pt idx="4">
                  <c:v>82</c:v>
                </c:pt>
                <c:pt idx="5">
                  <c:v>69</c:v>
                </c:pt>
                <c:pt idx="6">
                  <c:v>99</c:v>
                </c:pt>
                <c:pt idx="7">
                  <c:v>106</c:v>
                </c:pt>
                <c:pt idx="8">
                  <c:v>99</c:v>
                </c:pt>
                <c:pt idx="9">
                  <c:v>84</c:v>
                </c:pt>
                <c:pt idx="10">
                  <c:v>56</c:v>
                </c:pt>
                <c:pt idx="11">
                  <c:v>93</c:v>
                </c:pt>
              </c:numCache>
            </c:numRef>
          </c:val>
        </c:ser>
        <c:dLbls>
          <c:showVal val="1"/>
        </c:dLbls>
        <c:overlap val="-25"/>
        <c:axId val="71506176"/>
        <c:axId val="71516160"/>
      </c:barChart>
      <c:dateAx>
        <c:axId val="71506176"/>
        <c:scaling>
          <c:orientation val="minMax"/>
        </c:scaling>
        <c:axPos val="b"/>
        <c:numFmt formatCode="mmm-yy" sourceLinked="1"/>
        <c:majorTickMark val="none"/>
        <c:tickLblPos val="nextTo"/>
        <c:txPr>
          <a:bodyPr/>
          <a:lstStyle/>
          <a:p>
            <a:pPr>
              <a:defRPr sz="1800" b="1"/>
            </a:pPr>
            <a:endParaRPr lang="en-US"/>
          </a:p>
        </c:txPr>
        <c:crossAx val="71516160"/>
        <c:crosses val="autoZero"/>
        <c:auto val="1"/>
        <c:lblOffset val="100"/>
      </c:dateAx>
      <c:valAx>
        <c:axId val="71516160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71506176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14423692296629428"/>
          <c:y val="0.17615648529549238"/>
          <c:w val="0.64127665812058088"/>
          <c:h val="4.6678192866461451E-2"/>
        </c:manualLayout>
      </c:layout>
      <c:txPr>
        <a:bodyPr/>
        <a:lstStyle/>
        <a:p>
          <a:pPr>
            <a:defRPr b="1"/>
          </a:pPr>
          <a:endParaRPr lang="en-US"/>
        </a:p>
      </c:txPr>
    </c:legend>
    <c:plotVisOnly val="1"/>
  </c:chart>
  <c:txPr>
    <a:bodyPr/>
    <a:lstStyle/>
    <a:p>
      <a:pPr>
        <a:defRPr sz="1600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8"/>
  <c:chart>
    <c:title>
      <c:tx>
        <c:rich>
          <a:bodyPr/>
          <a:lstStyle/>
          <a:p>
            <a:pPr>
              <a:defRPr sz="2400"/>
            </a:pPr>
            <a:r>
              <a:rPr lang="en-US" sz="3600" dirty="0"/>
              <a:t>SHKM GMC NALHAR </a:t>
            </a:r>
            <a:r>
              <a:rPr lang="en-US" sz="3600" dirty="0" smtClean="0"/>
              <a:t>(NUH)</a:t>
            </a:r>
          </a:p>
          <a:p>
            <a:pPr>
              <a:defRPr sz="2400"/>
            </a:pPr>
            <a:r>
              <a:rPr lang="en-US" sz="2400" b="1" i="0" u="none" strike="noStrike" baseline="0" dirty="0" smtClean="0"/>
              <a:t>(MEDICAL RECORD DEPARTMENT)</a:t>
            </a:r>
            <a:r>
              <a:rPr lang="en-US" sz="2400" dirty="0" smtClean="0"/>
              <a:t>                             </a:t>
            </a:r>
            <a:r>
              <a:rPr lang="en-US" sz="2000" dirty="0"/>
              <a:t>MAJOR PROCEDURES VARIOUS DEPARTMENT - 2018</a:t>
            </a:r>
            <a:endParaRPr lang="en-US" sz="2400" dirty="0"/>
          </a:p>
        </c:rich>
      </c:tx>
      <c:layout/>
    </c:title>
    <c:plotArea>
      <c:layout>
        <c:manualLayout>
          <c:layoutTarget val="inner"/>
          <c:xMode val="edge"/>
          <c:yMode val="edge"/>
          <c:x val="1.5277777777777781E-2"/>
          <c:y val="0.20737973277628072"/>
          <c:w val="0.96944444444444466"/>
          <c:h val="0.55983210262935301"/>
        </c:manualLayout>
      </c:layout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Val val="1"/>
          </c:dLbls>
          <c:cat>
            <c:strRef>
              <c:f>Surgeries!$A$136:$F$136</c:f>
              <c:strCache>
                <c:ptCount val="6"/>
                <c:pt idx="0">
                  <c:v>Surgery</c:v>
                </c:pt>
                <c:pt idx="1">
                  <c:v>Orthopedics</c:v>
                </c:pt>
                <c:pt idx="2">
                  <c:v>ENT</c:v>
                </c:pt>
                <c:pt idx="3">
                  <c:v>Dentistry</c:v>
                </c:pt>
                <c:pt idx="4">
                  <c:v>Opthalmology</c:v>
                </c:pt>
                <c:pt idx="5">
                  <c:v>Obs &amp; Gyane</c:v>
                </c:pt>
              </c:strCache>
            </c:strRef>
          </c:cat>
          <c:val>
            <c:numRef>
              <c:f>Surgeries!$A$137:$F$137</c:f>
              <c:numCache>
                <c:formatCode>General</c:formatCode>
                <c:ptCount val="6"/>
                <c:pt idx="0">
                  <c:v>841</c:v>
                </c:pt>
                <c:pt idx="1">
                  <c:v>1208</c:v>
                </c:pt>
                <c:pt idx="2">
                  <c:v>2259</c:v>
                </c:pt>
                <c:pt idx="3">
                  <c:v>111</c:v>
                </c:pt>
                <c:pt idx="4">
                  <c:v>1678</c:v>
                </c:pt>
                <c:pt idx="5">
                  <c:v>1299</c:v>
                </c:pt>
              </c:numCache>
            </c:numRef>
          </c:val>
        </c:ser>
        <c:dLbls>
          <c:showVal val="1"/>
        </c:dLbls>
        <c:overlap val="-25"/>
        <c:axId val="71532928"/>
        <c:axId val="71534464"/>
      </c:barChart>
      <c:catAx>
        <c:axId val="71532928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2000" b="1"/>
            </a:pPr>
            <a:endParaRPr lang="en-US"/>
          </a:p>
        </c:txPr>
        <c:crossAx val="71534464"/>
        <c:crosses val="autoZero"/>
        <c:auto val="1"/>
        <c:lblAlgn val="ctr"/>
        <c:lblOffset val="100"/>
      </c:catAx>
      <c:valAx>
        <c:axId val="71534464"/>
        <c:scaling>
          <c:orientation val="minMax"/>
        </c:scaling>
        <c:delete val="1"/>
        <c:axPos val="l"/>
        <c:numFmt formatCode="General" sourceLinked="1"/>
        <c:tickLblPos val="nextTo"/>
        <c:crossAx val="71532928"/>
        <c:crosses val="autoZero"/>
        <c:crossBetween val="between"/>
      </c:valAx>
    </c:plotArea>
    <c:plotVisOnly val="1"/>
  </c:chart>
  <c:txPr>
    <a:bodyPr/>
    <a:lstStyle/>
    <a:p>
      <a:pPr>
        <a:defRPr sz="1800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7"/>
  <c:chart>
    <c:title>
      <c:tx>
        <c:rich>
          <a:bodyPr/>
          <a:lstStyle/>
          <a:p>
            <a:pPr>
              <a:defRPr sz="2400"/>
            </a:pPr>
            <a:r>
              <a:rPr lang="en-US" sz="3600" dirty="0"/>
              <a:t>SHKM GMC NALHAR </a:t>
            </a:r>
            <a:r>
              <a:rPr lang="en-US" sz="3600" dirty="0" smtClean="0"/>
              <a:t>NUH</a:t>
            </a:r>
          </a:p>
          <a:p>
            <a:pPr>
              <a:defRPr sz="2400"/>
            </a:pPr>
            <a:r>
              <a:rPr lang="en-US" sz="2200" b="1" i="0" u="none" strike="noStrike" baseline="0" dirty="0" smtClean="0"/>
              <a:t>(MEDICAL RECORD DEPARTMENT)</a:t>
            </a:r>
            <a:endParaRPr lang="en-US" sz="2200" dirty="0" smtClean="0"/>
          </a:p>
          <a:p>
            <a:pPr>
              <a:defRPr sz="2400"/>
            </a:pPr>
            <a:r>
              <a:rPr lang="en-US" sz="2200" dirty="0" smtClean="0"/>
              <a:t>MINOR </a:t>
            </a:r>
            <a:r>
              <a:rPr lang="en-US" sz="2200" dirty="0"/>
              <a:t>PROCEDURES VARIOUS DEPARTMENT YEAR - 2018</a:t>
            </a:r>
          </a:p>
        </c:rich>
      </c:tx>
      <c:layout>
        <c:manualLayout>
          <c:xMode val="edge"/>
          <c:yMode val="edge"/>
          <c:x val="0.1240068897637796"/>
          <c:y val="2.2222222222222244E-2"/>
        </c:manualLayout>
      </c:layout>
    </c:title>
    <c:plotArea>
      <c:layout/>
      <c:barChart>
        <c:barDir val="col"/>
        <c:grouping val="clustered"/>
        <c:ser>
          <c:idx val="0"/>
          <c:order val="0"/>
          <c:dLbls>
            <c:showVal val="1"/>
          </c:dLbls>
          <c:cat>
            <c:strRef>
              <c:f>Surgeries!$A$159:$G$159</c:f>
              <c:strCache>
                <c:ptCount val="7"/>
                <c:pt idx="0">
                  <c:v>Surgery</c:v>
                </c:pt>
                <c:pt idx="1">
                  <c:v>Orthopedics</c:v>
                </c:pt>
                <c:pt idx="2">
                  <c:v>ENT</c:v>
                </c:pt>
                <c:pt idx="3">
                  <c:v>Dentistry</c:v>
                </c:pt>
                <c:pt idx="4">
                  <c:v>Opthalmology</c:v>
                </c:pt>
                <c:pt idx="5">
                  <c:v>Obs &amp; Gyane</c:v>
                </c:pt>
                <c:pt idx="6">
                  <c:v>Chest &amp; TB</c:v>
                </c:pt>
              </c:strCache>
            </c:strRef>
          </c:cat>
          <c:val>
            <c:numRef>
              <c:f>Surgeries!$A$160:$G$160</c:f>
              <c:numCache>
                <c:formatCode>General</c:formatCode>
                <c:ptCount val="7"/>
                <c:pt idx="0">
                  <c:v>8855</c:v>
                </c:pt>
                <c:pt idx="1">
                  <c:v>10206</c:v>
                </c:pt>
                <c:pt idx="2">
                  <c:v>2196</c:v>
                </c:pt>
                <c:pt idx="3">
                  <c:v>4362</c:v>
                </c:pt>
                <c:pt idx="4">
                  <c:v>4191</c:v>
                </c:pt>
                <c:pt idx="5">
                  <c:v>1187</c:v>
                </c:pt>
                <c:pt idx="6">
                  <c:v>444</c:v>
                </c:pt>
              </c:numCache>
            </c:numRef>
          </c:val>
        </c:ser>
        <c:dLbls>
          <c:showVal val="1"/>
        </c:dLbls>
        <c:overlap val="-25"/>
        <c:axId val="71563136"/>
        <c:axId val="71564672"/>
      </c:barChart>
      <c:catAx>
        <c:axId val="71563136"/>
        <c:scaling>
          <c:orientation val="minMax"/>
        </c:scaling>
        <c:axPos val="b"/>
        <c:majorTickMark val="none"/>
        <c:tickLblPos val="nextTo"/>
        <c:crossAx val="71564672"/>
        <c:crosses val="autoZero"/>
        <c:auto val="1"/>
        <c:lblAlgn val="ctr"/>
        <c:lblOffset val="100"/>
      </c:catAx>
      <c:valAx>
        <c:axId val="71564672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71563136"/>
        <c:crosses val="autoZero"/>
        <c:crossBetween val="between"/>
      </c:valAx>
    </c:plotArea>
    <c:plotVisOnly val="1"/>
  </c:chart>
  <c:txPr>
    <a:bodyPr/>
    <a:lstStyle/>
    <a:p>
      <a:pPr>
        <a:defRPr sz="18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31"/>
  <c:chart>
    <c:title>
      <c:tx>
        <c:rich>
          <a:bodyPr/>
          <a:lstStyle/>
          <a:p>
            <a:pPr>
              <a:defRPr sz="2800"/>
            </a:pPr>
            <a:r>
              <a:rPr lang="en-US" sz="3600" dirty="0"/>
              <a:t> SHKM GMC NALHAR </a:t>
            </a:r>
            <a:r>
              <a:rPr lang="en-US" sz="3600" dirty="0" smtClean="0"/>
              <a:t>(NUH)</a:t>
            </a:r>
          </a:p>
          <a:p>
            <a:pPr>
              <a:defRPr sz="2800"/>
            </a:pPr>
            <a:r>
              <a:rPr lang="en-US" sz="2400" b="1" i="0" u="none" strike="noStrike" baseline="0" dirty="0" smtClean="0"/>
              <a:t>(MEDICAL RECORD DEPARTMENT)</a:t>
            </a:r>
            <a:r>
              <a:rPr lang="en-US" sz="2400" dirty="0" smtClean="0"/>
              <a:t>                                                        </a:t>
            </a:r>
            <a:r>
              <a:rPr lang="en-US" sz="2400" dirty="0"/>
              <a:t>Minor Procedures Month Wise </a:t>
            </a:r>
            <a:r>
              <a:rPr lang="en-US" sz="2400" dirty="0" smtClean="0"/>
              <a:t>2018 </a:t>
            </a:r>
            <a:endParaRPr lang="en-US" sz="2400" dirty="0"/>
          </a:p>
        </c:rich>
      </c:tx>
      <c:layout>
        <c:manualLayout>
          <c:xMode val="edge"/>
          <c:yMode val="edge"/>
          <c:x val="0.1351415964490249"/>
          <c:y val="3.5835070744691652E-2"/>
        </c:manualLayout>
      </c:layout>
    </c:title>
    <c:plotArea>
      <c:layout/>
      <c:barChart>
        <c:barDir val="col"/>
        <c:grouping val="clustered"/>
        <c:ser>
          <c:idx val="0"/>
          <c:order val="0"/>
          <c:dLbls>
            <c:showVal val="1"/>
          </c:dLbls>
          <c:cat>
            <c:numRef>
              <c:f>Surgeries!$A$98:$A$106</c:f>
              <c:numCache>
                <c:formatCode>mmm-yy</c:formatCode>
                <c:ptCount val="9"/>
                <c:pt idx="0">
                  <c:v>43101</c:v>
                </c:pt>
                <c:pt idx="1">
                  <c:v>43132</c:v>
                </c:pt>
                <c:pt idx="2">
                  <c:v>43160</c:v>
                </c:pt>
                <c:pt idx="3">
                  <c:v>43191</c:v>
                </c:pt>
                <c:pt idx="4">
                  <c:v>43221</c:v>
                </c:pt>
                <c:pt idx="5">
                  <c:v>43252</c:v>
                </c:pt>
                <c:pt idx="6">
                  <c:v>43282</c:v>
                </c:pt>
                <c:pt idx="7">
                  <c:v>43313</c:v>
                </c:pt>
                <c:pt idx="8">
                  <c:v>43344</c:v>
                </c:pt>
              </c:numCache>
            </c:numRef>
          </c:cat>
          <c:val>
            <c:numRef>
              <c:f>Surgeries!$B$98:$B$106</c:f>
              <c:numCache>
                <c:formatCode>General</c:formatCode>
                <c:ptCount val="9"/>
                <c:pt idx="0">
                  <c:v>2285</c:v>
                </c:pt>
                <c:pt idx="1">
                  <c:v>2221</c:v>
                </c:pt>
                <c:pt idx="2">
                  <c:v>2479</c:v>
                </c:pt>
                <c:pt idx="3">
                  <c:v>2391</c:v>
                </c:pt>
                <c:pt idx="4">
                  <c:v>2960</c:v>
                </c:pt>
                <c:pt idx="5">
                  <c:v>2577</c:v>
                </c:pt>
                <c:pt idx="6">
                  <c:v>2739</c:v>
                </c:pt>
                <c:pt idx="7">
                  <c:v>2904</c:v>
                </c:pt>
                <c:pt idx="8">
                  <c:v>2807</c:v>
                </c:pt>
              </c:numCache>
            </c:numRef>
          </c:val>
        </c:ser>
        <c:dLbls>
          <c:showVal val="1"/>
        </c:dLbls>
        <c:overlap val="-25"/>
        <c:axId val="71642496"/>
        <c:axId val="71681152"/>
      </c:barChart>
      <c:dateAx>
        <c:axId val="71642496"/>
        <c:scaling>
          <c:orientation val="minMax"/>
        </c:scaling>
        <c:axPos val="b"/>
        <c:numFmt formatCode="mmm-yy" sourceLinked="1"/>
        <c:majorTickMark val="none"/>
        <c:tickLblPos val="nextTo"/>
        <c:txPr>
          <a:bodyPr/>
          <a:lstStyle/>
          <a:p>
            <a:pPr>
              <a:defRPr sz="2400"/>
            </a:pPr>
            <a:endParaRPr lang="en-US"/>
          </a:p>
        </c:txPr>
        <c:crossAx val="71681152"/>
        <c:crosses val="autoZero"/>
        <c:auto val="1"/>
        <c:lblOffset val="100"/>
      </c:dateAx>
      <c:valAx>
        <c:axId val="71681152"/>
        <c:scaling>
          <c:orientation val="minMax"/>
        </c:scaling>
        <c:delete val="1"/>
        <c:axPos val="l"/>
        <c:numFmt formatCode="General" sourceLinked="1"/>
        <c:tickLblPos val="nextTo"/>
        <c:crossAx val="71642496"/>
        <c:crosses val="autoZero"/>
        <c:crossBetween val="between"/>
      </c:valAx>
    </c:plotArea>
    <c:plotVisOnly val="1"/>
  </c:chart>
  <c:txPr>
    <a:bodyPr/>
    <a:lstStyle/>
    <a:p>
      <a:pPr>
        <a:defRPr sz="18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8"/>
  <c:chart>
    <c:title>
      <c:tx>
        <c:rich>
          <a:bodyPr/>
          <a:lstStyle/>
          <a:p>
            <a:pPr>
              <a:defRPr/>
            </a:pPr>
            <a:r>
              <a:rPr lang="en-US" sz="3600" dirty="0"/>
              <a:t> SHKM GMC NALHAR </a:t>
            </a:r>
            <a:r>
              <a:rPr lang="en-US" sz="3600" dirty="0" smtClean="0"/>
              <a:t>(NUH)</a:t>
            </a:r>
          </a:p>
          <a:p>
            <a:pPr>
              <a:defRPr/>
            </a:pPr>
            <a:r>
              <a:rPr lang="en-US" sz="2400" b="1" i="0" u="none" strike="noStrike" baseline="0" dirty="0" smtClean="0"/>
              <a:t>(MEDICAL RECORD DEPARTMENT)</a:t>
            </a:r>
            <a:r>
              <a:rPr lang="en-US" sz="2400" dirty="0" smtClean="0"/>
              <a:t>                                                        </a:t>
            </a:r>
            <a:r>
              <a:rPr lang="en-US" sz="2400" dirty="0"/>
              <a:t>Major Procedures Month Wise Year - 2018 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2.2248359580052512E-2"/>
          <c:y val="0.20044447367227694"/>
          <c:w val="0.977751640419948"/>
          <c:h val="0.61152721077970451"/>
        </c:manualLayout>
      </c:layout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800" b="1"/>
                </a:pPr>
                <a:endParaRPr lang="en-US"/>
              </a:p>
            </c:txPr>
            <c:showVal val="1"/>
          </c:dLbls>
          <c:cat>
            <c:numRef>
              <c:f>Surgeries!$A$115:$A$123</c:f>
              <c:numCache>
                <c:formatCode>mmm-yy</c:formatCode>
                <c:ptCount val="9"/>
                <c:pt idx="0">
                  <c:v>43101</c:v>
                </c:pt>
                <c:pt idx="1">
                  <c:v>43132</c:v>
                </c:pt>
                <c:pt idx="2">
                  <c:v>43160</c:v>
                </c:pt>
                <c:pt idx="3">
                  <c:v>43191</c:v>
                </c:pt>
                <c:pt idx="4">
                  <c:v>43221</c:v>
                </c:pt>
                <c:pt idx="5">
                  <c:v>43252</c:v>
                </c:pt>
                <c:pt idx="6">
                  <c:v>43282</c:v>
                </c:pt>
                <c:pt idx="7">
                  <c:v>43313</c:v>
                </c:pt>
                <c:pt idx="8">
                  <c:v>43344</c:v>
                </c:pt>
              </c:numCache>
            </c:numRef>
          </c:cat>
          <c:val>
            <c:numRef>
              <c:f>Surgeries!$B$115:$B$123</c:f>
              <c:numCache>
                <c:formatCode>General</c:formatCode>
                <c:ptCount val="9"/>
                <c:pt idx="0">
                  <c:v>541</c:v>
                </c:pt>
                <c:pt idx="1">
                  <c:v>604</c:v>
                </c:pt>
                <c:pt idx="2">
                  <c:v>631</c:v>
                </c:pt>
                <c:pt idx="3">
                  <c:v>603</c:v>
                </c:pt>
                <c:pt idx="4">
                  <c:v>731</c:v>
                </c:pt>
                <c:pt idx="5">
                  <c:v>493</c:v>
                </c:pt>
                <c:pt idx="6">
                  <c:v>606</c:v>
                </c:pt>
                <c:pt idx="7">
                  <c:v>636</c:v>
                </c:pt>
                <c:pt idx="8">
                  <c:v>695</c:v>
                </c:pt>
              </c:numCache>
            </c:numRef>
          </c:val>
        </c:ser>
        <c:dLbls>
          <c:showVal val="1"/>
        </c:dLbls>
        <c:overlap val="-25"/>
        <c:axId val="71844992"/>
        <c:axId val="71846528"/>
      </c:barChart>
      <c:dateAx>
        <c:axId val="71844992"/>
        <c:scaling>
          <c:orientation val="minMax"/>
        </c:scaling>
        <c:axPos val="b"/>
        <c:numFmt formatCode="mmm-yy" sourceLinked="1"/>
        <c:majorTickMark val="none"/>
        <c:tickLblPos val="nextTo"/>
        <c:txPr>
          <a:bodyPr/>
          <a:lstStyle/>
          <a:p>
            <a:pPr>
              <a:defRPr sz="2400" b="1"/>
            </a:pPr>
            <a:endParaRPr lang="en-US"/>
          </a:p>
        </c:txPr>
        <c:crossAx val="71846528"/>
        <c:crosses val="autoZero"/>
        <c:auto val="1"/>
        <c:lblOffset val="100"/>
      </c:dateAx>
      <c:valAx>
        <c:axId val="71846528"/>
        <c:scaling>
          <c:orientation val="minMax"/>
        </c:scaling>
        <c:delete val="1"/>
        <c:axPos val="l"/>
        <c:numFmt formatCode="General" sourceLinked="1"/>
        <c:tickLblPos val="nextTo"/>
        <c:crossAx val="71844992"/>
        <c:crosses val="autoZero"/>
        <c:crossBetween val="between"/>
      </c:valAx>
    </c:plotArea>
    <c:plotVisOnly val="1"/>
  </c:chart>
  <c:txPr>
    <a:bodyPr/>
    <a:lstStyle/>
    <a:p>
      <a:pPr>
        <a:defRPr sz="2400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6"/>
  <c:chart>
    <c:title>
      <c:tx>
        <c:rich>
          <a:bodyPr/>
          <a:lstStyle/>
          <a:p>
            <a:pPr>
              <a:defRPr sz="2800"/>
            </a:pPr>
            <a:r>
              <a:rPr lang="en-US" sz="3200" b="1" i="0" u="none" strike="noStrike" baseline="0" dirty="0" smtClean="0"/>
              <a:t>SHKM GMC NALHAR (NUH)</a:t>
            </a:r>
          </a:p>
          <a:p>
            <a:pPr>
              <a:defRPr sz="2800"/>
            </a:pPr>
            <a:r>
              <a:rPr lang="en-US" sz="2400" b="1" i="0" u="none" strike="noStrike" baseline="0" dirty="0" smtClean="0"/>
              <a:t>(MEDICAL RECORD DEPARTMENT) </a:t>
            </a:r>
          </a:p>
          <a:p>
            <a:pPr>
              <a:defRPr sz="2800"/>
            </a:pPr>
            <a:r>
              <a:rPr lang="en-US" sz="2400" dirty="0" smtClean="0"/>
              <a:t>TRENDS</a:t>
            </a:r>
            <a:r>
              <a:rPr lang="en-US" sz="2400" baseline="0" dirty="0" smtClean="0"/>
              <a:t> OF MONTHS WISE DEATH</a:t>
            </a:r>
            <a:r>
              <a:rPr lang="en-US" sz="2400" dirty="0" smtClean="0"/>
              <a:t> –2018</a:t>
            </a:r>
            <a:endParaRPr lang="en-US" sz="2400" dirty="0"/>
          </a:p>
        </c:rich>
      </c:tx>
      <c:layout/>
    </c:title>
    <c:plotArea>
      <c:layout>
        <c:manualLayout>
          <c:layoutTarget val="inner"/>
          <c:xMode val="edge"/>
          <c:yMode val="edge"/>
          <c:x val="3.0939960629921298E-2"/>
          <c:y val="0.18886118401866445"/>
          <c:w val="0.95378226159230051"/>
          <c:h val="0.64333756197141978"/>
        </c:manualLayout>
      </c:layout>
      <c:barChart>
        <c:barDir val="col"/>
        <c:grouping val="clustered"/>
        <c:ser>
          <c:idx val="0"/>
          <c:order val="0"/>
          <c:tx>
            <c:strRef>
              <c:f>Death!$B$2:$B$3</c:f>
              <c:strCache>
                <c:ptCount val="1"/>
                <c:pt idx="0">
                  <c:v>Department- Master -2018 Death</c:v>
                </c:pt>
              </c:strCache>
            </c:strRef>
          </c:tx>
          <c:dLbls>
            <c:txPr>
              <a:bodyPr/>
              <a:lstStyle/>
              <a:p>
                <a:pPr>
                  <a:defRPr sz="1600"/>
                </a:pPr>
                <a:endParaRPr lang="en-US"/>
              </a:p>
            </c:txPr>
            <c:showVal val="1"/>
          </c:dLbls>
          <c:cat>
            <c:numRef>
              <c:f>Death!$A$4:$A$15</c:f>
              <c:numCache>
                <c:formatCode>mmm-yy</c:formatCode>
                <c:ptCount val="12"/>
                <c:pt idx="0">
                  <c:v>43101</c:v>
                </c:pt>
                <c:pt idx="1">
                  <c:v>43132</c:v>
                </c:pt>
                <c:pt idx="2">
                  <c:v>43160</c:v>
                </c:pt>
                <c:pt idx="3">
                  <c:v>43191</c:v>
                </c:pt>
                <c:pt idx="4">
                  <c:v>43221</c:v>
                </c:pt>
                <c:pt idx="5">
                  <c:v>43252</c:v>
                </c:pt>
                <c:pt idx="6">
                  <c:v>43282</c:v>
                </c:pt>
                <c:pt idx="7">
                  <c:v>43313</c:v>
                </c:pt>
                <c:pt idx="8">
                  <c:v>43344</c:v>
                </c:pt>
                <c:pt idx="9">
                  <c:v>43374</c:v>
                </c:pt>
                <c:pt idx="10">
                  <c:v>43405</c:v>
                </c:pt>
                <c:pt idx="11">
                  <c:v>43435</c:v>
                </c:pt>
              </c:numCache>
            </c:numRef>
          </c:cat>
          <c:val>
            <c:numRef>
              <c:f>Death!$B$4:$B$15</c:f>
              <c:numCache>
                <c:formatCode>General</c:formatCode>
                <c:ptCount val="12"/>
                <c:pt idx="0">
                  <c:v>94</c:v>
                </c:pt>
                <c:pt idx="1">
                  <c:v>96</c:v>
                </c:pt>
                <c:pt idx="2">
                  <c:v>116</c:v>
                </c:pt>
                <c:pt idx="3">
                  <c:v>95</c:v>
                </c:pt>
                <c:pt idx="4">
                  <c:v>135</c:v>
                </c:pt>
                <c:pt idx="5">
                  <c:v>121</c:v>
                </c:pt>
                <c:pt idx="6">
                  <c:v>123</c:v>
                </c:pt>
                <c:pt idx="7">
                  <c:v>156</c:v>
                </c:pt>
                <c:pt idx="8">
                  <c:v>158</c:v>
                </c:pt>
                <c:pt idx="9">
                  <c:v>126</c:v>
                </c:pt>
                <c:pt idx="10">
                  <c:v>105</c:v>
                </c:pt>
                <c:pt idx="11">
                  <c:v>106</c:v>
                </c:pt>
              </c:numCache>
            </c:numRef>
          </c:val>
        </c:ser>
        <c:ser>
          <c:idx val="1"/>
          <c:order val="1"/>
          <c:tx>
            <c:strRef>
              <c:f>Death!$C$2:$C$3</c:f>
              <c:strCache>
                <c:ptCount val="1"/>
                <c:pt idx="0">
                  <c:v>Department- Master -2018 Per Day</c:v>
                </c:pt>
              </c:strCache>
            </c:strRef>
          </c:tx>
          <c:dLbls>
            <c:showVal val="1"/>
          </c:dLbls>
          <c:cat>
            <c:numRef>
              <c:f>Death!$A$4:$A$15</c:f>
              <c:numCache>
                <c:formatCode>mmm-yy</c:formatCode>
                <c:ptCount val="12"/>
                <c:pt idx="0">
                  <c:v>43101</c:v>
                </c:pt>
                <c:pt idx="1">
                  <c:v>43132</c:v>
                </c:pt>
                <c:pt idx="2">
                  <c:v>43160</c:v>
                </c:pt>
                <c:pt idx="3">
                  <c:v>43191</c:v>
                </c:pt>
                <c:pt idx="4">
                  <c:v>43221</c:v>
                </c:pt>
                <c:pt idx="5">
                  <c:v>43252</c:v>
                </c:pt>
                <c:pt idx="6">
                  <c:v>43282</c:v>
                </c:pt>
                <c:pt idx="7">
                  <c:v>43313</c:v>
                </c:pt>
                <c:pt idx="8">
                  <c:v>43344</c:v>
                </c:pt>
                <c:pt idx="9">
                  <c:v>43374</c:v>
                </c:pt>
                <c:pt idx="10">
                  <c:v>43405</c:v>
                </c:pt>
                <c:pt idx="11">
                  <c:v>43435</c:v>
                </c:pt>
              </c:numCache>
            </c:numRef>
          </c:cat>
          <c:val>
            <c:numRef>
              <c:f>Death!$C$4:$C$15</c:f>
              <c:numCache>
                <c:formatCode>General</c:formatCode>
                <c:ptCount val="12"/>
              </c:numCache>
            </c:numRef>
          </c:val>
        </c:ser>
        <c:dLbls>
          <c:showVal val="1"/>
        </c:dLbls>
        <c:overlap val="-25"/>
        <c:axId val="72163328"/>
        <c:axId val="72164864"/>
      </c:barChart>
      <c:dateAx>
        <c:axId val="72163328"/>
        <c:scaling>
          <c:orientation val="minMax"/>
        </c:scaling>
        <c:axPos val="b"/>
        <c:numFmt formatCode="mmm-yy" sourceLinked="1"/>
        <c:majorTickMark val="none"/>
        <c:tickLblPos val="nextTo"/>
        <c:txPr>
          <a:bodyPr/>
          <a:lstStyle/>
          <a:p>
            <a:pPr>
              <a:defRPr sz="2000"/>
            </a:pPr>
            <a:endParaRPr lang="en-US"/>
          </a:p>
        </c:txPr>
        <c:crossAx val="72164864"/>
        <c:crosses val="autoZero"/>
        <c:auto val="1"/>
        <c:lblOffset val="100"/>
      </c:dateAx>
      <c:valAx>
        <c:axId val="72164864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72163328"/>
        <c:crosses val="autoZero"/>
        <c:crossBetween val="between"/>
      </c:valAx>
    </c:plotArea>
    <c:plotVisOnly val="1"/>
  </c:chart>
  <c:spPr>
    <a:solidFill>
      <a:schemeClr val="lt1"/>
    </a:solidFill>
    <a:ln w="25400" cap="flat" cmpd="sng" algn="ctr">
      <a:noFill/>
      <a:prstDash val="solid"/>
    </a:ln>
    <a:effectLst/>
  </c:spPr>
  <c:txPr>
    <a:bodyPr/>
    <a:lstStyle/>
    <a:p>
      <a:pPr>
        <a:defRPr sz="2800" b="1">
          <a:solidFill>
            <a:schemeClr val="dk1"/>
          </a:solidFill>
          <a:latin typeface="Times New Roman" pitchFamily="18" charset="0"/>
          <a:ea typeface="+mn-ea"/>
          <a:cs typeface="Times New Roman" pitchFamily="18" charset="0"/>
        </a:defRPr>
      </a:pPr>
      <a:endParaRPr lang="en-US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32"/>
  <c:chart>
    <c:title>
      <c:tx>
        <c:rich>
          <a:bodyPr/>
          <a:lstStyle/>
          <a:p>
            <a:pPr>
              <a:defRPr sz="3200"/>
            </a:pPr>
            <a:r>
              <a:rPr lang="en-US" sz="3200" dirty="0"/>
              <a:t>SHKM GMC NALHAR (NUH</a:t>
            </a:r>
            <a:r>
              <a:rPr lang="en-US" sz="3200" dirty="0" smtClean="0"/>
              <a:t>)</a:t>
            </a:r>
          </a:p>
          <a:p>
            <a:pPr>
              <a:defRPr sz="3200"/>
            </a:pPr>
            <a:r>
              <a:rPr lang="en-US" sz="2400" b="1" i="0" u="none" strike="noStrike" baseline="0" dirty="0" smtClean="0"/>
              <a:t>(MEDICAL RECORD DEPARTMENT)</a:t>
            </a:r>
            <a:endParaRPr lang="en-US" sz="2400" dirty="0"/>
          </a:p>
          <a:p>
            <a:pPr>
              <a:defRPr sz="3200"/>
            </a:pPr>
            <a:r>
              <a:rPr lang="en-US" sz="2400" dirty="0"/>
              <a:t>Bed </a:t>
            </a:r>
            <a:r>
              <a:rPr lang="en-US" sz="2400" dirty="0" smtClean="0"/>
              <a:t>Occupancy % </a:t>
            </a:r>
            <a:r>
              <a:rPr lang="en-US" sz="2400" dirty="0"/>
              <a:t>Per </a:t>
            </a:r>
            <a:r>
              <a:rPr lang="en-US" sz="2400" dirty="0" smtClean="0"/>
              <a:t>Months </a:t>
            </a:r>
            <a:r>
              <a:rPr lang="en-US" sz="2400" dirty="0"/>
              <a:t>-2018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3.329550150842684E-2"/>
          <c:y val="0.18951676873724138"/>
          <c:w val="0.92897476072284357"/>
          <c:h val="0.66666856226305105"/>
        </c:manualLayout>
      </c:layout>
      <c:barChart>
        <c:barDir val="col"/>
        <c:grouping val="clustered"/>
        <c:ser>
          <c:idx val="0"/>
          <c:order val="0"/>
          <c:tx>
            <c:strRef>
              <c:f>'Bed Occupency%'!$B$1</c:f>
              <c:strCache>
                <c:ptCount val="1"/>
                <c:pt idx="0">
                  <c:v>Bed Occupency%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80.10 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Val val="1"/>
          </c:dLbls>
          <c:cat>
            <c:numRef>
              <c:f>'Bed Occupency%'!$A$2:$A$13</c:f>
              <c:numCache>
                <c:formatCode>mmm-yy</c:formatCode>
                <c:ptCount val="12"/>
                <c:pt idx="0">
                  <c:v>43101</c:v>
                </c:pt>
                <c:pt idx="1">
                  <c:v>43132</c:v>
                </c:pt>
                <c:pt idx="2">
                  <c:v>43160</c:v>
                </c:pt>
                <c:pt idx="3">
                  <c:v>43191</c:v>
                </c:pt>
                <c:pt idx="4">
                  <c:v>43221</c:v>
                </c:pt>
                <c:pt idx="5">
                  <c:v>43252</c:v>
                </c:pt>
                <c:pt idx="6">
                  <c:v>43282</c:v>
                </c:pt>
                <c:pt idx="7">
                  <c:v>43313</c:v>
                </c:pt>
                <c:pt idx="8">
                  <c:v>43344</c:v>
                </c:pt>
                <c:pt idx="9">
                  <c:v>43374</c:v>
                </c:pt>
                <c:pt idx="10">
                  <c:v>43405</c:v>
                </c:pt>
                <c:pt idx="11">
                  <c:v>43435</c:v>
                </c:pt>
              </c:numCache>
            </c:numRef>
          </c:cat>
          <c:val>
            <c:numRef>
              <c:f>'Bed Occupency%'!$B$2:$B$13</c:f>
              <c:numCache>
                <c:formatCode>0.00</c:formatCode>
                <c:ptCount val="12"/>
                <c:pt idx="0">
                  <c:v>80.099999999999994</c:v>
                </c:pt>
                <c:pt idx="1">
                  <c:v>98.28</c:v>
                </c:pt>
                <c:pt idx="2">
                  <c:v>98.86999999999999</c:v>
                </c:pt>
                <c:pt idx="3">
                  <c:v>97.7</c:v>
                </c:pt>
                <c:pt idx="4">
                  <c:v>99.73</c:v>
                </c:pt>
                <c:pt idx="5">
                  <c:v>87.61999999999999</c:v>
                </c:pt>
                <c:pt idx="6">
                  <c:v>105.9</c:v>
                </c:pt>
                <c:pt idx="7">
                  <c:v>108.71000000000002</c:v>
                </c:pt>
                <c:pt idx="8">
                  <c:v>111.45</c:v>
                </c:pt>
                <c:pt idx="9">
                  <c:v>103.14</c:v>
                </c:pt>
                <c:pt idx="10">
                  <c:v>85.82</c:v>
                </c:pt>
                <c:pt idx="11">
                  <c:v>84.08</c:v>
                </c:pt>
              </c:numCache>
            </c:numRef>
          </c:val>
        </c:ser>
        <c:dLbls>
          <c:showVal val="1"/>
        </c:dLbls>
        <c:overlap val="-25"/>
        <c:axId val="72185344"/>
        <c:axId val="72186880"/>
      </c:barChart>
      <c:dateAx>
        <c:axId val="72185344"/>
        <c:scaling>
          <c:orientation val="minMax"/>
        </c:scaling>
        <c:axPos val="b"/>
        <c:numFmt formatCode="mmm-yy" sourceLinked="1"/>
        <c:majorTickMark val="none"/>
        <c:tickLblPos val="nextTo"/>
        <c:txPr>
          <a:bodyPr/>
          <a:lstStyle/>
          <a:p>
            <a:pPr>
              <a:defRPr sz="1800"/>
            </a:pPr>
            <a:endParaRPr lang="en-US"/>
          </a:p>
        </c:txPr>
        <c:crossAx val="72186880"/>
        <c:crosses val="autoZero"/>
        <c:auto val="1"/>
        <c:lblOffset val="100"/>
      </c:dateAx>
      <c:valAx>
        <c:axId val="72186880"/>
        <c:scaling>
          <c:orientation val="minMax"/>
        </c:scaling>
        <c:delete val="1"/>
        <c:axPos val="l"/>
        <c:numFmt formatCode="0.00" sourceLinked="1"/>
        <c:tickLblPos val="nextTo"/>
        <c:crossAx val="72185344"/>
        <c:crosses val="autoZero"/>
        <c:crossBetween val="between"/>
      </c:valAx>
    </c:plotArea>
    <c:plotVisOnly val="1"/>
  </c:chart>
  <c:txPr>
    <a:bodyPr/>
    <a:lstStyle/>
    <a:p>
      <a:pPr>
        <a:defRPr sz="20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 sz="2000"/>
            </a:pPr>
            <a:r>
              <a:rPr lang="en-US" sz="3200" dirty="0"/>
              <a:t>SHKM GMC NALHAR MEWAT </a:t>
            </a:r>
            <a:r>
              <a:rPr lang="en-US" sz="2000" dirty="0"/>
              <a:t>                                                                                                                      LABS. INVESTIGATION TREANDS FOR VARIOUS MONTH WISE-2018 </a:t>
            </a:r>
          </a:p>
        </c:rich>
      </c:tx>
      <c:layout/>
    </c:title>
    <c:view3D>
      <c:rotX val="0"/>
      <c:rotY val="10"/>
      <c:rAngAx val="1"/>
    </c:view3D>
    <c:plotArea>
      <c:layout>
        <c:manualLayout>
          <c:layoutTarget val="inner"/>
          <c:xMode val="edge"/>
          <c:yMode val="edge"/>
          <c:x val="7.1277085091955766E-2"/>
          <c:y val="0.24458807232429286"/>
          <c:w val="0.82622099829788431"/>
          <c:h val="0.69526217556138792"/>
        </c:manualLayout>
      </c:layout>
      <c:bar3DChart>
        <c:barDir val="col"/>
        <c:grouping val="stacked"/>
        <c:ser>
          <c:idx val="0"/>
          <c:order val="0"/>
          <c:tx>
            <c:strRef>
              <c:f>Labs.!$I$148</c:f>
              <c:strCache>
                <c:ptCount val="1"/>
                <c:pt idx="0">
                  <c:v>OPD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solidFill>
                <a:schemeClr val="accent2">
                  <a:shade val="95000"/>
                  <a:satMod val="105000"/>
                </a:scheme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cat>
            <c:numRef>
              <c:f>Labs.!$H$149:$H$160</c:f>
              <c:numCache>
                <c:formatCode>mmm-yy</c:formatCode>
                <c:ptCount val="12"/>
                <c:pt idx="0">
                  <c:v>43101</c:v>
                </c:pt>
                <c:pt idx="1">
                  <c:v>43132</c:v>
                </c:pt>
                <c:pt idx="2">
                  <c:v>43160</c:v>
                </c:pt>
                <c:pt idx="3">
                  <c:v>43191</c:v>
                </c:pt>
                <c:pt idx="4">
                  <c:v>43221</c:v>
                </c:pt>
                <c:pt idx="5">
                  <c:v>43252</c:v>
                </c:pt>
                <c:pt idx="6">
                  <c:v>43282</c:v>
                </c:pt>
                <c:pt idx="7">
                  <c:v>43313</c:v>
                </c:pt>
                <c:pt idx="8">
                  <c:v>43344</c:v>
                </c:pt>
                <c:pt idx="9">
                  <c:v>43374</c:v>
                </c:pt>
                <c:pt idx="10">
                  <c:v>43405</c:v>
                </c:pt>
                <c:pt idx="11">
                  <c:v>43435</c:v>
                </c:pt>
              </c:numCache>
            </c:numRef>
          </c:cat>
          <c:val>
            <c:numRef>
              <c:f>Labs.!$I$149:$I$160</c:f>
              <c:numCache>
                <c:formatCode>General</c:formatCode>
                <c:ptCount val="12"/>
                <c:pt idx="0">
                  <c:v>21237</c:v>
                </c:pt>
                <c:pt idx="1">
                  <c:v>19478</c:v>
                </c:pt>
                <c:pt idx="2">
                  <c:v>27479</c:v>
                </c:pt>
                <c:pt idx="3">
                  <c:v>24200</c:v>
                </c:pt>
                <c:pt idx="4">
                  <c:v>32758</c:v>
                </c:pt>
                <c:pt idx="5">
                  <c:v>28604</c:v>
                </c:pt>
                <c:pt idx="6">
                  <c:v>31528</c:v>
                </c:pt>
                <c:pt idx="7">
                  <c:v>30105</c:v>
                </c:pt>
                <c:pt idx="8">
                  <c:v>32031</c:v>
                </c:pt>
                <c:pt idx="9">
                  <c:v>35823</c:v>
                </c:pt>
                <c:pt idx="10">
                  <c:v>25831</c:v>
                </c:pt>
                <c:pt idx="11">
                  <c:v>18017</c:v>
                </c:pt>
              </c:numCache>
            </c:numRef>
          </c:val>
        </c:ser>
        <c:ser>
          <c:idx val="1"/>
          <c:order val="1"/>
          <c:tx>
            <c:strRef>
              <c:f>Labs.!$J$148</c:f>
              <c:strCache>
                <c:ptCount val="1"/>
                <c:pt idx="0">
                  <c:v>IPD+Emg.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solidFill>
                <a:schemeClr val="accent3">
                  <a:shade val="95000"/>
                  <a:satMod val="105000"/>
                </a:scheme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cat>
            <c:numRef>
              <c:f>Labs.!$H$149:$H$160</c:f>
              <c:numCache>
                <c:formatCode>mmm-yy</c:formatCode>
                <c:ptCount val="12"/>
                <c:pt idx="0">
                  <c:v>43101</c:v>
                </c:pt>
                <c:pt idx="1">
                  <c:v>43132</c:v>
                </c:pt>
                <c:pt idx="2">
                  <c:v>43160</c:v>
                </c:pt>
                <c:pt idx="3">
                  <c:v>43191</c:v>
                </c:pt>
                <c:pt idx="4">
                  <c:v>43221</c:v>
                </c:pt>
                <c:pt idx="5">
                  <c:v>43252</c:v>
                </c:pt>
                <c:pt idx="6">
                  <c:v>43282</c:v>
                </c:pt>
                <c:pt idx="7">
                  <c:v>43313</c:v>
                </c:pt>
                <c:pt idx="8">
                  <c:v>43344</c:v>
                </c:pt>
                <c:pt idx="9">
                  <c:v>43374</c:v>
                </c:pt>
                <c:pt idx="10">
                  <c:v>43405</c:v>
                </c:pt>
                <c:pt idx="11">
                  <c:v>43435</c:v>
                </c:pt>
              </c:numCache>
            </c:numRef>
          </c:cat>
          <c:val>
            <c:numRef>
              <c:f>Labs.!$J$149:$J$160</c:f>
              <c:numCache>
                <c:formatCode>General</c:formatCode>
                <c:ptCount val="12"/>
                <c:pt idx="0">
                  <c:v>36053</c:v>
                </c:pt>
                <c:pt idx="1">
                  <c:v>33391</c:v>
                </c:pt>
                <c:pt idx="2">
                  <c:v>42087</c:v>
                </c:pt>
                <c:pt idx="3">
                  <c:v>44164</c:v>
                </c:pt>
                <c:pt idx="4">
                  <c:v>52746</c:v>
                </c:pt>
                <c:pt idx="5">
                  <c:v>46031</c:v>
                </c:pt>
                <c:pt idx="6">
                  <c:v>51142</c:v>
                </c:pt>
                <c:pt idx="7">
                  <c:v>62268</c:v>
                </c:pt>
                <c:pt idx="8">
                  <c:v>59222</c:v>
                </c:pt>
                <c:pt idx="9">
                  <c:v>53770</c:v>
                </c:pt>
                <c:pt idx="10">
                  <c:v>40503</c:v>
                </c:pt>
                <c:pt idx="11">
                  <c:v>27889</c:v>
                </c:pt>
              </c:numCache>
            </c:numRef>
          </c:val>
        </c:ser>
        <c:gapWidth val="55"/>
        <c:gapDepth val="55"/>
        <c:shape val="box"/>
        <c:axId val="72257920"/>
        <c:axId val="72259456"/>
        <c:axId val="0"/>
      </c:bar3DChart>
      <c:dateAx>
        <c:axId val="72257920"/>
        <c:scaling>
          <c:orientation val="minMax"/>
        </c:scaling>
        <c:axPos val="b"/>
        <c:numFmt formatCode="mmm-yy" sourceLinked="1"/>
        <c:majorTickMark val="none"/>
        <c:tickLblPos val="nextTo"/>
        <c:txPr>
          <a:bodyPr/>
          <a:lstStyle/>
          <a:p>
            <a:pPr>
              <a:defRPr sz="1400" b="1"/>
            </a:pPr>
            <a:endParaRPr lang="en-US"/>
          </a:p>
        </c:txPr>
        <c:crossAx val="72259456"/>
        <c:crosses val="autoZero"/>
        <c:auto val="1"/>
        <c:lblOffset val="100"/>
      </c:dateAx>
      <c:valAx>
        <c:axId val="72259456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txPr>
          <a:bodyPr/>
          <a:lstStyle/>
          <a:p>
            <a:pPr>
              <a:defRPr sz="1400" b="1"/>
            </a:pPr>
            <a:endParaRPr lang="en-US"/>
          </a:p>
        </c:txPr>
        <c:crossAx val="7225792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26059122925978728"/>
          <c:y val="0.17852697579469234"/>
          <c:w val="0.52288855984390359"/>
          <c:h val="5.4010790317876957E-2"/>
        </c:manualLayout>
      </c:layout>
      <c:txPr>
        <a:bodyPr/>
        <a:lstStyle/>
        <a:p>
          <a:pPr>
            <a:defRPr sz="2000"/>
          </a:pPr>
          <a:endParaRPr lang="en-US"/>
        </a:p>
      </c:txPr>
    </c:legend>
    <c:plotVisOnly val="1"/>
  </c:chart>
  <c:txPr>
    <a:bodyPr/>
    <a:lstStyle/>
    <a:p>
      <a:pPr>
        <a:defRPr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 sz="2400"/>
            </a:pPr>
            <a:r>
              <a:rPr lang="en-US" sz="3200" b="1" i="0" baseline="0" dirty="0" smtClean="0"/>
              <a:t>SHKM GMC NALHAR MEWAT                                                                                                                       </a:t>
            </a:r>
            <a:r>
              <a:rPr lang="en-US" sz="2400" b="1" i="0" baseline="0" dirty="0" smtClean="0"/>
              <a:t>MRI &amp; CT SCAN TREANDS FOR VARIOUS MONTH WISE-2018 </a:t>
            </a:r>
            <a:endParaRPr lang="en-US" sz="2400" b="1" i="0" baseline="0" dirty="0"/>
          </a:p>
        </c:rich>
      </c:tx>
      <c:layout/>
    </c:title>
    <c:view3D>
      <c:rotX val="0"/>
      <c:rotY val="10"/>
      <c:rAngAx val="1"/>
    </c:view3D>
    <c:plotArea>
      <c:layout>
        <c:manualLayout>
          <c:layoutTarget val="inner"/>
          <c:xMode val="edge"/>
          <c:yMode val="edge"/>
          <c:x val="5.632753718285214E-2"/>
          <c:y val="0.28347696121318189"/>
          <c:w val="0.91140234033245837"/>
          <c:h val="0.58745333916593723"/>
        </c:manualLayout>
      </c:layout>
      <c:bar3DChart>
        <c:barDir val="col"/>
        <c:grouping val="stacked"/>
        <c:ser>
          <c:idx val="0"/>
          <c:order val="0"/>
          <c:tx>
            <c:strRef>
              <c:f>'MRI &amp; CT'!$J$58:$J$59</c:f>
              <c:strCache>
                <c:ptCount val="1"/>
                <c:pt idx="0">
                  <c:v>MRI OPD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solidFill>
                <a:schemeClr val="accent1">
                  <a:shade val="95000"/>
                  <a:satMod val="105000"/>
                </a:scheme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cat>
            <c:numRef>
              <c:f>'MRI &amp; CT'!$I$60:$I$71</c:f>
              <c:numCache>
                <c:formatCode>mmm-yy</c:formatCode>
                <c:ptCount val="12"/>
                <c:pt idx="0">
                  <c:v>43101</c:v>
                </c:pt>
                <c:pt idx="1">
                  <c:v>43132</c:v>
                </c:pt>
                <c:pt idx="2">
                  <c:v>43160</c:v>
                </c:pt>
                <c:pt idx="3">
                  <c:v>43191</c:v>
                </c:pt>
                <c:pt idx="4">
                  <c:v>43221</c:v>
                </c:pt>
                <c:pt idx="5">
                  <c:v>43252</c:v>
                </c:pt>
                <c:pt idx="6">
                  <c:v>43282</c:v>
                </c:pt>
                <c:pt idx="7">
                  <c:v>43313</c:v>
                </c:pt>
                <c:pt idx="8">
                  <c:v>43344</c:v>
                </c:pt>
                <c:pt idx="9">
                  <c:v>43374</c:v>
                </c:pt>
                <c:pt idx="10">
                  <c:v>43405</c:v>
                </c:pt>
                <c:pt idx="11">
                  <c:v>43435</c:v>
                </c:pt>
              </c:numCache>
            </c:numRef>
          </c:cat>
          <c:val>
            <c:numRef>
              <c:f>'MRI &amp; CT'!$J$60:$J$71</c:f>
              <c:numCache>
                <c:formatCode>General</c:formatCode>
                <c:ptCount val="12"/>
                <c:pt idx="0">
                  <c:v>131</c:v>
                </c:pt>
                <c:pt idx="1">
                  <c:v>134</c:v>
                </c:pt>
                <c:pt idx="2">
                  <c:v>130</c:v>
                </c:pt>
                <c:pt idx="3">
                  <c:v>131</c:v>
                </c:pt>
                <c:pt idx="4">
                  <c:v>189</c:v>
                </c:pt>
                <c:pt idx="5">
                  <c:v>134</c:v>
                </c:pt>
                <c:pt idx="6">
                  <c:v>194</c:v>
                </c:pt>
                <c:pt idx="7">
                  <c:v>164</c:v>
                </c:pt>
                <c:pt idx="8">
                  <c:v>174</c:v>
                </c:pt>
                <c:pt idx="9">
                  <c:v>175</c:v>
                </c:pt>
                <c:pt idx="10">
                  <c:v>141</c:v>
                </c:pt>
                <c:pt idx="11">
                  <c:v>158</c:v>
                </c:pt>
              </c:numCache>
            </c:numRef>
          </c:val>
        </c:ser>
        <c:ser>
          <c:idx val="1"/>
          <c:order val="1"/>
          <c:tx>
            <c:strRef>
              <c:f>'MRI &amp; CT'!$K$58:$K$59</c:f>
              <c:strCache>
                <c:ptCount val="1"/>
                <c:pt idx="0">
                  <c:v>MRI IPD + Emergency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solidFill>
                <a:schemeClr val="accent2">
                  <a:shade val="95000"/>
                  <a:satMod val="105000"/>
                </a:scheme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cat>
            <c:numRef>
              <c:f>'MRI &amp; CT'!$I$60:$I$71</c:f>
              <c:numCache>
                <c:formatCode>mmm-yy</c:formatCode>
                <c:ptCount val="12"/>
                <c:pt idx="0">
                  <c:v>43101</c:v>
                </c:pt>
                <c:pt idx="1">
                  <c:v>43132</c:v>
                </c:pt>
                <c:pt idx="2">
                  <c:v>43160</c:v>
                </c:pt>
                <c:pt idx="3">
                  <c:v>43191</c:v>
                </c:pt>
                <c:pt idx="4">
                  <c:v>43221</c:v>
                </c:pt>
                <c:pt idx="5">
                  <c:v>43252</c:v>
                </c:pt>
                <c:pt idx="6">
                  <c:v>43282</c:v>
                </c:pt>
                <c:pt idx="7">
                  <c:v>43313</c:v>
                </c:pt>
                <c:pt idx="8">
                  <c:v>43344</c:v>
                </c:pt>
                <c:pt idx="9">
                  <c:v>43374</c:v>
                </c:pt>
                <c:pt idx="10">
                  <c:v>43405</c:v>
                </c:pt>
                <c:pt idx="11">
                  <c:v>43435</c:v>
                </c:pt>
              </c:numCache>
            </c:numRef>
          </c:cat>
          <c:val>
            <c:numRef>
              <c:f>'MRI &amp; CT'!$K$60:$K$71</c:f>
              <c:numCache>
                <c:formatCode>General</c:formatCode>
                <c:ptCount val="12"/>
                <c:pt idx="0">
                  <c:v>59</c:v>
                </c:pt>
                <c:pt idx="1">
                  <c:v>60</c:v>
                </c:pt>
                <c:pt idx="2">
                  <c:v>73</c:v>
                </c:pt>
                <c:pt idx="3">
                  <c:v>80</c:v>
                </c:pt>
                <c:pt idx="4">
                  <c:v>115</c:v>
                </c:pt>
                <c:pt idx="5">
                  <c:v>55</c:v>
                </c:pt>
                <c:pt idx="6">
                  <c:v>58</c:v>
                </c:pt>
                <c:pt idx="7">
                  <c:v>89</c:v>
                </c:pt>
                <c:pt idx="8">
                  <c:v>97</c:v>
                </c:pt>
                <c:pt idx="9">
                  <c:v>73</c:v>
                </c:pt>
                <c:pt idx="10">
                  <c:v>90</c:v>
                </c:pt>
                <c:pt idx="11">
                  <c:v>63</c:v>
                </c:pt>
              </c:numCache>
            </c:numRef>
          </c:val>
        </c:ser>
        <c:ser>
          <c:idx val="2"/>
          <c:order val="2"/>
          <c:tx>
            <c:strRef>
              <c:f>'MRI &amp; CT'!$L$58:$L$59</c:f>
              <c:strCache>
                <c:ptCount val="1"/>
                <c:pt idx="0">
                  <c:v>CT SCAN OPD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solidFill>
                <a:schemeClr val="accent3">
                  <a:shade val="95000"/>
                  <a:satMod val="105000"/>
                </a:scheme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cat>
            <c:numRef>
              <c:f>'MRI &amp; CT'!$I$60:$I$71</c:f>
              <c:numCache>
                <c:formatCode>mmm-yy</c:formatCode>
                <c:ptCount val="12"/>
                <c:pt idx="0">
                  <c:v>43101</c:v>
                </c:pt>
                <c:pt idx="1">
                  <c:v>43132</c:v>
                </c:pt>
                <c:pt idx="2">
                  <c:v>43160</c:v>
                </c:pt>
                <c:pt idx="3">
                  <c:v>43191</c:v>
                </c:pt>
                <c:pt idx="4">
                  <c:v>43221</c:v>
                </c:pt>
                <c:pt idx="5">
                  <c:v>43252</c:v>
                </c:pt>
                <c:pt idx="6">
                  <c:v>43282</c:v>
                </c:pt>
                <c:pt idx="7">
                  <c:v>43313</c:v>
                </c:pt>
                <c:pt idx="8">
                  <c:v>43344</c:v>
                </c:pt>
                <c:pt idx="9">
                  <c:v>43374</c:v>
                </c:pt>
                <c:pt idx="10">
                  <c:v>43405</c:v>
                </c:pt>
                <c:pt idx="11">
                  <c:v>43435</c:v>
                </c:pt>
              </c:numCache>
            </c:numRef>
          </c:cat>
          <c:val>
            <c:numRef>
              <c:f>'MRI &amp; CT'!$L$60:$L$71</c:f>
              <c:numCache>
                <c:formatCode>General</c:formatCode>
                <c:ptCount val="12"/>
                <c:pt idx="0">
                  <c:v>105</c:v>
                </c:pt>
                <c:pt idx="1">
                  <c:v>106</c:v>
                </c:pt>
                <c:pt idx="2">
                  <c:v>114</c:v>
                </c:pt>
                <c:pt idx="3">
                  <c:v>138</c:v>
                </c:pt>
                <c:pt idx="4">
                  <c:v>163</c:v>
                </c:pt>
                <c:pt idx="5">
                  <c:v>127</c:v>
                </c:pt>
                <c:pt idx="6">
                  <c:v>168</c:v>
                </c:pt>
                <c:pt idx="7">
                  <c:v>147</c:v>
                </c:pt>
                <c:pt idx="8">
                  <c:v>142</c:v>
                </c:pt>
                <c:pt idx="9">
                  <c:v>142</c:v>
                </c:pt>
                <c:pt idx="10">
                  <c:v>137</c:v>
                </c:pt>
                <c:pt idx="11">
                  <c:v>172</c:v>
                </c:pt>
              </c:numCache>
            </c:numRef>
          </c:val>
        </c:ser>
        <c:ser>
          <c:idx val="3"/>
          <c:order val="3"/>
          <c:tx>
            <c:strRef>
              <c:f>'MRI &amp; CT'!$M$58:$M$59</c:f>
              <c:strCache>
                <c:ptCount val="1"/>
                <c:pt idx="0">
                  <c:v>CT SCAN IPD + Emergency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hade val="51000"/>
                    <a:satMod val="130000"/>
                  </a:schemeClr>
                </a:gs>
                <a:gs pos="80000">
                  <a:schemeClr val="accent4">
                    <a:shade val="93000"/>
                    <a:satMod val="130000"/>
                  </a:schemeClr>
                </a:gs>
                <a:gs pos="100000">
                  <a:schemeClr val="accent4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solidFill>
                <a:schemeClr val="accent4">
                  <a:shade val="95000"/>
                  <a:satMod val="105000"/>
                </a:scheme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cat>
            <c:numRef>
              <c:f>'MRI &amp; CT'!$I$60:$I$71</c:f>
              <c:numCache>
                <c:formatCode>mmm-yy</c:formatCode>
                <c:ptCount val="12"/>
                <c:pt idx="0">
                  <c:v>43101</c:v>
                </c:pt>
                <c:pt idx="1">
                  <c:v>43132</c:v>
                </c:pt>
                <c:pt idx="2">
                  <c:v>43160</c:v>
                </c:pt>
                <c:pt idx="3">
                  <c:v>43191</c:v>
                </c:pt>
                <c:pt idx="4">
                  <c:v>43221</c:v>
                </c:pt>
                <c:pt idx="5">
                  <c:v>43252</c:v>
                </c:pt>
                <c:pt idx="6">
                  <c:v>43282</c:v>
                </c:pt>
                <c:pt idx="7">
                  <c:v>43313</c:v>
                </c:pt>
                <c:pt idx="8">
                  <c:v>43344</c:v>
                </c:pt>
                <c:pt idx="9">
                  <c:v>43374</c:v>
                </c:pt>
                <c:pt idx="10">
                  <c:v>43405</c:v>
                </c:pt>
                <c:pt idx="11">
                  <c:v>43435</c:v>
                </c:pt>
              </c:numCache>
            </c:numRef>
          </c:cat>
          <c:val>
            <c:numRef>
              <c:f>'MRI &amp; CT'!$M$60:$M$71</c:f>
              <c:numCache>
                <c:formatCode>General</c:formatCode>
                <c:ptCount val="12"/>
                <c:pt idx="0">
                  <c:v>453</c:v>
                </c:pt>
                <c:pt idx="1">
                  <c:v>417</c:v>
                </c:pt>
                <c:pt idx="2">
                  <c:v>474</c:v>
                </c:pt>
                <c:pt idx="3">
                  <c:v>407</c:v>
                </c:pt>
                <c:pt idx="4">
                  <c:v>442</c:v>
                </c:pt>
                <c:pt idx="5">
                  <c:v>502</c:v>
                </c:pt>
                <c:pt idx="6">
                  <c:v>560</c:v>
                </c:pt>
                <c:pt idx="7">
                  <c:v>519</c:v>
                </c:pt>
                <c:pt idx="8">
                  <c:v>453</c:v>
                </c:pt>
                <c:pt idx="9">
                  <c:v>509</c:v>
                </c:pt>
                <c:pt idx="10">
                  <c:v>471</c:v>
                </c:pt>
                <c:pt idx="11">
                  <c:v>436</c:v>
                </c:pt>
              </c:numCache>
            </c:numRef>
          </c:val>
        </c:ser>
        <c:gapWidth val="55"/>
        <c:gapDepth val="55"/>
        <c:shape val="box"/>
        <c:axId val="72315264"/>
        <c:axId val="72316800"/>
        <c:axId val="0"/>
      </c:bar3DChart>
      <c:dateAx>
        <c:axId val="72315264"/>
        <c:scaling>
          <c:orientation val="minMax"/>
        </c:scaling>
        <c:axPos val="b"/>
        <c:numFmt formatCode="mmm-yy" sourceLinked="1"/>
        <c:majorTickMark val="none"/>
        <c:tickLblPos val="nextTo"/>
        <c:txPr>
          <a:bodyPr/>
          <a:lstStyle/>
          <a:p>
            <a:pPr>
              <a:defRPr sz="1600" b="1"/>
            </a:pPr>
            <a:endParaRPr lang="en-US"/>
          </a:p>
        </c:txPr>
        <c:crossAx val="72316800"/>
        <c:crosses val="autoZero"/>
        <c:auto val="1"/>
        <c:lblOffset val="100"/>
      </c:dateAx>
      <c:valAx>
        <c:axId val="72316800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txPr>
          <a:bodyPr/>
          <a:lstStyle/>
          <a:p>
            <a:pPr>
              <a:defRPr sz="1600" b="1"/>
            </a:pPr>
            <a:endParaRPr lang="en-US"/>
          </a:p>
        </c:txPr>
        <c:crossAx val="7231526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6.495209973753284E-2"/>
          <c:y val="0.17837343248760576"/>
          <c:w val="0.90032567804024499"/>
          <c:h val="9.8762321376494683E-2"/>
        </c:manualLayout>
      </c:layout>
      <c:txPr>
        <a:bodyPr/>
        <a:lstStyle/>
        <a:p>
          <a:pPr>
            <a:defRPr sz="1600" b="1"/>
          </a:pPr>
          <a:endParaRPr lang="en-US"/>
        </a:p>
      </c:txPr>
    </c:legend>
    <c:plotVisOnly val="1"/>
  </c:chart>
  <c:txPr>
    <a:bodyPr/>
    <a:lstStyle/>
    <a:p>
      <a:pPr>
        <a:defRPr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r>
              <a:rPr lang="en-US" sz="3200" b="1" i="0" baseline="0" dirty="0" smtClean="0">
                <a:latin typeface="Times New Roman" pitchFamily="18" charset="0"/>
                <a:cs typeface="Times New Roman" pitchFamily="18" charset="0"/>
              </a:rPr>
              <a:t>SHKM GMC NALHAR MEWAT                                                                                                        </a:t>
            </a:r>
            <a:r>
              <a:rPr lang="en-US" sz="2000" b="1" i="0" baseline="0" dirty="0" smtClean="0">
                <a:latin typeface="Times New Roman" pitchFamily="18" charset="0"/>
                <a:cs typeface="Times New Roman" pitchFamily="18" charset="0"/>
              </a:rPr>
              <a:t>RADIOLOGY TREANDS FOR VARIOUS MONTH WISE-2018 </a:t>
            </a:r>
            <a:endParaRPr lang="en-US" sz="1800" b="1" i="0" baseline="0" dirty="0">
              <a:latin typeface="Times New Roman" pitchFamily="18" charset="0"/>
              <a:cs typeface="Times New Roman" pitchFamily="18" charset="0"/>
            </a:endParaRPr>
          </a:p>
        </c:rich>
      </c:tx>
      <c:layout/>
    </c:title>
    <c:view3D>
      <c:rotX val="0"/>
      <c:rotY val="10"/>
      <c:rAngAx val="1"/>
    </c:view3D>
    <c:plotArea>
      <c:layout>
        <c:manualLayout>
          <c:layoutTarget val="inner"/>
          <c:xMode val="edge"/>
          <c:yMode val="edge"/>
          <c:x val="8.9740714101127952E-2"/>
          <c:y val="0.22159094213656386"/>
          <c:w val="0.83472111053380504"/>
          <c:h val="0.63693623791103549"/>
        </c:manualLayout>
      </c:layout>
      <c:bar3DChart>
        <c:barDir val="col"/>
        <c:grouping val="stacked"/>
        <c:ser>
          <c:idx val="0"/>
          <c:order val="0"/>
          <c:tx>
            <c:strRef>
              <c:f>Radiology!$J$57</c:f>
              <c:strCache>
                <c:ptCount val="1"/>
                <c:pt idx="0">
                  <c:v>OPD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cat>
            <c:numRef>
              <c:f>Radiology!$I$59:$I$69</c:f>
              <c:numCache>
                <c:formatCode>mmm-yy</c:formatCode>
                <c:ptCount val="11"/>
                <c:pt idx="0">
                  <c:v>43132</c:v>
                </c:pt>
                <c:pt idx="1">
                  <c:v>43160</c:v>
                </c:pt>
                <c:pt idx="2">
                  <c:v>43191</c:v>
                </c:pt>
                <c:pt idx="3">
                  <c:v>43221</c:v>
                </c:pt>
                <c:pt idx="4">
                  <c:v>43252</c:v>
                </c:pt>
                <c:pt idx="5">
                  <c:v>43282</c:v>
                </c:pt>
                <c:pt idx="6">
                  <c:v>43313</c:v>
                </c:pt>
                <c:pt idx="7">
                  <c:v>43344</c:v>
                </c:pt>
                <c:pt idx="8">
                  <c:v>43374</c:v>
                </c:pt>
                <c:pt idx="9">
                  <c:v>43405</c:v>
                </c:pt>
                <c:pt idx="10">
                  <c:v>43435</c:v>
                </c:pt>
              </c:numCache>
            </c:numRef>
          </c:cat>
          <c:val>
            <c:numRef>
              <c:f>Radiology!$J$59:$J$69</c:f>
              <c:numCache>
                <c:formatCode>General</c:formatCode>
                <c:ptCount val="11"/>
                <c:pt idx="0">
                  <c:v>5628</c:v>
                </c:pt>
                <c:pt idx="1">
                  <c:v>6182</c:v>
                </c:pt>
                <c:pt idx="2">
                  <c:v>6199</c:v>
                </c:pt>
                <c:pt idx="3">
                  <c:v>6486</c:v>
                </c:pt>
                <c:pt idx="4">
                  <c:v>4565</c:v>
                </c:pt>
                <c:pt idx="5">
                  <c:v>3016</c:v>
                </c:pt>
                <c:pt idx="6">
                  <c:v>2932</c:v>
                </c:pt>
                <c:pt idx="7">
                  <c:v>4697</c:v>
                </c:pt>
                <c:pt idx="8">
                  <c:v>5600</c:v>
                </c:pt>
                <c:pt idx="9">
                  <c:v>4470</c:v>
                </c:pt>
                <c:pt idx="10">
                  <c:v>4029</c:v>
                </c:pt>
              </c:numCache>
            </c:numRef>
          </c:val>
        </c:ser>
        <c:ser>
          <c:idx val="1"/>
          <c:order val="1"/>
          <c:tx>
            <c:strRef>
              <c:f>Radiology!$K$57</c:f>
              <c:strCache>
                <c:ptCount val="1"/>
                <c:pt idx="0">
                  <c:v>IPD+Emg.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hade val="51000"/>
                    <a:satMod val="130000"/>
                  </a:schemeClr>
                </a:gs>
                <a:gs pos="80000">
                  <a:schemeClr val="accent6">
                    <a:shade val="93000"/>
                    <a:satMod val="130000"/>
                  </a:schemeClr>
                </a:gs>
                <a:gs pos="100000">
                  <a:schemeClr val="accent6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cat>
            <c:numRef>
              <c:f>Radiology!$I$59:$I$69</c:f>
              <c:numCache>
                <c:formatCode>mmm-yy</c:formatCode>
                <c:ptCount val="11"/>
                <c:pt idx="0">
                  <c:v>43132</c:v>
                </c:pt>
                <c:pt idx="1">
                  <c:v>43160</c:v>
                </c:pt>
                <c:pt idx="2">
                  <c:v>43191</c:v>
                </c:pt>
                <c:pt idx="3">
                  <c:v>43221</c:v>
                </c:pt>
                <c:pt idx="4">
                  <c:v>43252</c:v>
                </c:pt>
                <c:pt idx="5">
                  <c:v>43282</c:v>
                </c:pt>
                <c:pt idx="6">
                  <c:v>43313</c:v>
                </c:pt>
                <c:pt idx="7">
                  <c:v>43344</c:v>
                </c:pt>
                <c:pt idx="8">
                  <c:v>43374</c:v>
                </c:pt>
                <c:pt idx="9">
                  <c:v>43405</c:v>
                </c:pt>
                <c:pt idx="10">
                  <c:v>43435</c:v>
                </c:pt>
              </c:numCache>
            </c:numRef>
          </c:cat>
          <c:val>
            <c:numRef>
              <c:f>Radiology!$K$59:$K$69</c:f>
              <c:numCache>
                <c:formatCode>General</c:formatCode>
                <c:ptCount val="11"/>
                <c:pt idx="0">
                  <c:v>5166</c:v>
                </c:pt>
                <c:pt idx="1">
                  <c:v>5872</c:v>
                </c:pt>
                <c:pt idx="2">
                  <c:v>5647</c:v>
                </c:pt>
                <c:pt idx="3">
                  <c:v>5947</c:v>
                </c:pt>
                <c:pt idx="4">
                  <c:v>5272</c:v>
                </c:pt>
                <c:pt idx="5">
                  <c:v>4036</c:v>
                </c:pt>
                <c:pt idx="6">
                  <c:v>4966</c:v>
                </c:pt>
                <c:pt idx="7">
                  <c:v>4846</c:v>
                </c:pt>
                <c:pt idx="8">
                  <c:v>5247</c:v>
                </c:pt>
                <c:pt idx="9">
                  <c:v>4478</c:v>
                </c:pt>
                <c:pt idx="10">
                  <c:v>3906</c:v>
                </c:pt>
              </c:numCache>
            </c:numRef>
          </c:val>
        </c:ser>
        <c:gapWidth val="55"/>
        <c:gapDepth val="55"/>
        <c:shape val="box"/>
        <c:axId val="72342528"/>
        <c:axId val="72368896"/>
        <c:axId val="0"/>
      </c:bar3DChart>
      <c:dateAx>
        <c:axId val="72342528"/>
        <c:scaling>
          <c:orientation val="minMax"/>
        </c:scaling>
        <c:axPos val="b"/>
        <c:numFmt formatCode="mmm-yy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72368896"/>
        <c:crosses val="autoZero"/>
        <c:auto val="1"/>
        <c:lblOffset val="100"/>
      </c:dateAx>
      <c:valAx>
        <c:axId val="72368896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7234252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17446174261392641"/>
          <c:y val="0.12582529912689389"/>
          <c:w val="0.60748267798366973"/>
          <c:h val="6.4258241508327596E-2"/>
        </c:manualLayout>
      </c:layout>
      <c:txPr>
        <a:bodyPr/>
        <a:lstStyle/>
        <a:p>
          <a:pPr>
            <a:defRPr sz="1800"/>
          </a:pPr>
          <a:endParaRPr lang="en-US"/>
        </a:p>
      </c:txPr>
    </c:legend>
    <c:plotVisOnly val="1"/>
  </c:chart>
  <c:txPr>
    <a:bodyPr/>
    <a:lstStyle/>
    <a:p>
      <a:pPr>
        <a:defRPr sz="1000" b="1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7"/>
  <c:chart>
    <c:title>
      <c:tx>
        <c:rich>
          <a:bodyPr/>
          <a:lstStyle/>
          <a:p>
            <a:pPr>
              <a:defRPr/>
            </a:pPr>
            <a:r>
              <a:rPr lang="en-US" sz="3600" dirty="0"/>
              <a:t>SHKM GMC NALHAR </a:t>
            </a:r>
            <a:r>
              <a:rPr lang="en-US" sz="3600" dirty="0" smtClean="0"/>
              <a:t>NUH</a:t>
            </a:r>
          </a:p>
          <a:p>
            <a:pPr>
              <a:defRPr/>
            </a:pPr>
            <a:r>
              <a:rPr lang="en-US" sz="2160" b="1" i="0" u="none" strike="noStrike" baseline="0" dirty="0" smtClean="0"/>
              <a:t>(MEDICAL RECORD DEPARTMENT)</a:t>
            </a:r>
            <a:r>
              <a:rPr lang="en-US" sz="2800" dirty="0" smtClean="0"/>
              <a:t>                           </a:t>
            </a:r>
            <a:r>
              <a:rPr lang="en-US" dirty="0"/>
              <a:t>ENDOSCOPY TREANDS FOR VARIOUS MONTH WISE-2018  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1.5277777777777781E-2"/>
          <c:y val="0.17754636920384953"/>
          <c:w val="0.96944444444444489"/>
          <c:h val="0.63353878681831433"/>
        </c:manualLayout>
      </c:layout>
      <c:barChart>
        <c:barDir val="col"/>
        <c:grouping val="clustered"/>
        <c:ser>
          <c:idx val="0"/>
          <c:order val="0"/>
          <c:tx>
            <c:strRef>
              <c:f>'ECHO ECG Endo.'!$B$40:$B$41</c:f>
              <c:strCache>
                <c:ptCount val="1"/>
                <c:pt idx="0">
                  <c:v>Endoscopy Total</c:v>
                </c:pt>
              </c:strCache>
            </c:strRef>
          </c:tx>
          <c:dLbls>
            <c:txPr>
              <a:bodyPr/>
              <a:lstStyle/>
              <a:p>
                <a:pPr>
                  <a:defRPr sz="1600" b="1"/>
                </a:pPr>
                <a:endParaRPr lang="en-US"/>
              </a:p>
            </c:txPr>
            <c:showVal val="1"/>
          </c:dLbls>
          <c:cat>
            <c:numRef>
              <c:f>'ECHO ECG Endo.'!$A$42:$A$53</c:f>
              <c:numCache>
                <c:formatCode>mmm-yy</c:formatCode>
                <c:ptCount val="12"/>
                <c:pt idx="0">
                  <c:v>43101</c:v>
                </c:pt>
                <c:pt idx="1">
                  <c:v>43132</c:v>
                </c:pt>
                <c:pt idx="2">
                  <c:v>43160</c:v>
                </c:pt>
                <c:pt idx="3">
                  <c:v>43191</c:v>
                </c:pt>
                <c:pt idx="4">
                  <c:v>43221</c:v>
                </c:pt>
                <c:pt idx="5">
                  <c:v>43252</c:v>
                </c:pt>
                <c:pt idx="6">
                  <c:v>43282</c:v>
                </c:pt>
                <c:pt idx="7">
                  <c:v>43313</c:v>
                </c:pt>
                <c:pt idx="8">
                  <c:v>43344</c:v>
                </c:pt>
                <c:pt idx="9">
                  <c:v>43374</c:v>
                </c:pt>
                <c:pt idx="10">
                  <c:v>43405</c:v>
                </c:pt>
                <c:pt idx="11">
                  <c:v>43435</c:v>
                </c:pt>
              </c:numCache>
            </c:numRef>
          </c:cat>
          <c:val>
            <c:numRef>
              <c:f>'ECHO ECG Endo.'!$B$42:$B$53</c:f>
              <c:numCache>
                <c:formatCode>General</c:formatCode>
                <c:ptCount val="12"/>
                <c:pt idx="0">
                  <c:v>0</c:v>
                </c:pt>
                <c:pt idx="1">
                  <c:v>9</c:v>
                </c:pt>
                <c:pt idx="2">
                  <c:v>8</c:v>
                </c:pt>
                <c:pt idx="3">
                  <c:v>13</c:v>
                </c:pt>
                <c:pt idx="4">
                  <c:v>21</c:v>
                </c:pt>
                <c:pt idx="5">
                  <c:v>9</c:v>
                </c:pt>
                <c:pt idx="6">
                  <c:v>18</c:v>
                </c:pt>
                <c:pt idx="7">
                  <c:v>12</c:v>
                </c:pt>
                <c:pt idx="8">
                  <c:v>17</c:v>
                </c:pt>
                <c:pt idx="9">
                  <c:v>8</c:v>
                </c:pt>
                <c:pt idx="10">
                  <c:v>9</c:v>
                </c:pt>
                <c:pt idx="11">
                  <c:v>2</c:v>
                </c:pt>
              </c:numCache>
            </c:numRef>
          </c:val>
        </c:ser>
        <c:dLbls>
          <c:showVal val="1"/>
        </c:dLbls>
        <c:overlap val="-25"/>
        <c:axId val="72394240"/>
        <c:axId val="72395776"/>
      </c:barChart>
      <c:dateAx>
        <c:axId val="72394240"/>
        <c:scaling>
          <c:orientation val="minMax"/>
        </c:scaling>
        <c:axPos val="b"/>
        <c:numFmt formatCode="mmm-yy" sourceLinked="1"/>
        <c:majorTickMark val="none"/>
        <c:tickLblPos val="nextTo"/>
        <c:txPr>
          <a:bodyPr/>
          <a:lstStyle/>
          <a:p>
            <a:pPr>
              <a:defRPr b="1"/>
            </a:pPr>
            <a:endParaRPr lang="en-US"/>
          </a:p>
        </c:txPr>
        <c:crossAx val="72395776"/>
        <c:crosses val="autoZero"/>
        <c:auto val="1"/>
        <c:lblOffset val="100"/>
      </c:dateAx>
      <c:valAx>
        <c:axId val="72395776"/>
        <c:scaling>
          <c:orientation val="minMax"/>
        </c:scaling>
        <c:delete val="1"/>
        <c:axPos val="l"/>
        <c:numFmt formatCode="General" sourceLinked="1"/>
        <c:tickLblPos val="nextTo"/>
        <c:crossAx val="72394240"/>
        <c:crosses val="autoZero"/>
        <c:crossBetween val="between"/>
      </c:valAx>
    </c:plotArea>
    <c:plotVisOnly val="1"/>
  </c:chart>
  <c:txPr>
    <a:bodyPr/>
    <a:lstStyle/>
    <a:p>
      <a:pPr>
        <a:defRPr sz="1800">
          <a:latin typeface="Times New Roman" pitchFamily="18" charset="0"/>
          <a:cs typeface="Times New Roman" pitchFamily="18" charset="0"/>
        </a:defRPr>
      </a:pPr>
      <a:endParaRPr lang="en-US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11-Jun-19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11-Jun-19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11-Jun-19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11-Jun-19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11-Jun-19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11-Jun-19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11-Jun-19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11-Jun-19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11-Jun-19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11-Jun-19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11-Jun-19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11-Jun-19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24000"/>
            <a:ext cx="89916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Medical Record Department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b="1" u="sng" dirty="0" smtClean="0">
                <a:latin typeface="Times New Roman" pitchFamily="18" charset="0"/>
                <a:cs typeface="Times New Roman" pitchFamily="18" charset="0"/>
              </a:rPr>
              <a:t>Benefits Provided by the Institute Year</a:t>
            </a:r>
            <a:br>
              <a:rPr lang="en-US" sz="28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800" b="1" baseline="30000" dirty="0" smtClean="0"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January -2018 to 31</a:t>
            </a:r>
            <a:r>
              <a:rPr lang="en-US" sz="2800" b="1" baseline="30000" dirty="0" smtClean="0"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December -2018)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00200" y="152400"/>
            <a:ext cx="7239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SHKM Govt. Medical College Nalhar (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Nuh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Medical Record Department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Benefits Provided by The Institute Year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en-US" sz="2000" b="1" baseline="30000" dirty="0" smtClean="0"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January -2018 to 31</a:t>
            </a:r>
            <a:r>
              <a:rPr lang="en-US" sz="2000" b="1" baseline="30000" dirty="0" smtClean="0"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December -2018)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LOGO SHKM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" y="152400"/>
            <a:ext cx="1447800" cy="1301432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08320302"/>
              </p:ext>
            </p:extLst>
          </p:nvPr>
        </p:nvGraphicFramePr>
        <p:xfrm>
          <a:off x="228600" y="1676400"/>
          <a:ext cx="8686799" cy="5011668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104432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69652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94595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9018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Number</a:t>
                      </a:r>
                      <a:r>
                        <a:rPr lang="en-US" sz="1800" b="1" baseline="0" dirty="0">
                          <a:latin typeface="Times New Roman" pitchFamily="18" charset="0"/>
                          <a:cs typeface="Times New Roman" pitchFamily="18" charset="0"/>
                        </a:rPr>
                        <a:t> of Patients Provided OPD Services</a:t>
                      </a:r>
                      <a:endParaRPr lang="en-US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8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342723</a:t>
                      </a:r>
                      <a:endParaRPr lang="en-US" sz="18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181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Number of Patients Provided IPD Services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kern="1200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27380</a:t>
                      </a:r>
                      <a:endParaRPr lang="en-IN" sz="1800" b="1" kern="1200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2181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Number of Major Surgeries Performed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7396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401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Number of Minor Surgeries Performed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31441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9018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Number of Normal </a:t>
                      </a:r>
                      <a:r>
                        <a:rPr lang="en-US" sz="1800" b="1" baseline="0" dirty="0">
                          <a:latin typeface="Times New Roman" pitchFamily="18" charset="0"/>
                          <a:cs typeface="Times New Roman" pitchFamily="18" charset="0"/>
                        </a:rPr>
                        <a:t>Deliveries Conducted</a:t>
                      </a:r>
                      <a:endParaRPr lang="en-US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1054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9018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Caesarian Deliveries Conducted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923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2515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Laboratory Investigations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876357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2515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X </a:t>
                      </a:r>
                      <a:r>
                        <a:rPr lang="en-IN" sz="1800" b="1" cap="none" spc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– rays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104836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2959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err="1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Ultrasonography</a:t>
                      </a:r>
                      <a:r>
                        <a:rPr lang="en-IN" sz="1800" b="1" cap="none" spc="0" baseline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IN" sz="1800" b="1" cap="none" spc="0" baseline="0" dirty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(USG)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13633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207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ECG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14813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2515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MRI</a:t>
                      </a:r>
                      <a:r>
                        <a:rPr lang="en-US" sz="1800" b="1" baseline="0" dirty="0">
                          <a:latin typeface="Times New Roman" pitchFamily="18" charset="0"/>
                          <a:cs typeface="Times New Roman" pitchFamily="18" charset="0"/>
                        </a:rPr>
                        <a:t> (Started on 30</a:t>
                      </a:r>
                      <a:r>
                        <a:rPr lang="en-US" sz="1800" b="1" baseline="30000" dirty="0">
                          <a:latin typeface="Times New Roman" pitchFamily="18" charset="0"/>
                          <a:cs typeface="Times New Roman" pitchFamily="18" charset="0"/>
                        </a:rPr>
                        <a:t>th</a:t>
                      </a:r>
                      <a:r>
                        <a:rPr lang="en-US" sz="1800" b="1" baseline="0" dirty="0">
                          <a:latin typeface="Times New Roman" pitchFamily="18" charset="0"/>
                          <a:cs typeface="Times New Roman" pitchFamily="18" charset="0"/>
                        </a:rPr>
                        <a:t> Dec 2015)</a:t>
                      </a:r>
                      <a:endParaRPr lang="en-US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2767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7505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</a:t>
                      </a:r>
                      <a:endParaRPr lang="en-IN" sz="1800" b="1" cap="none" spc="0" dirty="0">
                        <a:ln w="1905"/>
                        <a:solidFill>
                          <a:schemeClr val="tx1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800" b="1" dirty="0">
                          <a:latin typeface="Times New Roman" pitchFamily="18" charset="0"/>
                          <a:cs typeface="Times New Roman" pitchFamily="18" charset="0"/>
                        </a:rPr>
                        <a:t>CT</a:t>
                      </a:r>
                      <a:r>
                        <a:rPr lang="en-US" sz="1800" b="1" baseline="0" dirty="0">
                          <a:latin typeface="Times New Roman" pitchFamily="18" charset="0"/>
                          <a:cs typeface="Times New Roman" pitchFamily="18" charset="0"/>
                        </a:rPr>
                        <a:t> Scan (Started on 30</a:t>
                      </a:r>
                      <a:r>
                        <a:rPr lang="en-US" sz="1800" b="1" baseline="30000" dirty="0">
                          <a:latin typeface="Times New Roman" pitchFamily="18" charset="0"/>
                          <a:cs typeface="Times New Roman" pitchFamily="18" charset="0"/>
                        </a:rPr>
                        <a:t>th</a:t>
                      </a:r>
                      <a:r>
                        <a:rPr lang="en-US" sz="1800" b="1" baseline="0" dirty="0">
                          <a:latin typeface="Times New Roman" pitchFamily="18" charset="0"/>
                          <a:cs typeface="Times New Roman" pitchFamily="18" charset="0"/>
                        </a:rPr>
                        <a:t> Dec 2015)</a:t>
                      </a:r>
                      <a:endParaRPr lang="en-US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1800" b="1" cap="none" spc="0" dirty="0" smtClean="0">
                          <a:ln w="1905"/>
                          <a:solidFill>
                            <a:srgbClr val="C00000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7304</a:t>
                      </a:r>
                      <a:endParaRPr lang="en-IN" sz="1800" b="1" cap="none" spc="0" dirty="0">
                        <a:ln w="1905"/>
                        <a:solidFill>
                          <a:srgbClr val="C00000"/>
                        </a:solidFill>
                        <a:effectLst>
                          <a:innerShdw blurRad="69850" dist="43180" dir="5400000">
                            <a:srgbClr val="000000">
                              <a:alpha val="65000"/>
                            </a:srgbClr>
                          </a:inn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/>
          <p:nvPr/>
        </p:nvGraphicFramePr>
        <p:xfrm>
          <a:off x="0" y="0"/>
          <a:ext cx="9143999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/>
          <p:nvPr/>
        </p:nvGraphicFramePr>
        <p:xfrm>
          <a:off x="0" y="0"/>
          <a:ext cx="9143999" cy="6705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/>
          <p:nvPr/>
        </p:nvGraphicFramePr>
        <p:xfrm>
          <a:off x="52387" y="0"/>
          <a:ext cx="9039225" cy="68579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/>
          <p:nvPr/>
        </p:nvGraphicFramePr>
        <p:xfrm>
          <a:off x="0" y="0"/>
          <a:ext cx="9144000" cy="68579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/>
          <p:nvPr/>
        </p:nvGraphicFramePr>
        <p:xfrm>
          <a:off x="0" y="0"/>
          <a:ext cx="9143999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/>
          <p:nvPr/>
        </p:nvGraphicFramePr>
        <p:xfrm>
          <a:off x="0" y="0"/>
          <a:ext cx="9144000" cy="68579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hart 6"/>
          <p:cNvGraphicFramePr/>
          <p:nvPr/>
        </p:nvGraphicFramePr>
        <p:xfrm>
          <a:off x="0" y="0"/>
          <a:ext cx="9032875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/>
          <p:nvPr/>
        </p:nvGraphicFramePr>
        <p:xfrm>
          <a:off x="1" y="0"/>
          <a:ext cx="9143999" cy="67055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352</TotalTime>
  <Words>391</Words>
  <Application>Microsoft Office PowerPoint</Application>
  <PresentationFormat>On-screen Show (4:3)</PresentationFormat>
  <Paragraphs>91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SHKM MRD</dc:creator>
  <cp:lastModifiedBy>mrd</cp:lastModifiedBy>
  <cp:revision>31</cp:revision>
  <dcterms:created xsi:type="dcterms:W3CDTF">2006-08-16T00:00:00Z</dcterms:created>
  <dcterms:modified xsi:type="dcterms:W3CDTF">2019-06-11T07:42:41Z</dcterms:modified>
</cp:coreProperties>
</file>