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rts/chart19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charts/chart18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harts/chart16.xml" ContentType="application/vnd.openxmlformats-officedocument.drawingml.char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1" r:id="rId2"/>
    <p:sldId id="283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11" r:id="rId12"/>
    <p:sldId id="307" r:id="rId13"/>
    <p:sldId id="308" r:id="rId14"/>
    <p:sldId id="296" r:id="rId15"/>
    <p:sldId id="310" r:id="rId16"/>
    <p:sldId id="298" r:id="rId17"/>
    <p:sldId id="309" r:id="rId18"/>
    <p:sldId id="312" r:id="rId19"/>
    <p:sldId id="313" r:id="rId20"/>
    <p:sldId id="314" r:id="rId21"/>
    <p:sldId id="31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24" autoAdjust="0"/>
  </p:normalViewPr>
  <p:slideViewPr>
    <p:cSldViewPr>
      <p:cViewPr>
        <p:scale>
          <a:sx n="70" d="100"/>
          <a:sy n="70" d="100"/>
        </p:scale>
        <p:origin x="-51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9\(STATISTICS)%202019\All%20Hospital%20Data%20&amp;%20Graph%202019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 dirty="0"/>
              <a:t>OPD </a:t>
            </a:r>
            <a:r>
              <a:rPr lang="en-US" dirty="0" smtClean="0"/>
              <a:t>TRENDS (DEPARTMENT WISE)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3.6413167104112062E-2"/>
          <c:y val="8.8438927391585459E-2"/>
          <c:w val="0.96358683289588865"/>
          <c:h val="0.62515400327381498"/>
        </c:manualLayout>
      </c:layout>
      <c:barChart>
        <c:barDir val="col"/>
        <c:grouping val="clustered"/>
        <c:ser>
          <c:idx val="0"/>
          <c:order val="0"/>
          <c:tx>
            <c:strRef>
              <c:f>'OPD ATTENDENCE'!$B$194</c:f>
              <c:strCache>
                <c:ptCount val="1"/>
                <c:pt idx="0">
                  <c:v>NEW</c:v>
                </c:pt>
              </c:strCache>
            </c:strRef>
          </c:tx>
          <c:dLbls>
            <c:txPr>
              <a:bodyPr rot="0"/>
              <a:lstStyle/>
              <a:p>
                <a:pPr>
                  <a:defRPr sz="1100"/>
                </a:pPr>
                <a:endParaRPr lang="en-US"/>
              </a:p>
            </c:txPr>
            <c:showVal val="1"/>
          </c:dLbls>
          <c:cat>
            <c:strRef>
              <c:f>'OPD ATTENDENCE'!$A$195:$A$205</c:f>
              <c:strCache>
                <c:ptCount val="11"/>
                <c:pt idx="0">
                  <c:v>MEDICINE</c:v>
                </c:pt>
                <c:pt idx="1">
                  <c:v>DERMATOLOGY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ORTHOPAEDICS</c:v>
                </c:pt>
                <c:pt idx="5">
                  <c:v>SURGERY</c:v>
                </c:pt>
                <c:pt idx="6">
                  <c:v>OBS.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TB</c:v>
                </c:pt>
              </c:strCache>
            </c:strRef>
          </c:cat>
          <c:val>
            <c:numRef>
              <c:f>'OPD ATTENDENCE'!$B$195:$B$205</c:f>
              <c:numCache>
                <c:formatCode>General</c:formatCode>
                <c:ptCount val="11"/>
                <c:pt idx="0">
                  <c:v>42665</c:v>
                </c:pt>
                <c:pt idx="1">
                  <c:v>36237</c:v>
                </c:pt>
                <c:pt idx="2">
                  <c:v>24992</c:v>
                </c:pt>
                <c:pt idx="3">
                  <c:v>25334</c:v>
                </c:pt>
                <c:pt idx="4">
                  <c:v>32372</c:v>
                </c:pt>
                <c:pt idx="5">
                  <c:v>18060</c:v>
                </c:pt>
                <c:pt idx="6">
                  <c:v>14558</c:v>
                </c:pt>
                <c:pt idx="7">
                  <c:v>23435</c:v>
                </c:pt>
                <c:pt idx="8">
                  <c:v>6731</c:v>
                </c:pt>
                <c:pt idx="9">
                  <c:v>4831</c:v>
                </c:pt>
                <c:pt idx="10">
                  <c:v>10518</c:v>
                </c:pt>
              </c:numCache>
            </c:numRef>
          </c:val>
        </c:ser>
        <c:ser>
          <c:idx val="1"/>
          <c:order val="1"/>
          <c:tx>
            <c:strRef>
              <c:f>'OPD ATTENDENCE'!$C$194</c:f>
              <c:strCache>
                <c:ptCount val="1"/>
                <c:pt idx="0">
                  <c:v>OLD</c:v>
                </c:pt>
              </c:strCache>
            </c:strRef>
          </c:tx>
          <c:dLbls>
            <c:txPr>
              <a:bodyPr/>
              <a:lstStyle/>
              <a:p>
                <a:pPr>
                  <a:defRPr sz="1100"/>
                </a:pPr>
                <a:endParaRPr lang="en-US"/>
              </a:p>
            </c:txPr>
            <c:showVal val="1"/>
          </c:dLbls>
          <c:cat>
            <c:strRef>
              <c:f>'OPD ATTENDENCE'!$A$195:$A$205</c:f>
              <c:strCache>
                <c:ptCount val="11"/>
                <c:pt idx="0">
                  <c:v>MEDICINE</c:v>
                </c:pt>
                <c:pt idx="1">
                  <c:v>DERMATOLOGY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ORTHOPAEDICS</c:v>
                </c:pt>
                <c:pt idx="5">
                  <c:v>SURGERY</c:v>
                </c:pt>
                <c:pt idx="6">
                  <c:v>OBS.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TB</c:v>
                </c:pt>
              </c:strCache>
            </c:strRef>
          </c:cat>
          <c:val>
            <c:numRef>
              <c:f>'OPD ATTENDENCE'!$C$195:$C$205</c:f>
              <c:numCache>
                <c:formatCode>General</c:formatCode>
                <c:ptCount val="11"/>
                <c:pt idx="0">
                  <c:v>25828</c:v>
                </c:pt>
                <c:pt idx="1">
                  <c:v>10435</c:v>
                </c:pt>
                <c:pt idx="2">
                  <c:v>8129</c:v>
                </c:pt>
                <c:pt idx="3">
                  <c:v>10484</c:v>
                </c:pt>
                <c:pt idx="4">
                  <c:v>17209</c:v>
                </c:pt>
                <c:pt idx="5">
                  <c:v>12808</c:v>
                </c:pt>
                <c:pt idx="6">
                  <c:v>8779</c:v>
                </c:pt>
                <c:pt idx="7">
                  <c:v>6734</c:v>
                </c:pt>
                <c:pt idx="8">
                  <c:v>2319</c:v>
                </c:pt>
                <c:pt idx="9">
                  <c:v>4698</c:v>
                </c:pt>
                <c:pt idx="10">
                  <c:v>9515</c:v>
                </c:pt>
              </c:numCache>
            </c:numRef>
          </c:val>
        </c:ser>
        <c:dLbls>
          <c:showVal val="1"/>
        </c:dLbls>
        <c:gapWidth val="123"/>
        <c:overlap val="-85"/>
        <c:axId val="69009408"/>
        <c:axId val="69010944"/>
      </c:barChart>
      <c:catAx>
        <c:axId val="6900940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69010944"/>
        <c:crosses val="autoZero"/>
        <c:auto val="1"/>
        <c:lblAlgn val="ctr"/>
        <c:lblOffset val="100"/>
      </c:catAx>
      <c:valAx>
        <c:axId val="69010944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69009408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4534669528745826"/>
          <c:y val="8.7827163994701141E-2"/>
          <c:w val="0.29880841135993547"/>
          <c:h val="5.8146266421067495E-2"/>
        </c:manualLayout>
      </c:layout>
      <c:txPr>
        <a:bodyPr/>
        <a:lstStyle/>
        <a:p>
          <a:pPr>
            <a:defRPr sz="1600"/>
          </a:pPr>
          <a:endParaRPr lang="en-US"/>
        </a:p>
      </c:txPr>
    </c:legend>
    <c:plotVisOnly val="1"/>
  </c:chart>
  <c:txPr>
    <a:bodyPr/>
    <a:lstStyle/>
    <a:p>
      <a:pPr>
        <a:defRPr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ADMISSION TRENDS (DEPARTMENT WISE)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4.1501921937177333E-2"/>
          <c:y val="0.10522926111508793"/>
          <c:w val="0.93957334688002658"/>
          <c:h val="0.51828521434820662"/>
        </c:manualLayout>
      </c:layout>
      <c:barChart>
        <c:barDir val="col"/>
        <c:grouping val="clustered"/>
        <c:ser>
          <c:idx val="0"/>
          <c:order val="0"/>
          <c:tx>
            <c:strRef>
              <c:f>Department!$B$21:$B$23</c:f>
              <c:strCache>
                <c:ptCount val="1"/>
                <c:pt idx="0">
                  <c:v>SHKM GMC NALHAR MEWAT ADMISSION TREANDS FOR VARIOUS DEPARTMENT WISE-2019 ADMISSION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strRef>
              <c:f>Department!$A$24:$A$35</c:f>
              <c:strCache>
                <c:ptCount val="11"/>
                <c:pt idx="0">
                  <c:v>MEDICINE</c:v>
                </c:pt>
                <c:pt idx="1">
                  <c:v>CHEST &amp; TB</c:v>
                </c:pt>
                <c:pt idx="2">
                  <c:v>PSYCHIATRY</c:v>
                </c:pt>
                <c:pt idx="3">
                  <c:v>DERMATOLOGY</c:v>
                </c:pt>
                <c:pt idx="4">
                  <c:v>SURGERY</c:v>
                </c:pt>
                <c:pt idx="5">
                  <c:v>OBS. &amp; GYNAE</c:v>
                </c:pt>
                <c:pt idx="6">
                  <c:v>ENT</c:v>
                </c:pt>
                <c:pt idx="7">
                  <c:v>OPHTHALMOLOGY</c:v>
                </c:pt>
                <c:pt idx="8">
                  <c:v>DENTISTRY</c:v>
                </c:pt>
                <c:pt idx="9">
                  <c:v>ORTHOPAEDICS</c:v>
                </c:pt>
                <c:pt idx="10">
                  <c:v>PAEDIATRICS</c:v>
                </c:pt>
              </c:strCache>
            </c:strRef>
          </c:cat>
          <c:val>
            <c:numRef>
              <c:f>Department!$B$24:$B$35</c:f>
              <c:numCache>
                <c:formatCode>General</c:formatCode>
                <c:ptCount val="11"/>
                <c:pt idx="0">
                  <c:v>5150</c:v>
                </c:pt>
                <c:pt idx="1">
                  <c:v>1220</c:v>
                </c:pt>
                <c:pt idx="2">
                  <c:v>232</c:v>
                </c:pt>
                <c:pt idx="3">
                  <c:v>143</c:v>
                </c:pt>
                <c:pt idx="4">
                  <c:v>3290</c:v>
                </c:pt>
                <c:pt idx="5">
                  <c:v>6868</c:v>
                </c:pt>
                <c:pt idx="6">
                  <c:v>1290</c:v>
                </c:pt>
                <c:pt idx="7">
                  <c:v>1761</c:v>
                </c:pt>
                <c:pt idx="8">
                  <c:v>31</c:v>
                </c:pt>
                <c:pt idx="9">
                  <c:v>1819</c:v>
                </c:pt>
                <c:pt idx="10">
                  <c:v>6258</c:v>
                </c:pt>
              </c:numCache>
            </c:numRef>
          </c:val>
        </c:ser>
        <c:dLbls>
          <c:showVal val="1"/>
        </c:dLbls>
        <c:overlap val="-25"/>
        <c:axId val="69050368"/>
        <c:axId val="69051904"/>
      </c:barChart>
      <c:catAx>
        <c:axId val="6905036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9051904"/>
        <c:crosses val="autoZero"/>
        <c:auto val="1"/>
        <c:lblAlgn val="ctr"/>
        <c:lblOffset val="100"/>
      </c:catAx>
      <c:valAx>
        <c:axId val="69051904"/>
        <c:scaling>
          <c:orientation val="minMax"/>
        </c:scaling>
        <c:delete val="1"/>
        <c:axPos val="l"/>
        <c:numFmt formatCode="General" sourceLinked="1"/>
        <c:tickLblPos val="nextTo"/>
        <c:crossAx val="6905036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8"/>
  <c:chart>
    <c:title>
      <c:tx>
        <c:rich>
          <a:bodyPr/>
          <a:lstStyle/>
          <a:p>
            <a:pPr>
              <a:defRPr/>
            </a:pPr>
            <a:r>
              <a:rPr lang="en-US" sz="2000" dirty="0"/>
              <a:t>MAJOR </a:t>
            </a:r>
            <a:r>
              <a:rPr lang="en-US" sz="2000" dirty="0" smtClean="0"/>
              <a:t>SURGICAL PROCEDURES (DEPARTMENT WISE)</a:t>
            </a:r>
            <a:endParaRPr lang="en-US" sz="2000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Surgeries!$A$136:$F$136</c:f>
              <c:strCache>
                <c:ptCount val="6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</c:strCache>
            </c:strRef>
          </c:cat>
          <c:val>
            <c:numRef>
              <c:f>Surgeries!$A$137:$F$137</c:f>
              <c:numCache>
                <c:formatCode>General</c:formatCode>
                <c:ptCount val="6"/>
                <c:pt idx="0">
                  <c:v>1238</c:v>
                </c:pt>
                <c:pt idx="1">
                  <c:v>1095</c:v>
                </c:pt>
                <c:pt idx="2">
                  <c:v>1503</c:v>
                </c:pt>
                <c:pt idx="3">
                  <c:v>61</c:v>
                </c:pt>
                <c:pt idx="4">
                  <c:v>1606</c:v>
                </c:pt>
                <c:pt idx="5">
                  <c:v>1611</c:v>
                </c:pt>
              </c:numCache>
            </c:numRef>
          </c:val>
        </c:ser>
        <c:dLbls>
          <c:showVal val="1"/>
        </c:dLbls>
        <c:overlap val="-25"/>
        <c:axId val="68200320"/>
        <c:axId val="68201856"/>
      </c:barChart>
      <c:catAx>
        <c:axId val="6820032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68201856"/>
        <c:crosses val="autoZero"/>
        <c:auto val="1"/>
        <c:lblAlgn val="ctr"/>
        <c:lblOffset val="100"/>
      </c:catAx>
      <c:valAx>
        <c:axId val="68201856"/>
        <c:scaling>
          <c:orientation val="minMax"/>
        </c:scaling>
        <c:delete val="1"/>
        <c:axPos val="l"/>
        <c:numFmt formatCode="General" sourceLinked="1"/>
        <c:tickLblPos val="nextTo"/>
        <c:crossAx val="68200320"/>
        <c:crosses val="autoZero"/>
        <c:crossBetween val="between"/>
      </c:valAx>
    </c:plotArea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9"/>
  <c:chart>
    <c:title>
      <c:tx>
        <c:rich>
          <a:bodyPr/>
          <a:lstStyle/>
          <a:p>
            <a:pPr>
              <a:defRPr/>
            </a:pPr>
            <a:r>
              <a:rPr lang="en-US" dirty="0"/>
              <a:t>MINOR </a:t>
            </a:r>
            <a:r>
              <a:rPr lang="en-US" dirty="0" smtClean="0"/>
              <a:t>SURGICAL</a:t>
            </a:r>
            <a:r>
              <a:rPr lang="en-US" baseline="0" dirty="0" smtClean="0"/>
              <a:t> </a:t>
            </a:r>
            <a:r>
              <a:rPr lang="en-US" dirty="0" smtClean="0"/>
              <a:t>PROCEDURES </a:t>
            </a:r>
          </a:p>
          <a:p>
            <a:pPr>
              <a:defRPr/>
            </a:pPr>
            <a:r>
              <a:rPr lang="en-US" dirty="0" smtClean="0"/>
              <a:t>(DEPARTMENT WISE)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1.5804597701149427E-2"/>
          <c:y val="0.10762675250579383"/>
          <c:w val="0.9683908045977021"/>
          <c:h val="0.6193699729623382"/>
        </c:manualLayout>
      </c:layout>
      <c:bar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Surgeries!$A$159:$G$159</c:f>
              <c:strCache>
                <c:ptCount val="7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  <c:pt idx="6">
                  <c:v>Chest &amp; TB</c:v>
                </c:pt>
              </c:strCache>
            </c:strRef>
          </c:cat>
          <c:val>
            <c:numRef>
              <c:f>Surgeries!$A$160:$G$160</c:f>
              <c:numCache>
                <c:formatCode>General</c:formatCode>
                <c:ptCount val="7"/>
                <c:pt idx="0">
                  <c:v>10605</c:v>
                </c:pt>
                <c:pt idx="1">
                  <c:v>9717</c:v>
                </c:pt>
                <c:pt idx="2">
                  <c:v>2305</c:v>
                </c:pt>
                <c:pt idx="3">
                  <c:v>3321</c:v>
                </c:pt>
                <c:pt idx="4">
                  <c:v>4603</c:v>
                </c:pt>
                <c:pt idx="5">
                  <c:v>1569</c:v>
                </c:pt>
                <c:pt idx="6">
                  <c:v>292</c:v>
                </c:pt>
              </c:numCache>
            </c:numRef>
          </c:val>
        </c:ser>
        <c:dLbls>
          <c:showVal val="1"/>
        </c:dLbls>
        <c:overlap val="-25"/>
        <c:axId val="69443584"/>
        <c:axId val="69445120"/>
      </c:barChart>
      <c:catAx>
        <c:axId val="6944358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9445120"/>
        <c:crosses val="autoZero"/>
        <c:auto val="1"/>
        <c:lblAlgn val="ctr"/>
        <c:lblOffset val="100"/>
      </c:catAx>
      <c:valAx>
        <c:axId val="69445120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69443584"/>
        <c:crosses val="autoZero"/>
        <c:crossBetween val="between"/>
      </c:valAx>
    </c:plotArea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 sz="1400" dirty="0" smtClean="0"/>
              <a:t>NORMAL </a:t>
            </a:r>
            <a:r>
              <a:rPr lang="en-US" sz="1400" dirty="0"/>
              <a:t>DELIVERY &amp; CAESARIAN </a:t>
            </a:r>
            <a:r>
              <a:rPr lang="en-US" sz="1400" dirty="0" smtClean="0"/>
              <a:t>SECTION TRENDS (MONTH WISE)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1.5762134163630391E-2"/>
          <c:y val="8.5783233538638884E-2"/>
          <c:w val="0.9684757316727397"/>
          <c:h val="0.81013132886519867"/>
        </c:manualLayout>
      </c:layout>
      <c:barChart>
        <c:barDir val="col"/>
        <c:grouping val="clustered"/>
        <c:ser>
          <c:idx val="0"/>
          <c:order val="0"/>
          <c:tx>
            <c:strRef>
              <c:f>'Delivery, LSCS'!$B$60</c:f>
              <c:strCache>
                <c:ptCount val="1"/>
                <c:pt idx="0">
                  <c:v>Normal  Delivery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Val val="1"/>
          </c:dLbls>
          <c:cat>
            <c:numRef>
              <c:f>'Delivery, LSCS'!$A$61:$A$72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'Delivery, LSCS'!$B$61:$B$72</c:f>
              <c:numCache>
                <c:formatCode>General</c:formatCode>
                <c:ptCount val="12"/>
                <c:pt idx="0">
                  <c:v>87</c:v>
                </c:pt>
                <c:pt idx="1">
                  <c:v>84</c:v>
                </c:pt>
                <c:pt idx="2">
                  <c:v>62</c:v>
                </c:pt>
                <c:pt idx="3">
                  <c:v>52</c:v>
                </c:pt>
                <c:pt idx="4">
                  <c:v>106</c:v>
                </c:pt>
                <c:pt idx="5">
                  <c:v>84</c:v>
                </c:pt>
                <c:pt idx="6">
                  <c:v>89</c:v>
                </c:pt>
                <c:pt idx="7">
                  <c:v>141</c:v>
                </c:pt>
                <c:pt idx="8">
                  <c:v>137</c:v>
                </c:pt>
                <c:pt idx="9">
                  <c:v>117</c:v>
                </c:pt>
                <c:pt idx="10">
                  <c:v>92</c:v>
                </c:pt>
                <c:pt idx="11">
                  <c:v>80</c:v>
                </c:pt>
              </c:numCache>
            </c:numRef>
          </c:val>
        </c:ser>
        <c:ser>
          <c:idx val="1"/>
          <c:order val="1"/>
          <c:tx>
            <c:strRef>
              <c:f>'Delivery, LSCS'!$C$60</c:f>
              <c:strCache>
                <c:ptCount val="1"/>
                <c:pt idx="0">
                  <c:v>LSCS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Val val="1"/>
          </c:dLbls>
          <c:cat>
            <c:numRef>
              <c:f>'Delivery, LSCS'!$A$61:$A$72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'Delivery, LSCS'!$C$61:$C$72</c:f>
              <c:numCache>
                <c:formatCode>General</c:formatCode>
                <c:ptCount val="12"/>
                <c:pt idx="0">
                  <c:v>72</c:v>
                </c:pt>
                <c:pt idx="1">
                  <c:v>65</c:v>
                </c:pt>
                <c:pt idx="2">
                  <c:v>76</c:v>
                </c:pt>
                <c:pt idx="3">
                  <c:v>75</c:v>
                </c:pt>
                <c:pt idx="4">
                  <c:v>62</c:v>
                </c:pt>
                <c:pt idx="5">
                  <c:v>74</c:v>
                </c:pt>
                <c:pt idx="6">
                  <c:v>103</c:v>
                </c:pt>
                <c:pt idx="7">
                  <c:v>118</c:v>
                </c:pt>
                <c:pt idx="8">
                  <c:v>113</c:v>
                </c:pt>
                <c:pt idx="9">
                  <c:v>104</c:v>
                </c:pt>
                <c:pt idx="10">
                  <c:v>79</c:v>
                </c:pt>
                <c:pt idx="11">
                  <c:v>71</c:v>
                </c:pt>
              </c:numCache>
            </c:numRef>
          </c:val>
        </c:ser>
        <c:dLbls>
          <c:showVal val="1"/>
        </c:dLbls>
        <c:overlap val="-25"/>
        <c:axId val="70018560"/>
        <c:axId val="70020096"/>
      </c:barChart>
      <c:dateAx>
        <c:axId val="70018560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600" b="1"/>
            </a:pPr>
            <a:endParaRPr lang="en-US"/>
          </a:p>
        </c:txPr>
        <c:crossAx val="70020096"/>
        <c:crosses val="autoZero"/>
        <c:auto val="1"/>
        <c:lblOffset val="100"/>
      </c:dateAx>
      <c:valAx>
        <c:axId val="70020096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7001856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29281080824320216"/>
          <c:y val="5.7164115828534139E-2"/>
          <c:w val="0.38715276622069816"/>
          <c:h val="7.1047915743744361E-2"/>
        </c:manualLayout>
      </c:layout>
      <c:txPr>
        <a:bodyPr/>
        <a:lstStyle/>
        <a:p>
          <a:pPr>
            <a:defRPr sz="1400" b="1"/>
          </a:pPr>
          <a:endParaRPr lang="en-US"/>
        </a:p>
      </c:txPr>
    </c:legend>
    <c:plotVisOnly val="1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8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LABS</a:t>
            </a:r>
            <a:r>
              <a:rPr lang="en-US" dirty="0"/>
              <a:t>. INVESTIGATION </a:t>
            </a:r>
            <a:r>
              <a:rPr lang="en-US" dirty="0" smtClean="0"/>
              <a:t>TRENDS (MONTH WISE)</a:t>
            </a:r>
          </a:p>
          <a:p>
            <a:pPr>
              <a:defRPr/>
            </a:pPr>
            <a:r>
              <a:rPr lang="en-IN" sz="2160" b="1" i="0" u="none" strike="noStrike" baseline="0" dirty="0" smtClean="0"/>
              <a:t>(Pathology, Biochemistry, Microbiology)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2.3070866141732278E-2"/>
          <c:y val="0.17765979620194536"/>
          <c:w val="0.96112453615711879"/>
          <c:h val="0.63229002624671982"/>
        </c:manualLayout>
      </c:layout>
      <c:barChart>
        <c:barDir val="col"/>
        <c:grouping val="clustered"/>
        <c:ser>
          <c:idx val="0"/>
          <c:order val="0"/>
          <c:tx>
            <c:strRef>
              <c:f>Labs.!$B$147:$B$148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Labs.!$A$149:$A$160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Labs.!$B$149:$B$160</c:f>
              <c:numCache>
                <c:formatCode>General</c:formatCode>
                <c:ptCount val="12"/>
                <c:pt idx="0">
                  <c:v>18831</c:v>
                </c:pt>
                <c:pt idx="1">
                  <c:v>21405</c:v>
                </c:pt>
                <c:pt idx="2">
                  <c:v>29763</c:v>
                </c:pt>
                <c:pt idx="3">
                  <c:v>23935</c:v>
                </c:pt>
                <c:pt idx="4">
                  <c:v>28954</c:v>
                </c:pt>
                <c:pt idx="5">
                  <c:v>22655</c:v>
                </c:pt>
                <c:pt idx="6">
                  <c:v>23362</c:v>
                </c:pt>
                <c:pt idx="7">
                  <c:v>22110</c:v>
                </c:pt>
                <c:pt idx="8">
                  <c:v>24325</c:v>
                </c:pt>
                <c:pt idx="9">
                  <c:v>21494</c:v>
                </c:pt>
                <c:pt idx="10">
                  <c:v>31149</c:v>
                </c:pt>
                <c:pt idx="11">
                  <c:v>23313</c:v>
                </c:pt>
              </c:numCache>
            </c:numRef>
          </c:val>
        </c:ser>
        <c:ser>
          <c:idx val="1"/>
          <c:order val="1"/>
          <c:tx>
            <c:strRef>
              <c:f>Labs.!$E$147:$E$148</c:f>
              <c:strCache>
                <c:ptCount val="1"/>
                <c:pt idx="0">
                  <c:v>IPD+Emg.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Labs.!$A$149:$A$160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Labs.!$E$149:$E$160</c:f>
              <c:numCache>
                <c:formatCode>General</c:formatCode>
                <c:ptCount val="12"/>
                <c:pt idx="0">
                  <c:v>27328</c:v>
                </c:pt>
                <c:pt idx="1">
                  <c:v>32041</c:v>
                </c:pt>
                <c:pt idx="2">
                  <c:v>41937</c:v>
                </c:pt>
                <c:pt idx="3">
                  <c:v>36665</c:v>
                </c:pt>
                <c:pt idx="4">
                  <c:v>39493</c:v>
                </c:pt>
                <c:pt idx="5">
                  <c:v>33881</c:v>
                </c:pt>
                <c:pt idx="6">
                  <c:v>39504</c:v>
                </c:pt>
                <c:pt idx="7">
                  <c:v>41927</c:v>
                </c:pt>
                <c:pt idx="8">
                  <c:v>39291</c:v>
                </c:pt>
                <c:pt idx="9">
                  <c:v>34675</c:v>
                </c:pt>
                <c:pt idx="10">
                  <c:v>47614</c:v>
                </c:pt>
                <c:pt idx="11">
                  <c:v>38355</c:v>
                </c:pt>
              </c:numCache>
            </c:numRef>
          </c:val>
        </c:ser>
        <c:dLbls>
          <c:showVal val="1"/>
        </c:dLbls>
        <c:overlap val="-25"/>
        <c:axId val="69892736"/>
        <c:axId val="69902720"/>
      </c:barChart>
      <c:dateAx>
        <c:axId val="69892736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69902720"/>
        <c:crosses val="autoZero"/>
        <c:auto val="1"/>
        <c:lblOffset val="100"/>
      </c:dateAx>
      <c:valAx>
        <c:axId val="69902720"/>
        <c:scaling>
          <c:orientation val="minMax"/>
        </c:scaling>
        <c:delete val="1"/>
        <c:axPos val="l"/>
        <c:numFmt formatCode="General" sourceLinked="1"/>
        <c:tickLblPos val="nextTo"/>
        <c:crossAx val="6989273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6583355959815367"/>
          <c:y val="0.14639705882352941"/>
          <c:w val="0.26833288080369283"/>
          <c:h val="6.0626447429365453E-2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 sz="1800" dirty="0" smtClean="0"/>
              <a:t>X-RAY TRENDS (MONTH WISE)</a:t>
            </a:r>
            <a:endParaRPr lang="en-US" sz="1800" dirty="0"/>
          </a:p>
        </c:rich>
      </c:tx>
      <c:layout/>
    </c:title>
    <c:plotArea>
      <c:layout>
        <c:manualLayout>
          <c:layoutTarget val="inner"/>
          <c:xMode val="edge"/>
          <c:yMode val="edge"/>
          <c:x val="2.6548672566371733E-2"/>
          <c:y val="5.9453643662189283E-2"/>
          <c:w val="0.95722713864306785"/>
          <c:h val="0.85473753280840015"/>
        </c:manualLayout>
      </c:layout>
      <c:barChart>
        <c:barDir val="col"/>
        <c:grouping val="clustered"/>
        <c:ser>
          <c:idx val="0"/>
          <c:order val="0"/>
          <c:tx>
            <c:strRef>
              <c:f>Radiology!$B$3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100"/>
                </a:pPr>
                <a:endParaRPr lang="en-US"/>
              </a:p>
            </c:txPr>
            <c:showVal val="1"/>
          </c:dLbls>
          <c:cat>
            <c:numRef>
              <c:f>Radiology!$A$4:$A$15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Radiology!$B$4:$B$15</c:f>
              <c:numCache>
                <c:formatCode>General</c:formatCode>
                <c:ptCount val="12"/>
                <c:pt idx="0">
                  <c:v>4814</c:v>
                </c:pt>
                <c:pt idx="1">
                  <c:v>4788</c:v>
                </c:pt>
                <c:pt idx="2">
                  <c:v>5327</c:v>
                </c:pt>
                <c:pt idx="3">
                  <c:v>4972</c:v>
                </c:pt>
                <c:pt idx="4">
                  <c:v>5660</c:v>
                </c:pt>
                <c:pt idx="5">
                  <c:v>4133</c:v>
                </c:pt>
                <c:pt idx="6">
                  <c:v>5133</c:v>
                </c:pt>
                <c:pt idx="7">
                  <c:v>2644</c:v>
                </c:pt>
                <c:pt idx="8">
                  <c:v>3565</c:v>
                </c:pt>
                <c:pt idx="9">
                  <c:v>2936</c:v>
                </c:pt>
                <c:pt idx="10">
                  <c:v>2957</c:v>
                </c:pt>
                <c:pt idx="11">
                  <c:v>3312</c:v>
                </c:pt>
              </c:numCache>
            </c:numRef>
          </c:val>
        </c:ser>
        <c:ser>
          <c:idx val="3"/>
          <c:order val="1"/>
          <c:tx>
            <c:strRef>
              <c:f>Radiology!$E$3</c:f>
              <c:strCache>
                <c:ptCount val="1"/>
                <c:pt idx="0">
                  <c:v>IPD+Emg.</c:v>
                </c:pt>
              </c:strCache>
            </c:strRef>
          </c:tx>
          <c:dLbls>
            <c:txPr>
              <a:bodyPr/>
              <a:lstStyle/>
              <a:p>
                <a:pPr>
                  <a:defRPr sz="1100"/>
                </a:pPr>
                <a:endParaRPr lang="en-US"/>
              </a:p>
            </c:txPr>
            <c:showVal val="1"/>
          </c:dLbls>
          <c:cat>
            <c:numRef>
              <c:f>Radiology!$A$4:$A$15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Radiology!$E$4:$E$15</c:f>
              <c:numCache>
                <c:formatCode>General</c:formatCode>
                <c:ptCount val="12"/>
                <c:pt idx="0">
                  <c:v>4174</c:v>
                </c:pt>
                <c:pt idx="1">
                  <c:v>4096</c:v>
                </c:pt>
                <c:pt idx="2">
                  <c:v>4329</c:v>
                </c:pt>
                <c:pt idx="3">
                  <c:v>3935</c:v>
                </c:pt>
                <c:pt idx="4">
                  <c:v>4697</c:v>
                </c:pt>
                <c:pt idx="5">
                  <c:v>4541</c:v>
                </c:pt>
                <c:pt idx="6">
                  <c:v>5354</c:v>
                </c:pt>
                <c:pt idx="7">
                  <c:v>4872</c:v>
                </c:pt>
                <c:pt idx="8">
                  <c:v>5454</c:v>
                </c:pt>
                <c:pt idx="9">
                  <c:v>5502</c:v>
                </c:pt>
                <c:pt idx="10">
                  <c:v>5763</c:v>
                </c:pt>
                <c:pt idx="11">
                  <c:v>4269</c:v>
                </c:pt>
              </c:numCache>
            </c:numRef>
          </c:val>
        </c:ser>
        <c:dLbls>
          <c:showVal val="1"/>
        </c:dLbls>
        <c:overlap val="-25"/>
        <c:axId val="70089344"/>
        <c:axId val="70099328"/>
      </c:barChart>
      <c:dateAx>
        <c:axId val="70089344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70099328"/>
        <c:crosses val="autoZero"/>
        <c:auto val="1"/>
        <c:lblOffset val="100"/>
      </c:dateAx>
      <c:valAx>
        <c:axId val="70099328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70089344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/>
          </a:pPr>
          <a:endParaRPr lang="en-US"/>
        </a:p>
      </c:txPr>
    </c:legend>
    <c:plotVisOnly val="1"/>
  </c:chart>
  <c:txPr>
    <a:bodyPr/>
    <a:lstStyle/>
    <a:p>
      <a:pPr>
        <a:defRPr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 algn="ctr">
              <a:defRPr sz="1700"/>
            </a:pPr>
            <a:r>
              <a:rPr lang="en-US" sz="1700" dirty="0" smtClean="0"/>
              <a:t>ULTRA SONOGHRAPHY TRENDS </a:t>
            </a:r>
            <a:r>
              <a:rPr lang="en-US" sz="1700" baseline="0" dirty="0" smtClean="0"/>
              <a:t> (</a:t>
            </a:r>
            <a:r>
              <a:rPr lang="en-US" sz="1700" dirty="0" smtClean="0"/>
              <a:t>MONTH WISE)</a:t>
            </a:r>
          </a:p>
        </c:rich>
      </c:tx>
      <c:layout>
        <c:manualLayout>
          <c:xMode val="edge"/>
          <c:yMode val="edge"/>
          <c:x val="0.15561234736962257"/>
          <c:y val="5.7971014492753624E-2"/>
        </c:manualLayout>
      </c:layout>
    </c:title>
    <c:plotArea>
      <c:layout>
        <c:manualLayout>
          <c:layoutTarget val="inner"/>
          <c:xMode val="edge"/>
          <c:yMode val="edge"/>
          <c:x val="1.8518518518518549E-2"/>
          <c:y val="0.23672862548810053"/>
          <c:w val="0.96604938271604934"/>
          <c:h val="0.6729498230542339"/>
        </c:manualLayout>
      </c:layout>
      <c:barChart>
        <c:barDir val="col"/>
        <c:grouping val="clustered"/>
        <c:ser>
          <c:idx val="0"/>
          <c:order val="0"/>
          <c:tx>
            <c:strRef>
              <c:f>Radiology!$B$22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100"/>
                </a:pPr>
                <a:endParaRPr lang="en-US"/>
              </a:p>
            </c:txPr>
            <c:showVal val="1"/>
          </c:dLbls>
          <c:cat>
            <c:numRef>
              <c:f>Radiology!$A$23:$A$34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Radiology!$B$23:$B$34</c:f>
              <c:numCache>
                <c:formatCode>General</c:formatCode>
                <c:ptCount val="12"/>
                <c:pt idx="0">
                  <c:v>446</c:v>
                </c:pt>
                <c:pt idx="1">
                  <c:v>623</c:v>
                </c:pt>
                <c:pt idx="2">
                  <c:v>665</c:v>
                </c:pt>
                <c:pt idx="3">
                  <c:v>807</c:v>
                </c:pt>
                <c:pt idx="4">
                  <c:v>786</c:v>
                </c:pt>
                <c:pt idx="5">
                  <c:v>370</c:v>
                </c:pt>
                <c:pt idx="6">
                  <c:v>909</c:v>
                </c:pt>
                <c:pt idx="7">
                  <c:v>207</c:v>
                </c:pt>
                <c:pt idx="8">
                  <c:v>9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ser>
          <c:idx val="3"/>
          <c:order val="1"/>
          <c:tx>
            <c:strRef>
              <c:f>Radiology!$E$22</c:f>
              <c:strCache>
                <c:ptCount val="1"/>
                <c:pt idx="0">
                  <c:v>IPD+Emg.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Radiology!$A$23:$A$34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Radiology!$E$23:$E$34</c:f>
              <c:numCache>
                <c:formatCode>General</c:formatCode>
                <c:ptCount val="12"/>
                <c:pt idx="0">
                  <c:v>189</c:v>
                </c:pt>
                <c:pt idx="1">
                  <c:v>369</c:v>
                </c:pt>
                <c:pt idx="2">
                  <c:v>369</c:v>
                </c:pt>
                <c:pt idx="3">
                  <c:v>390</c:v>
                </c:pt>
                <c:pt idx="4">
                  <c:v>483</c:v>
                </c:pt>
                <c:pt idx="5">
                  <c:v>243</c:v>
                </c:pt>
                <c:pt idx="6">
                  <c:v>370</c:v>
                </c:pt>
                <c:pt idx="7">
                  <c:v>86</c:v>
                </c:pt>
                <c:pt idx="8">
                  <c:v>3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</c:ser>
        <c:dLbls>
          <c:showVal val="1"/>
        </c:dLbls>
        <c:overlap val="-25"/>
        <c:axId val="70129536"/>
        <c:axId val="70131072"/>
      </c:barChart>
      <c:dateAx>
        <c:axId val="70129536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050"/>
            </a:pPr>
            <a:endParaRPr lang="en-US"/>
          </a:p>
        </c:txPr>
        <c:crossAx val="70131072"/>
        <c:crosses val="autoZero"/>
        <c:auto val="1"/>
        <c:lblOffset val="100"/>
      </c:dateAx>
      <c:valAx>
        <c:axId val="70131072"/>
        <c:scaling>
          <c:orientation val="minMax"/>
        </c:scaling>
        <c:delete val="1"/>
        <c:axPos val="l"/>
        <c:numFmt formatCode="General" sourceLinked="1"/>
        <c:tickLblPos val="nextTo"/>
        <c:crossAx val="7012953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2916090380006946"/>
          <c:y val="0.15797101449275389"/>
          <c:w val="0.39964920689261735"/>
          <c:h val="4.0976263836585758E-2"/>
        </c:manualLayout>
      </c:layout>
    </c:legend>
    <c:plotVisOnly val="1"/>
  </c:chart>
  <c:txPr>
    <a:bodyPr/>
    <a:lstStyle/>
    <a:p>
      <a:pPr>
        <a:defRPr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2400"/>
            </a:pPr>
            <a:r>
              <a:rPr lang="en-US" sz="2400" dirty="0" smtClean="0"/>
              <a:t> </a:t>
            </a:r>
            <a:r>
              <a:rPr lang="en-US" sz="2000" dirty="0"/>
              <a:t>ECG </a:t>
            </a:r>
            <a:r>
              <a:rPr lang="en-US" sz="2000" dirty="0" smtClean="0"/>
              <a:t>TRENDS </a:t>
            </a:r>
            <a:r>
              <a:rPr lang="en-US" sz="2000" dirty="0" smtClean="0"/>
              <a:t>(</a:t>
            </a:r>
            <a:r>
              <a:rPr lang="en-US" sz="2000" dirty="0" smtClean="0"/>
              <a:t>MONTH WISE)</a:t>
            </a:r>
            <a:endParaRPr lang="en-US" sz="2000" dirty="0"/>
          </a:p>
        </c:rich>
      </c:tx>
      <c:layout>
        <c:manualLayout>
          <c:xMode val="edge"/>
          <c:yMode val="edge"/>
          <c:x val="0.27197217402909379"/>
          <c:y val="3.2755905511811026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'ECHO ECG Endo.'!$B$22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'ECHO ECG Endo.'!$A$23:$A$34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'ECHO ECG Endo.'!$B$23:$B$34</c:f>
              <c:numCache>
                <c:formatCode>General</c:formatCode>
                <c:ptCount val="12"/>
                <c:pt idx="0">
                  <c:v>607</c:v>
                </c:pt>
                <c:pt idx="1">
                  <c:v>762</c:v>
                </c:pt>
                <c:pt idx="2">
                  <c:v>897</c:v>
                </c:pt>
                <c:pt idx="3">
                  <c:v>793</c:v>
                </c:pt>
                <c:pt idx="4">
                  <c:v>851</c:v>
                </c:pt>
                <c:pt idx="5">
                  <c:v>587</c:v>
                </c:pt>
                <c:pt idx="6">
                  <c:v>622</c:v>
                </c:pt>
                <c:pt idx="7">
                  <c:v>327</c:v>
                </c:pt>
                <c:pt idx="8">
                  <c:v>456</c:v>
                </c:pt>
                <c:pt idx="9">
                  <c:v>455</c:v>
                </c:pt>
                <c:pt idx="10">
                  <c:v>545</c:v>
                </c:pt>
                <c:pt idx="11">
                  <c:v>641</c:v>
                </c:pt>
              </c:numCache>
            </c:numRef>
          </c:val>
        </c:ser>
        <c:ser>
          <c:idx val="3"/>
          <c:order val="1"/>
          <c:tx>
            <c:strRef>
              <c:f>'ECHO ECG Endo.'!$E$22</c:f>
              <c:strCache>
                <c:ptCount val="1"/>
                <c:pt idx="0">
                  <c:v>IPD+Emg.</c:v>
                </c:pt>
              </c:strCache>
            </c:strRef>
          </c:tx>
          <c:dLbls>
            <c:txPr>
              <a:bodyPr/>
              <a:lstStyle/>
              <a:p>
                <a:pPr>
                  <a:defRPr sz="1100"/>
                </a:pPr>
                <a:endParaRPr lang="en-US"/>
              </a:p>
            </c:txPr>
            <c:showVal val="1"/>
          </c:dLbls>
          <c:cat>
            <c:numRef>
              <c:f>'ECHO ECG Endo.'!$A$23:$A$34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'ECHO ECG Endo.'!$E$23:$E$34</c:f>
              <c:numCache>
                <c:formatCode>General</c:formatCode>
                <c:ptCount val="12"/>
                <c:pt idx="0">
                  <c:v>400</c:v>
                </c:pt>
                <c:pt idx="1">
                  <c:v>450</c:v>
                </c:pt>
                <c:pt idx="2">
                  <c:v>374</c:v>
                </c:pt>
                <c:pt idx="3">
                  <c:v>387</c:v>
                </c:pt>
                <c:pt idx="4">
                  <c:v>392</c:v>
                </c:pt>
                <c:pt idx="5">
                  <c:v>393</c:v>
                </c:pt>
                <c:pt idx="6">
                  <c:v>534</c:v>
                </c:pt>
                <c:pt idx="7">
                  <c:v>395</c:v>
                </c:pt>
                <c:pt idx="8">
                  <c:v>456</c:v>
                </c:pt>
                <c:pt idx="9">
                  <c:v>480</c:v>
                </c:pt>
                <c:pt idx="10">
                  <c:v>450</c:v>
                </c:pt>
                <c:pt idx="11">
                  <c:v>452</c:v>
                </c:pt>
              </c:numCache>
            </c:numRef>
          </c:val>
        </c:ser>
        <c:dLbls>
          <c:showVal val="1"/>
        </c:dLbls>
        <c:overlap val="-25"/>
        <c:axId val="70178304"/>
        <c:axId val="70179840"/>
      </c:barChart>
      <c:dateAx>
        <c:axId val="70178304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70179840"/>
        <c:crosses val="autoZero"/>
        <c:auto val="1"/>
        <c:lblOffset val="100"/>
      </c:dateAx>
      <c:valAx>
        <c:axId val="70179840"/>
        <c:scaling>
          <c:orientation val="minMax"/>
        </c:scaling>
        <c:delete val="1"/>
        <c:axPos val="l"/>
        <c:numFmt formatCode="General" sourceLinked="1"/>
        <c:tickLblPos val="nextTo"/>
        <c:crossAx val="7017830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8011444014413481"/>
          <c:y val="0.1528077932566122"/>
          <c:w val="0.27931914231060134"/>
          <c:h val="4.3497880072683223E-2"/>
        </c:manualLayout>
      </c:layout>
      <c:txPr>
        <a:bodyPr/>
        <a:lstStyle/>
        <a:p>
          <a:pPr>
            <a:defRPr sz="1200"/>
          </a:pPr>
          <a:endParaRPr lang="en-US"/>
        </a:p>
      </c:txPr>
    </c:legend>
    <c:plotVisOnly val="1"/>
  </c:chart>
  <c:txPr>
    <a:bodyPr/>
    <a:lstStyle/>
    <a:p>
      <a:pPr>
        <a:defRPr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1800"/>
            </a:pPr>
            <a:r>
              <a:rPr lang="en-US" sz="1800" b="1" i="0" baseline="0" dirty="0" smtClean="0">
                <a:latin typeface="Times New Roman" pitchFamily="18" charset="0"/>
                <a:cs typeface="Times New Roman" pitchFamily="18" charset="0"/>
              </a:rPr>
              <a:t> MRI TRENDS  (MONTH WISE) 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>
        <c:manualLayout>
          <c:layoutTarget val="inner"/>
          <c:xMode val="edge"/>
          <c:yMode val="edge"/>
          <c:x val="5.0985383292605664E-2"/>
          <c:y val="9.1420504255149942E-2"/>
          <c:w val="0.93121651280658879"/>
          <c:h val="0.8265571064980517"/>
        </c:manualLayout>
      </c:layout>
      <c:barChart>
        <c:barDir val="col"/>
        <c:grouping val="clustered"/>
        <c:ser>
          <c:idx val="1"/>
          <c:order val="0"/>
          <c:tx>
            <c:strRef>
              <c:f>'MRI &amp; CT'!$I$59</c:f>
              <c:strCache>
                <c:ptCount val="1"/>
                <c:pt idx="0">
                  <c:v>OPD</c:v>
                </c:pt>
              </c:strCache>
            </c:strRef>
          </c:tx>
          <c:dLbls>
            <c:spPr>
              <a:effectLst>
                <a:outerShdw blurRad="50800" dir="5400000" algn="ctr" rotWithShape="0">
                  <a:srgbClr val="000000">
                    <a:alpha val="43137"/>
                  </a:srgbClr>
                </a:outerShdw>
              </a:effectLst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'MRI &amp; CT'!$I$60:$I$71</c:f>
              <c:numCache>
                <c:formatCode>General</c:formatCode>
                <c:ptCount val="12"/>
                <c:pt idx="0">
                  <c:v>175</c:v>
                </c:pt>
                <c:pt idx="1">
                  <c:v>187</c:v>
                </c:pt>
                <c:pt idx="2">
                  <c:v>240</c:v>
                </c:pt>
                <c:pt idx="3">
                  <c:v>197</c:v>
                </c:pt>
                <c:pt idx="4">
                  <c:v>237</c:v>
                </c:pt>
                <c:pt idx="5">
                  <c:v>208</c:v>
                </c:pt>
                <c:pt idx="6">
                  <c:v>232</c:v>
                </c:pt>
                <c:pt idx="7">
                  <c:v>234</c:v>
                </c:pt>
                <c:pt idx="8">
                  <c:v>254</c:v>
                </c:pt>
                <c:pt idx="9">
                  <c:v>201</c:v>
                </c:pt>
                <c:pt idx="10">
                  <c:v>207</c:v>
                </c:pt>
                <c:pt idx="11">
                  <c:v>139</c:v>
                </c:pt>
              </c:numCache>
            </c:numRef>
          </c:val>
        </c:ser>
        <c:ser>
          <c:idx val="2"/>
          <c:order val="1"/>
          <c:tx>
            <c:strRef>
              <c:f>'MRI &amp; CT'!$L$59</c:f>
              <c:strCache>
                <c:ptCount val="1"/>
                <c:pt idx="0">
                  <c:v>IPD+Emg.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'MRI &amp; CT'!$L$60:$L$71</c:f>
              <c:numCache>
                <c:formatCode>General</c:formatCode>
                <c:ptCount val="12"/>
                <c:pt idx="0">
                  <c:v>77</c:v>
                </c:pt>
                <c:pt idx="1">
                  <c:v>90</c:v>
                </c:pt>
                <c:pt idx="2">
                  <c:v>89</c:v>
                </c:pt>
                <c:pt idx="3">
                  <c:v>63</c:v>
                </c:pt>
                <c:pt idx="4">
                  <c:v>83</c:v>
                </c:pt>
                <c:pt idx="5">
                  <c:v>58</c:v>
                </c:pt>
                <c:pt idx="6">
                  <c:v>92</c:v>
                </c:pt>
                <c:pt idx="7">
                  <c:v>76</c:v>
                </c:pt>
                <c:pt idx="8">
                  <c:v>114</c:v>
                </c:pt>
                <c:pt idx="9">
                  <c:v>57</c:v>
                </c:pt>
                <c:pt idx="10">
                  <c:v>114</c:v>
                </c:pt>
                <c:pt idx="11">
                  <c:v>87</c:v>
                </c:pt>
              </c:numCache>
            </c:numRef>
          </c:val>
        </c:ser>
        <c:overlap val="-40"/>
        <c:axId val="70243456"/>
        <c:axId val="70244992"/>
      </c:barChart>
      <c:dateAx>
        <c:axId val="70243456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70244992"/>
        <c:crosses val="autoZero"/>
        <c:auto val="1"/>
        <c:lblOffset val="100"/>
      </c:dateAx>
      <c:valAx>
        <c:axId val="7024499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702434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4024957009684156"/>
          <c:y val="8.615801764177039E-2"/>
          <c:w val="0.54359466920083266"/>
          <c:h val="9.4466515549192748E-2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CT </a:t>
            </a:r>
            <a:r>
              <a:rPr lang="en-US" dirty="0"/>
              <a:t>SCAN </a:t>
            </a:r>
            <a:r>
              <a:rPr lang="en-US" dirty="0" smtClean="0"/>
              <a:t>TRENDS (MONTH WISE)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8.2274837173131138E-2"/>
          <c:y val="0.18573130182460651"/>
          <c:w val="0.89967495382521634"/>
          <c:h val="0.58232248032076139"/>
        </c:manualLayout>
      </c:layout>
      <c:barChart>
        <c:barDir val="col"/>
        <c:grouping val="clustered"/>
        <c:ser>
          <c:idx val="0"/>
          <c:order val="0"/>
          <c:tx>
            <c:strRef>
              <c:f>'MRI &amp; CT'!$M$59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'MRI &amp; CT'!$M$60:$M$71</c:f>
              <c:numCache>
                <c:formatCode>General</c:formatCode>
                <c:ptCount val="12"/>
                <c:pt idx="0">
                  <c:v>235</c:v>
                </c:pt>
                <c:pt idx="1">
                  <c:v>165</c:v>
                </c:pt>
                <c:pt idx="2">
                  <c:v>190</c:v>
                </c:pt>
                <c:pt idx="3">
                  <c:v>231</c:v>
                </c:pt>
                <c:pt idx="4">
                  <c:v>241</c:v>
                </c:pt>
                <c:pt idx="5">
                  <c:v>163</c:v>
                </c:pt>
                <c:pt idx="6">
                  <c:v>181</c:v>
                </c:pt>
                <c:pt idx="7">
                  <c:v>232</c:v>
                </c:pt>
                <c:pt idx="8">
                  <c:v>163</c:v>
                </c:pt>
                <c:pt idx="9">
                  <c:v>138</c:v>
                </c:pt>
                <c:pt idx="10">
                  <c:v>172</c:v>
                </c:pt>
                <c:pt idx="11">
                  <c:v>152</c:v>
                </c:pt>
              </c:numCache>
            </c:numRef>
          </c:val>
        </c:ser>
        <c:ser>
          <c:idx val="1"/>
          <c:order val="1"/>
          <c:tx>
            <c:strRef>
              <c:f>'MRI &amp; CT'!$P$59</c:f>
              <c:strCache>
                <c:ptCount val="1"/>
                <c:pt idx="0">
                  <c:v>IPD+Emg.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'MRI &amp; CT'!$P$60:$P$71</c:f>
              <c:numCache>
                <c:formatCode>General</c:formatCode>
                <c:ptCount val="12"/>
                <c:pt idx="0">
                  <c:v>508</c:v>
                </c:pt>
                <c:pt idx="1">
                  <c:v>389</c:v>
                </c:pt>
                <c:pt idx="2">
                  <c:v>459</c:v>
                </c:pt>
                <c:pt idx="3">
                  <c:v>294</c:v>
                </c:pt>
                <c:pt idx="4">
                  <c:v>295</c:v>
                </c:pt>
                <c:pt idx="5">
                  <c:v>431</c:v>
                </c:pt>
                <c:pt idx="6">
                  <c:v>519</c:v>
                </c:pt>
                <c:pt idx="7">
                  <c:v>610</c:v>
                </c:pt>
                <c:pt idx="8">
                  <c:v>605</c:v>
                </c:pt>
                <c:pt idx="9">
                  <c:v>626</c:v>
                </c:pt>
                <c:pt idx="10">
                  <c:v>589</c:v>
                </c:pt>
                <c:pt idx="11">
                  <c:v>464</c:v>
                </c:pt>
              </c:numCache>
            </c:numRef>
          </c:val>
        </c:ser>
        <c:gapWidth val="93"/>
        <c:overlap val="-49"/>
        <c:axId val="70279936"/>
        <c:axId val="70281472"/>
      </c:barChart>
      <c:dateAx>
        <c:axId val="70279936"/>
        <c:scaling>
          <c:orientation val="minMax"/>
        </c:scaling>
        <c:axPos val="b"/>
        <c:numFmt formatCode="mmm-yy" sourceLinked="1"/>
        <c:majorTickMark val="none"/>
        <c:tickLblPos val="nextTo"/>
        <c:crossAx val="70281472"/>
        <c:crosses val="autoZero"/>
        <c:auto val="1"/>
        <c:lblOffset val="100"/>
      </c:dateAx>
      <c:valAx>
        <c:axId val="7028147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702799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952213959366195"/>
          <c:y val="8.5224514650252367E-2"/>
          <c:w val="0.42545761640906032"/>
          <c:h val="9.9533292693731706E-2"/>
        </c:manualLayout>
      </c:layout>
    </c:legend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 DEATH </a:t>
            </a:r>
            <a:r>
              <a:rPr lang="en-US" sz="1800" b="1" i="0" u="none" strike="noStrike" baseline="0" dirty="0" smtClean="0"/>
              <a:t>TRENDS (MONTH WISE)</a:t>
            </a:r>
            <a:r>
              <a:rPr lang="en-US" dirty="0" smtClean="0"/>
              <a:t> </a:t>
            </a:r>
            <a:endParaRPr lang="en-US" dirty="0"/>
          </a:p>
        </c:rich>
      </c:tx>
      <c:layout>
        <c:manualLayout>
          <c:xMode val="edge"/>
          <c:yMode val="edge"/>
          <c:x val="0.34365214046520043"/>
          <c:y val="3.0381349390149779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Death!$B$2:$B$3</c:f>
              <c:strCache>
                <c:ptCount val="1"/>
                <c:pt idx="0">
                  <c:v>Department- Master -2019 Death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Val val="1"/>
          </c:dLbls>
          <c:trendline>
            <c:trendlineType val="power"/>
          </c:trendline>
          <c:cat>
            <c:numRef>
              <c:f>Death!$A$4:$A$15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Death!$B$4:$B$15</c:f>
              <c:numCache>
                <c:formatCode>General</c:formatCode>
                <c:ptCount val="12"/>
                <c:pt idx="0">
                  <c:v>77</c:v>
                </c:pt>
                <c:pt idx="1">
                  <c:v>63</c:v>
                </c:pt>
                <c:pt idx="2">
                  <c:v>73</c:v>
                </c:pt>
                <c:pt idx="3">
                  <c:v>86</c:v>
                </c:pt>
                <c:pt idx="4">
                  <c:v>95</c:v>
                </c:pt>
                <c:pt idx="5">
                  <c:v>96</c:v>
                </c:pt>
                <c:pt idx="6">
                  <c:v>110</c:v>
                </c:pt>
                <c:pt idx="7">
                  <c:v>137</c:v>
                </c:pt>
                <c:pt idx="8">
                  <c:v>145</c:v>
                </c:pt>
                <c:pt idx="9">
                  <c:v>134</c:v>
                </c:pt>
                <c:pt idx="10">
                  <c:v>116</c:v>
                </c:pt>
                <c:pt idx="11">
                  <c:v>113</c:v>
                </c:pt>
              </c:numCache>
            </c:numRef>
          </c:val>
        </c:ser>
        <c:ser>
          <c:idx val="1"/>
          <c:order val="1"/>
          <c:tx>
            <c:strRef>
              <c:f>Death!$C$2:$C$3</c:f>
              <c:strCache>
                <c:ptCount val="1"/>
                <c:pt idx="0">
                  <c:v>Department- Master -2019 Per Day</c:v>
                </c:pt>
              </c:strCache>
            </c:strRef>
          </c:tx>
          <c:dLbls>
            <c:showVal val="1"/>
          </c:dLbls>
          <c:cat>
            <c:numRef>
              <c:f>Death!$A$4:$A$15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Death!$C$4:$C$15</c:f>
              <c:numCache>
                <c:formatCode>General</c:formatCode>
                <c:ptCount val="12"/>
              </c:numCache>
            </c:numRef>
          </c:val>
        </c:ser>
        <c:dLbls>
          <c:showVal val="1"/>
        </c:dLbls>
        <c:overlap val="-25"/>
        <c:axId val="70440448"/>
        <c:axId val="70441984"/>
      </c:barChart>
      <c:dateAx>
        <c:axId val="70440448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70441984"/>
        <c:crosses val="autoZero"/>
        <c:auto val="1"/>
        <c:lblOffset val="100"/>
      </c:dateAx>
      <c:valAx>
        <c:axId val="70441984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70440448"/>
        <c:crosses val="autoZero"/>
        <c:crossBetween val="between"/>
      </c:valAx>
    </c:plotArea>
    <c:plotVisOnly val="1"/>
  </c:chart>
  <c:spPr>
    <a:solidFill>
      <a:schemeClr val="lt1"/>
    </a:solidFill>
    <a:ln w="25400" cap="flat" cmpd="sng" algn="ctr">
      <a:noFill/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CASUALTY ATTENDENCE TRENDS (MONTH WISE)</a:t>
            </a:r>
            <a:endParaRPr lang="en-US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'OPD ATTENDENCE'!$B$215:$B$216</c:f>
              <c:strCache>
                <c:ptCount val="1"/>
                <c:pt idx="0">
                  <c:v>IPD (CASUALTY)  ATTENDENCE-2019 TOTAL</c:v>
                </c:pt>
              </c:strCache>
            </c:strRef>
          </c:tx>
          <c:dLbls>
            <c:showVal val="1"/>
          </c:dLbls>
          <c:cat>
            <c:numRef>
              <c:f>'OPD ATTENDENCE'!$A$217:$A$228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'OPD ATTENDENCE'!$B$217:$B$228</c:f>
              <c:numCache>
                <c:formatCode>General</c:formatCode>
                <c:ptCount val="12"/>
                <c:pt idx="0">
                  <c:v>3033</c:v>
                </c:pt>
                <c:pt idx="1">
                  <c:v>2886</c:v>
                </c:pt>
                <c:pt idx="2">
                  <c:v>3526</c:v>
                </c:pt>
                <c:pt idx="3">
                  <c:v>3642</c:v>
                </c:pt>
                <c:pt idx="4">
                  <c:v>3945</c:v>
                </c:pt>
                <c:pt idx="5">
                  <c:v>3809</c:v>
                </c:pt>
                <c:pt idx="6">
                  <c:v>4650</c:v>
                </c:pt>
                <c:pt idx="7">
                  <c:v>5105</c:v>
                </c:pt>
                <c:pt idx="8">
                  <c:v>4949</c:v>
                </c:pt>
                <c:pt idx="9">
                  <c:v>4204</c:v>
                </c:pt>
                <c:pt idx="10">
                  <c:v>3848</c:v>
                </c:pt>
                <c:pt idx="11">
                  <c:v>3316</c:v>
                </c:pt>
              </c:numCache>
            </c:numRef>
          </c:val>
        </c:ser>
        <c:dLbls>
          <c:showVal val="1"/>
        </c:dLbls>
        <c:overlap val="-25"/>
        <c:axId val="70346240"/>
        <c:axId val="70347776"/>
      </c:barChart>
      <c:dateAx>
        <c:axId val="70346240"/>
        <c:scaling>
          <c:orientation val="minMax"/>
        </c:scaling>
        <c:axPos val="b"/>
        <c:numFmt formatCode="mmm-yy" sourceLinked="1"/>
        <c:majorTickMark val="none"/>
        <c:tickLblPos val="nextTo"/>
        <c:crossAx val="70347776"/>
        <c:crosses val="autoZero"/>
        <c:auto val="1"/>
        <c:lblOffset val="100"/>
      </c:dateAx>
      <c:valAx>
        <c:axId val="70347776"/>
        <c:scaling>
          <c:orientation val="minMax"/>
        </c:scaling>
        <c:delete val="1"/>
        <c:axPos val="l"/>
        <c:numFmt formatCode="General" sourceLinked="1"/>
        <c:tickLblPos val="nextTo"/>
        <c:crossAx val="70346240"/>
        <c:crosses val="autoZero"/>
        <c:crossBetween val="between"/>
      </c:valAx>
    </c:plotArea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800"/>
            </a:pPr>
            <a:r>
              <a:rPr lang="en-US" sz="1800" dirty="0"/>
              <a:t>PHARMACY OPD </a:t>
            </a:r>
            <a:r>
              <a:rPr lang="en-US" sz="1800" dirty="0" smtClean="0"/>
              <a:t>TRENDS (</a:t>
            </a:r>
            <a:r>
              <a:rPr lang="en-US" sz="1800" b="1" i="0" u="none" strike="noStrike" baseline="0" dirty="0" smtClean="0"/>
              <a:t>MONTH WISE) </a:t>
            </a:r>
            <a:endParaRPr lang="en-US" sz="1800" dirty="0"/>
          </a:p>
        </c:rich>
      </c:tx>
      <c:layout>
        <c:manualLayout>
          <c:xMode val="edge"/>
          <c:yMode val="edge"/>
          <c:x val="0.24159844782333278"/>
          <c:y val="3.3672391930733854E-2"/>
        </c:manualLayout>
      </c:layout>
    </c:title>
    <c:plotArea>
      <c:layout/>
      <c:barChart>
        <c:barDir val="col"/>
        <c:grouping val="clustered"/>
        <c:ser>
          <c:idx val="0"/>
          <c:order val="0"/>
          <c:tx>
            <c:strRef>
              <c:f>'OPD ATTENDENCE'!$B$232:$B$233</c:f>
              <c:strCache>
                <c:ptCount val="1"/>
                <c:pt idx="0">
                  <c:v>PHARMACY OPD ATTENDENCE TOTAL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numRef>
              <c:f>'OPD ATTENDENCE'!$A$234:$A$245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'OPD ATTENDENCE'!$B$234:$B$245</c:f>
              <c:numCache>
                <c:formatCode>General</c:formatCode>
                <c:ptCount val="12"/>
                <c:pt idx="0">
                  <c:v>21432</c:v>
                </c:pt>
                <c:pt idx="1">
                  <c:v>18883</c:v>
                </c:pt>
                <c:pt idx="2">
                  <c:v>21751</c:v>
                </c:pt>
                <c:pt idx="3">
                  <c:v>21994</c:v>
                </c:pt>
                <c:pt idx="4">
                  <c:v>23108</c:v>
                </c:pt>
                <c:pt idx="5">
                  <c:v>20138</c:v>
                </c:pt>
                <c:pt idx="6">
                  <c:v>25133</c:v>
                </c:pt>
                <c:pt idx="7">
                  <c:v>23995</c:v>
                </c:pt>
                <c:pt idx="8">
                  <c:v>25057</c:v>
                </c:pt>
                <c:pt idx="9">
                  <c:v>23905</c:v>
                </c:pt>
                <c:pt idx="10">
                  <c:v>27336</c:v>
                </c:pt>
                <c:pt idx="11">
                  <c:v>27194</c:v>
                </c:pt>
              </c:numCache>
            </c:numRef>
          </c:val>
        </c:ser>
        <c:dLbls>
          <c:showVal val="1"/>
        </c:dLbls>
        <c:overlap val="-25"/>
        <c:axId val="70378624"/>
        <c:axId val="70380160"/>
      </c:barChart>
      <c:dateAx>
        <c:axId val="70378624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70380160"/>
        <c:crosses val="autoZero"/>
        <c:auto val="1"/>
        <c:lblOffset val="100"/>
      </c:dateAx>
      <c:valAx>
        <c:axId val="70380160"/>
        <c:scaling>
          <c:orientation val="minMax"/>
        </c:scaling>
        <c:delete val="1"/>
        <c:axPos val="l"/>
        <c:numFmt formatCode="General" sourceLinked="1"/>
        <c:tickLblPos val="nextTo"/>
        <c:crossAx val="70378624"/>
        <c:crosses val="autoZero"/>
        <c:crossBetween val="between"/>
      </c:valAx>
    </c:plotArea>
    <c:plotVisOnly val="1"/>
  </c:chart>
  <c:txPr>
    <a:bodyPr/>
    <a:lstStyle/>
    <a:p>
      <a:pPr>
        <a:defRPr sz="12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0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Bed Occupancy (%) 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0"/>
          <c:y val="8.3424457506192318E-2"/>
          <c:w val="0.99112160238444902"/>
          <c:h val="0.7938725000924175"/>
        </c:manualLayout>
      </c:layout>
      <c:barChart>
        <c:barDir val="col"/>
        <c:grouping val="clustered"/>
        <c:ser>
          <c:idx val="0"/>
          <c:order val="0"/>
          <c:tx>
            <c:strRef>
              <c:f>'Bed Occupency%'!$B$1</c:f>
              <c:strCache>
                <c:ptCount val="1"/>
                <c:pt idx="0">
                  <c:v>Bed Occupency%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numRef>
              <c:f>'Bed Occupency%'!$A$2:$A$13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'Bed Occupency%'!$B$2:$B$13</c:f>
              <c:numCache>
                <c:formatCode>General</c:formatCode>
                <c:ptCount val="12"/>
                <c:pt idx="0">
                  <c:v>76.989999999999995</c:v>
                </c:pt>
                <c:pt idx="1">
                  <c:v>84.25</c:v>
                </c:pt>
                <c:pt idx="2">
                  <c:v>86.59</c:v>
                </c:pt>
                <c:pt idx="3">
                  <c:v>83.31</c:v>
                </c:pt>
                <c:pt idx="4" formatCode="0.00">
                  <c:v>85.04</c:v>
                </c:pt>
                <c:pt idx="5">
                  <c:v>88.47</c:v>
                </c:pt>
                <c:pt idx="6">
                  <c:v>108.07</c:v>
                </c:pt>
                <c:pt idx="7">
                  <c:v>107.91000000000012</c:v>
                </c:pt>
                <c:pt idx="8">
                  <c:v>114.73</c:v>
                </c:pt>
                <c:pt idx="9">
                  <c:v>100.86</c:v>
                </c:pt>
                <c:pt idx="10">
                  <c:v>108.23</c:v>
                </c:pt>
                <c:pt idx="11">
                  <c:v>88.72</c:v>
                </c:pt>
              </c:numCache>
            </c:numRef>
          </c:val>
        </c:ser>
        <c:dLbls>
          <c:showVal val="1"/>
        </c:dLbls>
        <c:overlap val="-25"/>
        <c:axId val="70745472"/>
        <c:axId val="70755456"/>
      </c:barChart>
      <c:dateAx>
        <c:axId val="70745472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70755456"/>
        <c:crosses val="autoZero"/>
        <c:auto val="1"/>
        <c:lblOffset val="100"/>
      </c:dateAx>
      <c:valAx>
        <c:axId val="70755456"/>
        <c:scaling>
          <c:orientation val="minMax"/>
        </c:scaling>
        <c:delete val="1"/>
        <c:axPos val="l"/>
        <c:numFmt formatCode="General" sourceLinked="1"/>
        <c:tickLblPos val="nextTo"/>
        <c:crossAx val="70745472"/>
        <c:crosses val="autoZero"/>
        <c:crossBetween val="between"/>
      </c:valAx>
    </c:plotArea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plotArea>
      <c:layout>
        <c:manualLayout>
          <c:layoutTarget val="inner"/>
          <c:xMode val="edge"/>
          <c:yMode val="edge"/>
          <c:x val="6.3369203849518843E-2"/>
          <c:y val="0.10689448818897639"/>
          <c:w val="0.92135301837270345"/>
          <c:h val="0.82092580927384085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-4.1666666666666675E-3"/>
                  <c:y val="-2.7027027027027039E-2"/>
                </c:manualLayout>
              </c:layout>
              <c:showVal val="1"/>
            </c:dLbl>
            <c:dLbl>
              <c:idx val="3"/>
              <c:layout>
                <c:manualLayout>
                  <c:x val="-1.3888888888888894E-3"/>
                  <c:y val="9.0090090090090141E-3"/>
                </c:manualLayout>
              </c:layout>
              <c:showVal val="1"/>
            </c:dLbl>
            <c:dLbl>
              <c:idx val="4"/>
              <c:layout>
                <c:manualLayout>
                  <c:x val="-2.7777777777778295E-3"/>
                  <c:y val="-1.5765765765765768E-2"/>
                </c:manualLayout>
              </c:layout>
              <c:showVal val="1"/>
            </c:dLbl>
            <c:dLbl>
              <c:idx val="7"/>
              <c:layout>
                <c:manualLayout>
                  <c:x val="0"/>
                  <c:y val="-2.7027027027027056E-2"/>
                </c:manualLayout>
              </c:layout>
              <c:showVal val="1"/>
            </c:dLbl>
            <c:dLbl>
              <c:idx val="11"/>
              <c:layout>
                <c:manualLayout>
                  <c:x val="-6.9444444444444458E-3"/>
                  <c:y val="2.2522522522522527E-3"/>
                </c:manualLayout>
              </c:layout>
              <c:showVal val="1"/>
            </c:dLbl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showVal val="1"/>
          </c:dLbls>
          <c:cat>
            <c:numRef>
              <c:f>'OPD ATTENDENCE'!$B$289:$M$289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'OPD ATTENDENCE'!$B$290:$M$290</c:f>
              <c:numCache>
                <c:formatCode>General</c:formatCode>
                <c:ptCount val="12"/>
                <c:pt idx="0">
                  <c:v>28055</c:v>
                </c:pt>
                <c:pt idx="1">
                  <c:v>25065</c:v>
                </c:pt>
                <c:pt idx="2">
                  <c:v>26599</c:v>
                </c:pt>
                <c:pt idx="3">
                  <c:v>27970</c:v>
                </c:pt>
                <c:pt idx="4">
                  <c:v>28628</c:v>
                </c:pt>
                <c:pt idx="5">
                  <c:v>26888</c:v>
                </c:pt>
                <c:pt idx="6">
                  <c:v>34903</c:v>
                </c:pt>
                <c:pt idx="7">
                  <c:v>33260</c:v>
                </c:pt>
                <c:pt idx="8">
                  <c:v>35332</c:v>
                </c:pt>
                <c:pt idx="9">
                  <c:v>30301</c:v>
                </c:pt>
                <c:pt idx="10">
                  <c:v>32050</c:v>
                </c:pt>
                <c:pt idx="11">
                  <c:v>27620</c:v>
                </c:pt>
              </c:numCache>
            </c:numRef>
          </c:val>
        </c:ser>
        <c:axId val="70857856"/>
        <c:axId val="70859392"/>
      </c:barChart>
      <c:dateAx>
        <c:axId val="70857856"/>
        <c:scaling>
          <c:orientation val="minMax"/>
        </c:scaling>
        <c:axPos val="b"/>
        <c:numFmt formatCode="mmm-yy" sourceLinked="1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0859392"/>
        <c:crosses val="autoZero"/>
        <c:auto val="1"/>
        <c:lblOffset val="100"/>
      </c:dateAx>
      <c:valAx>
        <c:axId val="7085939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70857856"/>
        <c:crosses val="autoZero"/>
        <c:crossBetween val="between"/>
      </c:valAx>
    </c:plotArea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0"/>
  <c:chart>
    <c:title>
      <c:tx>
        <c:rich>
          <a:bodyPr/>
          <a:lstStyle/>
          <a:p>
            <a:pPr>
              <a:defRPr/>
            </a:pPr>
            <a:r>
              <a:rPr lang="en-US"/>
              <a:t>ADMISSION TRENDS (MONTH WISE)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"/>
          <c:y val="8.5870516185476822E-2"/>
          <c:w val="1"/>
          <c:h val="0.79863155692494969"/>
        </c:manualLayout>
      </c:layout>
      <c:barChart>
        <c:barDir val="col"/>
        <c:grouping val="clustered"/>
        <c:ser>
          <c:idx val="0"/>
          <c:order val="0"/>
          <c:tx>
            <c:strRef>
              <c:f>Department!$B$2:$B$4</c:f>
              <c:strCache>
                <c:ptCount val="1"/>
                <c:pt idx="0">
                  <c:v>SHKM GMC NALHAR MEWAT ADMISSION TREANDS FOR VARIOUS MONTH WISE-2019 New Admisson</c:v>
                </c:pt>
              </c:strCache>
            </c:strRef>
          </c:tx>
          <c:dLbls>
            <c:showVal val="1"/>
          </c:dLbls>
          <c:cat>
            <c:numRef>
              <c:f>Department!$A$5:$A$16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Department!$B$5:$B$16</c:f>
              <c:numCache>
                <c:formatCode>General</c:formatCode>
                <c:ptCount val="12"/>
                <c:pt idx="0">
                  <c:v>1739</c:v>
                </c:pt>
                <c:pt idx="1">
                  <c:v>1860</c:v>
                </c:pt>
                <c:pt idx="2">
                  <c:v>1996</c:v>
                </c:pt>
                <c:pt idx="3">
                  <c:v>2045</c:v>
                </c:pt>
                <c:pt idx="4">
                  <c:v>2205</c:v>
                </c:pt>
                <c:pt idx="5">
                  <c:v>2227</c:v>
                </c:pt>
                <c:pt idx="6">
                  <c:v>2686</c:v>
                </c:pt>
                <c:pt idx="7">
                  <c:v>2935</c:v>
                </c:pt>
                <c:pt idx="8">
                  <c:v>2924</c:v>
                </c:pt>
                <c:pt idx="9">
                  <c:v>2583</c:v>
                </c:pt>
                <c:pt idx="10">
                  <c:v>2651</c:v>
                </c:pt>
                <c:pt idx="11">
                  <c:v>2211</c:v>
                </c:pt>
              </c:numCache>
            </c:numRef>
          </c:val>
        </c:ser>
        <c:dLbls>
          <c:showVal val="1"/>
        </c:dLbls>
        <c:overlap val="-25"/>
        <c:axId val="70912640"/>
        <c:axId val="70930816"/>
      </c:barChart>
      <c:dateAx>
        <c:axId val="70912640"/>
        <c:scaling>
          <c:orientation val="minMax"/>
        </c:scaling>
        <c:axPos val="b"/>
        <c:numFmt formatCode="mmm-yy" sourceLinked="1"/>
        <c:majorTickMark val="none"/>
        <c:tickLblPos val="nextTo"/>
        <c:crossAx val="70930816"/>
        <c:crosses val="autoZero"/>
        <c:auto val="1"/>
        <c:lblOffset val="100"/>
      </c:dateAx>
      <c:valAx>
        <c:axId val="70930816"/>
        <c:scaling>
          <c:orientation val="minMax"/>
        </c:scaling>
        <c:delete val="1"/>
        <c:axPos val="l"/>
        <c:numFmt formatCode="General" sourceLinked="1"/>
        <c:tickLblPos val="nextTo"/>
        <c:crossAx val="70912640"/>
        <c:crosses val="autoZero"/>
        <c:crossBetween val="between"/>
      </c:valAx>
    </c:plotArea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8"/>
  <c:chart>
    <c:title>
      <c:tx>
        <c:rich>
          <a:bodyPr/>
          <a:lstStyle/>
          <a:p>
            <a:pPr>
              <a:defRPr/>
            </a:pPr>
            <a:r>
              <a:rPr lang="en-US"/>
              <a:t>Major Surgical Procedures (Month Wise)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numRef>
              <c:f>Surgeries!$A$115:$A$126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Surgeries!$B$115:$B$126</c:f>
              <c:numCache>
                <c:formatCode>General</c:formatCode>
                <c:ptCount val="12"/>
                <c:pt idx="0">
                  <c:v>558</c:v>
                </c:pt>
                <c:pt idx="1">
                  <c:v>569</c:v>
                </c:pt>
                <c:pt idx="2">
                  <c:v>476</c:v>
                </c:pt>
                <c:pt idx="3">
                  <c:v>544</c:v>
                </c:pt>
                <c:pt idx="4">
                  <c:v>506</c:v>
                </c:pt>
                <c:pt idx="5">
                  <c:v>491</c:v>
                </c:pt>
                <c:pt idx="6">
                  <c:v>626</c:v>
                </c:pt>
                <c:pt idx="7">
                  <c:v>675</c:v>
                </c:pt>
                <c:pt idx="8">
                  <c:v>670</c:v>
                </c:pt>
                <c:pt idx="9">
                  <c:v>646</c:v>
                </c:pt>
                <c:pt idx="10">
                  <c:v>645</c:v>
                </c:pt>
                <c:pt idx="11">
                  <c:v>708</c:v>
                </c:pt>
              </c:numCache>
            </c:numRef>
          </c:val>
        </c:ser>
        <c:dLbls>
          <c:showVal val="1"/>
        </c:dLbls>
        <c:overlap val="-25"/>
        <c:axId val="70972160"/>
        <c:axId val="70973696"/>
      </c:barChart>
      <c:dateAx>
        <c:axId val="70972160"/>
        <c:scaling>
          <c:orientation val="minMax"/>
        </c:scaling>
        <c:axPos val="b"/>
        <c:numFmt formatCode="mmm-yy" sourceLinked="1"/>
        <c:majorTickMark val="none"/>
        <c:tickLblPos val="nextTo"/>
        <c:crossAx val="70973696"/>
        <c:crosses val="autoZero"/>
        <c:auto val="1"/>
        <c:lblOffset val="100"/>
      </c:dateAx>
      <c:valAx>
        <c:axId val="70973696"/>
        <c:scaling>
          <c:orientation val="minMax"/>
        </c:scaling>
        <c:delete val="1"/>
        <c:axPos val="l"/>
        <c:numFmt formatCode="General" sourceLinked="1"/>
        <c:tickLblPos val="nextTo"/>
        <c:crossAx val="70972160"/>
        <c:crosses val="autoZero"/>
        <c:crossBetween val="between"/>
      </c:valAx>
    </c:plotArea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/>
              <a:t>Minor Surgical  Procedures (Month Wise) </a:t>
            </a:r>
          </a:p>
        </c:rich>
      </c:tx>
      <c:layout>
        <c:manualLayout>
          <c:xMode val="edge"/>
          <c:yMode val="edge"/>
          <c:x val="0.28236384514435703"/>
          <c:y val="2.8890711577719455E-2"/>
        </c:manualLayout>
      </c:layout>
    </c:title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numRef>
              <c:f>Surgeries!$A$98:$A$109</c:f>
              <c:numCache>
                <c:formatCode>mmm-yy</c:formatCode>
                <c:ptCount val="12"/>
                <c:pt idx="0">
                  <c:v>43466</c:v>
                </c:pt>
                <c:pt idx="1">
                  <c:v>43497</c:v>
                </c:pt>
                <c:pt idx="2">
                  <c:v>43525</c:v>
                </c:pt>
                <c:pt idx="3">
                  <c:v>43556</c:v>
                </c:pt>
                <c:pt idx="4">
                  <c:v>43586</c:v>
                </c:pt>
                <c:pt idx="5">
                  <c:v>43617</c:v>
                </c:pt>
                <c:pt idx="6">
                  <c:v>43647</c:v>
                </c:pt>
                <c:pt idx="7">
                  <c:v>43678</c:v>
                </c:pt>
                <c:pt idx="8">
                  <c:v>43709</c:v>
                </c:pt>
                <c:pt idx="9">
                  <c:v>43739</c:v>
                </c:pt>
                <c:pt idx="10">
                  <c:v>43770</c:v>
                </c:pt>
                <c:pt idx="11">
                  <c:v>43800</c:v>
                </c:pt>
              </c:numCache>
            </c:numRef>
          </c:cat>
          <c:val>
            <c:numRef>
              <c:f>Surgeries!$B$98:$B$109</c:f>
              <c:numCache>
                <c:formatCode>General</c:formatCode>
                <c:ptCount val="12"/>
                <c:pt idx="0">
                  <c:v>2761</c:v>
                </c:pt>
                <c:pt idx="1">
                  <c:v>2263</c:v>
                </c:pt>
                <c:pt idx="2">
                  <c:v>2362</c:v>
                </c:pt>
                <c:pt idx="3">
                  <c:v>2376</c:v>
                </c:pt>
                <c:pt idx="4">
                  <c:v>2616</c:v>
                </c:pt>
                <c:pt idx="5">
                  <c:v>2524</c:v>
                </c:pt>
                <c:pt idx="6">
                  <c:v>3224</c:v>
                </c:pt>
                <c:pt idx="7">
                  <c:v>2911</c:v>
                </c:pt>
                <c:pt idx="8">
                  <c:v>3096</c:v>
                </c:pt>
                <c:pt idx="9">
                  <c:v>2948</c:v>
                </c:pt>
                <c:pt idx="10">
                  <c:v>2819</c:v>
                </c:pt>
                <c:pt idx="11">
                  <c:v>2512</c:v>
                </c:pt>
              </c:numCache>
            </c:numRef>
          </c:val>
        </c:ser>
        <c:dLbls>
          <c:showVal val="1"/>
        </c:dLbls>
        <c:overlap val="-25"/>
        <c:axId val="70871680"/>
        <c:axId val="70803840"/>
      </c:barChart>
      <c:dateAx>
        <c:axId val="70871680"/>
        <c:scaling>
          <c:orientation val="minMax"/>
        </c:scaling>
        <c:axPos val="b"/>
        <c:numFmt formatCode="mmm-yy" sourceLinked="1"/>
        <c:majorTickMark val="none"/>
        <c:tickLblPos val="nextTo"/>
        <c:crossAx val="70803840"/>
        <c:crosses val="autoZero"/>
        <c:auto val="1"/>
        <c:lblOffset val="100"/>
      </c:dateAx>
      <c:valAx>
        <c:axId val="70803840"/>
        <c:scaling>
          <c:orientation val="minMax"/>
        </c:scaling>
        <c:delete val="1"/>
        <c:axPos val="l"/>
        <c:numFmt formatCode="General" sourceLinked="1"/>
        <c:tickLblPos val="nextTo"/>
        <c:crossAx val="70871680"/>
        <c:crosses val="autoZero"/>
        <c:crossBetween val="between"/>
      </c:valAx>
    </c:plotArea>
    <c:plotVisOnly val="1"/>
  </c:chart>
  <c:txPr>
    <a:bodyPr/>
    <a:lstStyle/>
    <a:p>
      <a:pPr>
        <a:defRPr sz="16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0.30833</cdr:x>
      <cdr:y>0.01333</cdr:y>
    </cdr:from>
    <cdr:to>
      <cdr:x>0.775</cdr:x>
      <cdr:y>0.09333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19400" y="76200"/>
          <a:ext cx="4267200" cy="457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0.25833</cdr:x>
      <cdr:y>0.01333</cdr:y>
    </cdr:from>
    <cdr:to>
      <cdr:x>0.75</cdr:x>
      <cdr:y>0.06667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362200" y="76200"/>
          <a:ext cx="4495800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OPD  ATTENDENCE (MONTH WISE)</a:t>
          </a:r>
          <a:endParaRPr lang="en-US" sz="18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4E3362-0E5F-4241-8DC9-9A25A7C316F3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7FAF93-8B1B-4DA6-BED9-6E24B947F97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6023E-46C3-7D43-A024-6B19CF6DF7D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62092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6023E-46C3-7D43-A024-6B19CF6DF7D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62092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6023E-46C3-7D43-A024-6B19CF6DF7D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62092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6023E-46C3-7D43-A024-6B19CF6DF7D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62092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24-Feb-20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 Narrow" pitchFamily="34" charset="0"/>
              </a:rPr>
              <a:t>SHKM Govt. Medical College Nalhar (</a:t>
            </a:r>
            <a:r>
              <a:rPr lang="en-US" sz="3600" b="1" dirty="0" err="1">
                <a:latin typeface="Arial Narrow" pitchFamily="34" charset="0"/>
              </a:rPr>
              <a:t>Nuh</a:t>
            </a:r>
            <a:r>
              <a:rPr lang="en-US" sz="3600" b="1" dirty="0">
                <a:latin typeface="Arial Narrow" pitchFamily="34" charset="0"/>
              </a:rPr>
              <a:t>)</a:t>
            </a:r>
            <a:r>
              <a:rPr lang="en-US" b="1" dirty="0">
                <a:latin typeface="Arial Narrow" pitchFamily="34" charset="0"/>
              </a:rPr>
              <a:t/>
            </a:r>
            <a:br>
              <a:rPr lang="en-US" b="1" dirty="0">
                <a:latin typeface="Arial Narrow" pitchFamily="34" charset="0"/>
              </a:rPr>
            </a:br>
            <a:r>
              <a:rPr lang="en-US" sz="3100" b="1" u="sng" dirty="0">
                <a:latin typeface="Arial Narrow" pitchFamily="34" charset="0"/>
              </a:rPr>
              <a:t>Benefits Provided by the Institute </a:t>
            </a:r>
            <a:r>
              <a:rPr lang="en-US" sz="3600" b="1" u="sng" dirty="0">
                <a:latin typeface="Arial Narrow" pitchFamily="34" charset="0"/>
              </a:rPr>
              <a:t/>
            </a:r>
            <a:br>
              <a:rPr lang="en-US" sz="3600" b="1" u="sng" dirty="0">
                <a:latin typeface="Arial Narrow" pitchFamily="34" charset="0"/>
              </a:rPr>
            </a:br>
            <a:r>
              <a:rPr lang="en-US" sz="3600" b="1" dirty="0" smtClean="0">
                <a:latin typeface="Arial Narrow" pitchFamily="34" charset="0"/>
              </a:rPr>
              <a:t>(1</a:t>
            </a:r>
            <a:r>
              <a:rPr lang="en-US" sz="3600" b="1" baseline="30000" dirty="0" smtClean="0">
                <a:latin typeface="Arial Narrow" pitchFamily="34" charset="0"/>
              </a:rPr>
              <a:t>st</a:t>
            </a:r>
            <a:r>
              <a:rPr lang="en-US" sz="3600" b="1" dirty="0" smtClean="0">
                <a:latin typeface="Arial Narrow" pitchFamily="34" charset="0"/>
              </a:rPr>
              <a:t> January 2019 </a:t>
            </a:r>
            <a:r>
              <a:rPr lang="en-US" sz="3600" b="1" dirty="0">
                <a:latin typeface="Arial Narrow" pitchFamily="34" charset="0"/>
              </a:rPr>
              <a:t>to </a:t>
            </a:r>
            <a:r>
              <a:rPr lang="en-US" sz="3600" b="1" dirty="0" smtClean="0">
                <a:latin typeface="Arial Narrow" pitchFamily="34" charset="0"/>
              </a:rPr>
              <a:t>31</a:t>
            </a:r>
            <a:r>
              <a:rPr lang="en-US" sz="3600" b="1" baseline="30000" dirty="0" smtClean="0">
                <a:latin typeface="Arial Narrow" pitchFamily="34" charset="0"/>
              </a:rPr>
              <a:t>st</a:t>
            </a:r>
            <a:r>
              <a:rPr lang="en-US" sz="3600" b="1" dirty="0" smtClean="0">
                <a:latin typeface="Arial Narrow" pitchFamily="34" charset="0"/>
              </a:rPr>
              <a:t> December 2019)</a:t>
            </a:r>
            <a:endParaRPr lang="en-US" sz="3600" u="sng" dirty="0"/>
          </a:p>
        </p:txBody>
      </p:sp>
      <p:pic>
        <p:nvPicPr>
          <p:cNvPr id="3" name="Picture 2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4200" y="152400"/>
            <a:ext cx="251460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7760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08320302"/>
              </p:ext>
            </p:extLst>
          </p:nvPr>
        </p:nvGraphicFramePr>
        <p:xfrm>
          <a:off x="228600" y="1524004"/>
          <a:ext cx="8686799" cy="5395328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0443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965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459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96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of Patients Provided OPD Services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8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356671</a:t>
                      </a:r>
                      <a:endParaRPr lang="en-US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6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Patients Provided IPD Services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kern="1200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28062</a:t>
                      </a:r>
                      <a:endParaRPr lang="en-IN" sz="1800" b="1" kern="1200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62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Major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7114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6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Minor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32412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6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Normal 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Deliveries Conducted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1131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96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Caesarian Deliveries Conducted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1012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507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Laboratory Investigations (Pathology, Biochemistry, Microbiology)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744005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96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X </a:t>
                      </a: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 rays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107227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96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err="1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Ultrasonography</a:t>
                      </a:r>
                      <a:r>
                        <a:rPr lang="en-IN" sz="1800" b="1" cap="none" spc="0" baseline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IN" sz="1800" b="1" cap="none" spc="0" baseline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(USG)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7324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96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ECG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12706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963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MRI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3511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575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CT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Scan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8052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600200" y="228600"/>
            <a:ext cx="7162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smtClean="0">
                <a:latin typeface="Arial Narrow" pitchFamily="34" charset="0"/>
              </a:rPr>
              <a:t>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January 2019 to 31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December 2019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049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1452562"/>
          <a:ext cx="9144000" cy="5176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1219200" y="228600"/>
            <a:ext cx="6934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 smtClean="0">
                <a:latin typeface="Arial Narrow" pitchFamily="34" charset="0"/>
              </a:rPr>
              <a:t>1</a:t>
            </a:r>
            <a:r>
              <a:rPr lang="en-US" b="1" baseline="30000" dirty="0" smtClean="0">
                <a:latin typeface="Arial Narrow" pitchFamily="34" charset="0"/>
              </a:rPr>
              <a:t>st</a:t>
            </a:r>
            <a:r>
              <a:rPr lang="en-US" b="1" dirty="0" smtClean="0">
                <a:latin typeface="Arial Narrow" pitchFamily="34" charset="0"/>
              </a:rPr>
              <a:t> January 2019 to 31</a:t>
            </a:r>
            <a:r>
              <a:rPr lang="en-US" b="1" baseline="30000" dirty="0" smtClean="0">
                <a:latin typeface="Arial Narrow" pitchFamily="34" charset="0"/>
              </a:rPr>
              <a:t>st</a:t>
            </a:r>
            <a:r>
              <a:rPr lang="en-US" b="1" dirty="0" smtClean="0">
                <a:latin typeface="Arial Narrow" pitchFamily="34" charset="0"/>
              </a:rPr>
              <a:t> December 2019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00200" y="228600"/>
            <a:ext cx="7162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smtClean="0">
                <a:latin typeface="Arial Narrow" pitchFamily="34" charset="0"/>
              </a:rPr>
              <a:t>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January 2019 to 31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December 2019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pic>
        <p:nvPicPr>
          <p:cNvPr id="8" name="Picture 7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152401" y="1600200"/>
          <a:ext cx="88392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84049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00200" y="228600"/>
            <a:ext cx="71628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Benefits Provided by The Institute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smtClean="0">
                <a:latin typeface="Arial Narrow" pitchFamily="34" charset="0"/>
              </a:rPr>
              <a:t>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January 2019 to 31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December 2019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  <p:graphicFrame>
        <p:nvGraphicFramePr>
          <p:cNvPr id="10" name="Chart 9"/>
          <p:cNvGraphicFramePr/>
          <p:nvPr/>
        </p:nvGraphicFramePr>
        <p:xfrm>
          <a:off x="0" y="1524000"/>
          <a:ext cx="91440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84049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00200" y="228600"/>
            <a:ext cx="7162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Hospital Utilization Indicators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smtClean="0">
                <a:latin typeface="Arial Narrow" pitchFamily="34" charset="0"/>
              </a:rPr>
              <a:t>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January 2019 to 31</a:t>
            </a:r>
            <a:r>
              <a:rPr lang="en-US" sz="2000" b="1" baseline="30000" dirty="0" smtClean="0">
                <a:latin typeface="Arial Narrow" pitchFamily="34" charset="0"/>
              </a:rPr>
              <a:t>st</a:t>
            </a:r>
            <a:r>
              <a:rPr lang="en-US" sz="2000" b="1" dirty="0" smtClean="0">
                <a:latin typeface="Arial Narrow" pitchFamily="34" charset="0"/>
              </a:rPr>
              <a:t> December 2019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  <p:graphicFrame>
        <p:nvGraphicFramePr>
          <p:cNvPr id="7" name="Chart 6"/>
          <p:cNvGraphicFramePr/>
          <p:nvPr/>
        </p:nvGraphicFramePr>
        <p:xfrm>
          <a:off x="152401" y="1338262"/>
          <a:ext cx="8839200" cy="5291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384049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52387" y="1609725"/>
          <a:ext cx="8863013" cy="524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52600" y="381000"/>
            <a:ext cx="6096000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dirty="0" smtClean="0"/>
              <a:t>SHKM Govt. Medical College Nalhar (</a:t>
            </a:r>
            <a:r>
              <a:rPr lang="en-US" dirty="0" err="1" smtClean="0"/>
              <a:t>Nuh</a:t>
            </a:r>
            <a:r>
              <a:rPr lang="en-US" dirty="0" smtClean="0"/>
              <a:t>)</a:t>
            </a:r>
          </a:p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dirty="0" smtClean="0"/>
              <a:t>Benefits Provide by The Institute</a:t>
            </a:r>
          </a:p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dirty="0" smtClean="0"/>
              <a:t>(</a:t>
            </a:r>
            <a:r>
              <a:rPr lang="en-US" b="1" dirty="0" smtClean="0"/>
              <a:t>1</a:t>
            </a:r>
            <a:r>
              <a:rPr lang="en-US" b="1" baseline="30000" dirty="0" smtClean="0"/>
              <a:t>st</a:t>
            </a:r>
            <a:r>
              <a:rPr lang="en-US" b="1" dirty="0" smtClean="0"/>
              <a:t> January 2019 to 31</a:t>
            </a:r>
            <a:r>
              <a:rPr lang="en-US" b="1" baseline="30000" dirty="0" smtClean="0"/>
              <a:t>st</a:t>
            </a:r>
            <a:r>
              <a:rPr lang="en-US" b="1" dirty="0" smtClean="0"/>
              <a:t> December 2019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7" name="Picture 6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endParaRPr lang="en-US" sz="1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152400" y="1447800"/>
          <a:ext cx="88392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0" y="1295400"/>
          <a:ext cx="9144000" cy="556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19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52400" y="1219200"/>
          <a:ext cx="8763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1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600200"/>
          <a:ext cx="89916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endParaRPr lang="en-US" sz="19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</p:nvPr>
        </p:nvGraphicFramePr>
        <p:xfrm>
          <a:off x="152400" y="1600200"/>
          <a:ext cx="88392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endParaRPr lang="en-US" sz="19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600200"/>
          <a:ext cx="89916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b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52400" y="1447800"/>
          <a:ext cx="88392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228600" y="1371600"/>
          <a:ext cx="8763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24000" y="228600"/>
            <a:ext cx="6248400" cy="1064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sz="2000" dirty="0" smtClean="0"/>
              <a:t>SHKM Govt. Medical College Nalhar (</a:t>
            </a:r>
            <a:r>
              <a:rPr lang="en-US" sz="2000" dirty="0" err="1" smtClean="0"/>
              <a:t>Nuh</a:t>
            </a:r>
            <a:r>
              <a:rPr lang="en-US" sz="2000" dirty="0" smtClean="0"/>
              <a:t>)</a:t>
            </a:r>
          </a:p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dirty="0" smtClean="0"/>
              <a:t>Benefits Provide by The Institute</a:t>
            </a:r>
          </a:p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en-US" dirty="0" smtClean="0"/>
              <a:t>(</a:t>
            </a:r>
            <a:r>
              <a:rPr lang="en-US" sz="2000" b="1" dirty="0" smtClean="0"/>
              <a:t>1</a:t>
            </a:r>
            <a:r>
              <a:rPr lang="en-US" sz="2000" b="1" baseline="30000" dirty="0" smtClean="0"/>
              <a:t>st</a:t>
            </a:r>
            <a:r>
              <a:rPr lang="en-US" sz="2000" b="1" dirty="0" smtClean="0"/>
              <a:t> January 2019 to 31</a:t>
            </a:r>
            <a:r>
              <a:rPr lang="en-US" sz="2000" b="1" baseline="30000" dirty="0" smtClean="0"/>
              <a:t>st</a:t>
            </a:r>
            <a:r>
              <a:rPr lang="en-US" sz="2000" b="1" dirty="0" smtClean="0"/>
              <a:t> December 2019</a:t>
            </a:r>
            <a:r>
              <a:rPr lang="en-US" dirty="0" smtClean="0"/>
              <a:t>)</a:t>
            </a:r>
          </a:p>
        </p:txBody>
      </p:sp>
      <p:pic>
        <p:nvPicPr>
          <p:cNvPr id="8" name="Picture 7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endParaRPr lang="en-US" sz="19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371600" cy="1301432"/>
          </a:xfrm>
          <a:prstGeom prst="rect">
            <a:avLst/>
          </a:prstGeom>
        </p:spPr>
      </p:pic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52400" y="1600200"/>
          <a:ext cx="88392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b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0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20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b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hart 3"/>
          <p:cNvGraphicFramePr/>
          <p:nvPr/>
        </p:nvGraphicFramePr>
        <p:xfrm>
          <a:off x="0" y="1295400"/>
          <a:ext cx="89916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295400" cy="130143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0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b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0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20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endParaRPr lang="en-US" sz="2000" dirty="0"/>
          </a:p>
        </p:txBody>
      </p:sp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52400"/>
            <a:ext cx="1600200" cy="990600"/>
          </a:xfrm>
          <a:prstGeom prst="rect">
            <a:avLst/>
          </a:prstGeom>
        </p:spPr>
      </p:pic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0" y="1219200"/>
          <a:ext cx="91440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endParaRPr lang="en-US" sz="19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219200"/>
          <a:ext cx="91440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52400"/>
            <a:ext cx="1143000" cy="114832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endParaRPr lang="en-US" sz="1900" dirty="0"/>
          </a:p>
        </p:txBody>
      </p:sp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295400" cy="1148322"/>
          </a:xfrm>
          <a:prstGeom prst="rect">
            <a:avLst/>
          </a:prstGeom>
        </p:spPr>
      </p:pic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19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b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2019 to 31</a:t>
            </a:r>
            <a:r>
              <a:rPr lang="en-US" sz="19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2019)</a:t>
            </a:r>
            <a:endParaRPr lang="en-US" sz="19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0" y="137160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799" y="152400"/>
            <a:ext cx="1582615" cy="1143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505</Words>
  <Application>Microsoft Office PowerPoint</Application>
  <PresentationFormat>On-screen Show (4:3)</PresentationFormat>
  <Paragraphs>103</Paragraphs>
  <Slides>21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SHKM Govt. Medical College Nalhar (Nuh) Benefits Provided by the Institute  (1st January 2019 to 31st December 2019)</vt:lpstr>
      <vt:lpstr>Slide 2</vt:lpstr>
      <vt:lpstr>Slide 3</vt:lpstr>
      <vt:lpstr>Slide 4</vt:lpstr>
      <vt:lpstr>Slide 5</vt:lpstr>
      <vt:lpstr>Slide 6</vt:lpstr>
      <vt:lpstr>Slide 7</vt:lpstr>
      <vt:lpstr>SHKM Govt. Medical College Nalhar (Nuh) Benefits Provide by The Institute  (1st January 2019 to 31st December 2019)</vt:lpstr>
      <vt:lpstr>SHKM Govt. Medical College Nalhar (Nuh) Benefits Provide by The Institute  (1st January 2019 to 31st December 2019) </vt:lpstr>
      <vt:lpstr>SHKM Govt. Medical College Nalhar (Nuh) Benefits Provide by The Institute  (1st January 2019 to 31st December 2019) </vt:lpstr>
      <vt:lpstr>SHKM Govt. Medical College Nalhar (Nuh) Benefits Provide by The Institute  (1st January 2019 to 31st December 2019) </vt:lpstr>
      <vt:lpstr>SHKM Govt. Medical College Nalhar (Nuh) Benefits Provide by The Institute  (1st January 2019 to 31st December 2019)</vt:lpstr>
      <vt:lpstr>SHKM Govt. Medical College Nalhar (Nuh) Benefits Provide by The Institute  (1st January 2019 to 31st December 2019)</vt:lpstr>
      <vt:lpstr>SHKM Govt. Medical College Nalhar (Nuh) Benefits Provide by The Institute  (1st January 2019 to 31st December 2019) </vt:lpstr>
      <vt:lpstr>Slide 15</vt:lpstr>
      <vt:lpstr>SHKM Govt. Medical College Nalhar (Nuh) Benefits Provide by The Institute  (1st January 2019 to 31st December 2019)</vt:lpstr>
      <vt:lpstr>SHKM Govt. Medical College Nalhar (Nuh) Benefits Provided by The Institute  (1st January 2019 to 31st December 2019) </vt:lpstr>
      <vt:lpstr>SHKM Govt. Medical College Nalhar (Nuh) Benefits Provided by The Institute  (1st January 2019 to 31st December 2019)</vt:lpstr>
      <vt:lpstr>SHKM Govt. Medical College Nalhar (Nuh) Benefits Provided by The Institute  (1st January 2019 to 31st December 2019)</vt:lpstr>
      <vt:lpstr>SHKM Govt. Medical College Nalhar (Nuh) Benefits Provided by The Institute  (1st January 2019 to 31st December 2019)</vt:lpstr>
      <vt:lpstr>SHKM Govt. Medical College Nalhar (Nuh) Benefits Provided by The Institute  (1st January 2019 to 31st December 2019)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SHKM Govt. Medical College Nalhar (Nuh) Hospital Utilization indicators (1st Jan. 2013 to 15th Nov. 2017)</dc:title>
  <dc:creator>SHKM MRD</dc:creator>
  <cp:lastModifiedBy>mrd</cp:lastModifiedBy>
  <cp:revision>91</cp:revision>
  <dcterms:created xsi:type="dcterms:W3CDTF">2006-08-16T00:00:00Z</dcterms:created>
  <dcterms:modified xsi:type="dcterms:W3CDTF">2020-02-24T07:53:15Z</dcterms:modified>
</cp:coreProperties>
</file>