
<file path=[Content_Types].xml><?xml version="1.0" encoding="utf-8"?>
<Types xmlns="http://schemas.openxmlformats.org/package/2006/content-types"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charts/chart1.xml" ContentType="application/vnd.openxmlformats-officedocument.drawingml.chart+xml"/>
  <Override PartName="/ppt/charts/style1.xml" ContentType="application/vnd.ms-office.chartstyle+xml"/>
  <Override PartName="/ppt/charts/colors1.xml" ContentType="application/vnd.ms-office.chartcolorstyle+xml"/>
  <Override PartName="/ppt/charts/chart2.xml" ContentType="application/vnd.openxmlformats-officedocument.drawingml.chart+xml"/>
  <Override PartName="/ppt/charts/chart3.xml" ContentType="application/vnd.openxmlformats-officedocument.drawingml.chart+xml"/>
  <Override PartName="/ppt/charts/chart4.xml" ContentType="application/vnd.openxmlformats-officedocument.drawingml.chart+xml"/>
  <Override PartName="/ppt/charts/chart5.xml" ContentType="application/vnd.openxmlformats-officedocument.drawingml.chart+xml"/>
  <Override PartName="/ppt/charts/style2.xml" ContentType="application/vnd.ms-office.chartstyle+xml"/>
  <Override PartName="/ppt/charts/colors2.xml" ContentType="application/vnd.ms-office.chartcolorstyle+xml"/>
  <Override PartName="/ppt/charts/chart6.xml" ContentType="application/vnd.openxmlformats-officedocument.drawingml.chart+xml"/>
  <Override PartName="/ppt/charts/style3.xml" ContentType="application/vnd.ms-office.chartstyle+xml"/>
  <Override PartName="/ppt/charts/colors3.xml" ContentType="application/vnd.ms-office.chartcolorstyle+xml"/>
  <Override PartName="/ppt/charts/chart7.xml" ContentType="application/vnd.openxmlformats-officedocument.drawingml.chart+xml"/>
  <Override PartName="/ppt/charts/style4.xml" ContentType="application/vnd.ms-office.chartstyle+xml"/>
  <Override PartName="/ppt/charts/colors4.xml" ContentType="application/vnd.ms-office.chartcolorstyle+xml"/>
  <Override PartName="/ppt/charts/chart8.xml" ContentType="application/vnd.openxmlformats-officedocument.drawingml.chart+xml"/>
  <Override PartName="/ppt/charts/style5.xml" ContentType="application/vnd.ms-office.chartstyle+xml"/>
  <Override PartName="/ppt/charts/colors5.xml" ContentType="application/vnd.ms-office.chartcolorstyle+xml"/>
  <Override PartName="/ppt/charts/chart9.xml" ContentType="application/vnd.openxmlformats-officedocument.drawingml.chart+xml"/>
  <Override PartName="/ppt/charts/chart10.xml" ContentType="application/vnd.openxmlformats-officedocument.drawingml.chart+xml"/>
  <Override PartName="/ppt/charts/chart11.xml" ContentType="application/vnd.openxmlformats-officedocument.drawingml.chart+xml"/>
  <Override PartName="/ppt/charts/chart12.xml" ContentType="application/vnd.openxmlformats-officedocument.drawingml.chart+xml"/>
  <Override PartName="/ppt/charts/chart13.xml" ContentType="application/vnd.openxmlformats-officedocument.drawingml.chart+xml"/>
  <Override PartName="/ppt/charts/chart14.xml" ContentType="application/vnd.openxmlformats-officedocument.drawingml.chart+xml"/>
  <Override PartName="/ppt/charts/chart15.xml" ContentType="application/vnd.openxmlformats-officedocument.drawingml.chart+xml"/>
  <Override PartName="/ppt/charts/chart16.xml" ContentType="application/vnd.openxmlformats-officedocument.drawingml.chart+xml"/>
  <Override PartName="/ppt/charts/style6.xml" ContentType="application/vnd.ms-office.chartstyle+xml"/>
  <Override PartName="/ppt/charts/colors6.xml" ContentType="application/vnd.ms-office.chartcolorstyl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sldIdLst>
    <p:sldId id="256" r:id="rId2"/>
    <p:sldId id="257" r:id="rId3"/>
    <p:sldId id="258" r:id="rId4"/>
    <p:sldId id="259" r:id="rId5"/>
    <p:sldId id="260" r:id="rId6"/>
    <p:sldId id="261" r:id="rId7"/>
    <p:sldId id="262" r:id="rId8"/>
    <p:sldId id="264" r:id="rId9"/>
    <p:sldId id="265" r:id="rId10"/>
    <p:sldId id="263" r:id="rId11"/>
    <p:sldId id="267" r:id="rId12"/>
    <p:sldId id="268" r:id="rId13"/>
    <p:sldId id="270" r:id="rId14"/>
    <p:sldId id="271" r:id="rId15"/>
    <p:sldId id="272" r:id="rId16"/>
    <p:sldId id="273" r:id="rId17"/>
    <p:sldId id="274" r:id="rId18"/>
    <p:sldId id="275" r:id="rId19"/>
  </p:sldIdLst>
  <p:sldSz cx="9144000" cy="6858000" type="screen4x3"/>
  <p:notesSz cx="6858000" cy="9144000"/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>
        <p15:guide id="1" orient="horz" pos="2160">
          <p15:clr>
            <a:srgbClr val="A4A3A4"/>
          </p15:clr>
        </p15:guide>
        <p15:guide id="2" pos="2880">
          <p15:clr>
            <a:srgbClr val="A4A3A4"/>
          </p15:clr>
        </p15:guide>
      </p15:sld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horzBarState="maximized">
    <p:restoredLeft sz="15620"/>
    <p:restoredTop sz="79391" autoAdjust="0"/>
  </p:normalViewPr>
  <p:slideViewPr>
    <p:cSldViewPr>
      <p:cViewPr varScale="1">
        <p:scale>
          <a:sx n="73" d="100"/>
          <a:sy n="73" d="100"/>
        </p:scale>
        <p:origin x="1296" y="78"/>
      </p:cViewPr>
      <p:guideLst>
        <p:guide orient="horz" pos="216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gridSpacing cx="76200" cy="7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3" Type="http://schemas.openxmlformats.org/officeDocument/2006/relationships/slide" Target="slides/slide2.xml"/><Relationship Id="rId21" Type="http://schemas.openxmlformats.org/officeDocument/2006/relationships/viewProps" Target="viewProps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presProps" Target="presProp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tableStyles" Target="tableStyles.xml"/><Relationship Id="rId10" Type="http://schemas.openxmlformats.org/officeDocument/2006/relationships/slide" Target="slides/slide9.xml"/><Relationship Id="rId19" Type="http://schemas.openxmlformats.org/officeDocument/2006/relationships/slide" Target="slides/slide18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theme" Target="theme/theme1.xml"/></Relationships>
</file>

<file path=ppt/charts/_rels/chart1.xml.rels><?xml version="1.0" encoding="UTF-8" standalone="yes"?>
<Relationships xmlns="http://schemas.openxmlformats.org/package/2006/relationships"><Relationship Id="rId3" Type="http://schemas.openxmlformats.org/officeDocument/2006/relationships/oleObject" Target="file:///E:\ALL%20CENSUS%20STATISTICS\CENSUS-2022\(STATISTICS)%202022\Hospital%20Statistics%20Graphs%20-2022\All%20Hospital%20Data%20&amp;%20Graph%202022.xlsx" TargetMode="External"/><Relationship Id="rId2" Type="http://schemas.microsoft.com/office/2011/relationships/chartColorStyle" Target="colors1.xml"/><Relationship Id="rId1" Type="http://schemas.microsoft.com/office/2011/relationships/chartStyle" Target="style1.xml"/></Relationships>
</file>

<file path=ppt/charts/_rels/chart2.xml.rels><?xml version="1.0" encoding="UTF-8" standalone="yes"?>
<Relationships xmlns="http://schemas.openxmlformats.org/package/2006/relationships"><Relationship Id="rId1" Type="http://schemas.openxmlformats.org/officeDocument/2006/relationships/oleObject" Target="file:///C:\Users\admin\Desktop\CENSUS-2022\(STATISTICS)%202022\Graphs%20-%202022\All%20Hospital%20Data%20&amp;%20Graph%202022.xlsx" TargetMode="External"/></Relationships>
</file>

<file path=ppt/charts/_rels/chart3.xml.rels><?xml version="1.0" encoding="UTF-8" standalone="yes"?>
<Relationships xmlns="http://schemas.openxmlformats.org/package/2006/relationships"><Relationship Id="rId1" Type="http://schemas.openxmlformats.org/officeDocument/2006/relationships/oleObject" Target="file:///C:\Users\admin\Desktop\CENSUS-2022\(STATISTICS)%202022\Graphs%20-%202022\All%20Hospital%20Data%20&amp;%20Graph%202022.xlsx" TargetMode="External"/></Relationships>
</file>

<file path=ppt/charts/_rels/chart4.xml.rels><?xml version="1.0" encoding="UTF-8" standalone="yes"?>
<Relationships xmlns="http://schemas.openxmlformats.org/package/2006/relationships"><Relationship Id="rId1" Type="http://schemas.openxmlformats.org/officeDocument/2006/relationships/oleObject" Target="file:///C:\Users\admin\Desktop\CENSUS-2022\(STATISTICS)%202022\Graphs%20-%202022\All%20Hospital%20Data%20&amp;%20Graph%202022.xlsx" TargetMode="External"/></Relationships>
</file>

<file path=ppt/charts/_rels/chart5.xml.rels><?xml version="1.0" encoding="UTF-8" standalone="yes"?>
<Relationships xmlns="http://schemas.openxmlformats.org/package/2006/relationships"><Relationship Id="rId3" Type="http://schemas.openxmlformats.org/officeDocument/2006/relationships/oleObject" Target="file:///E:\ALL%20CENSUS%20STATISTICS\CENSUS-2022\(STATISTICS)%202022\Hospital%20Statistics%20Graphs%20-2022\All%20Hospital%20Data%20&amp;%20Graph%202022.xlsx" TargetMode="External"/><Relationship Id="rId2" Type="http://schemas.microsoft.com/office/2011/relationships/chartColorStyle" Target="colors2.xml"/><Relationship Id="rId1" Type="http://schemas.microsoft.com/office/2011/relationships/chartStyle" Target="style2.xml"/></Relationships>
</file>

<file path=ppt/charts/_rels/chart6.xml.rels><?xml version="1.0" encoding="UTF-8" standalone="yes"?>
<Relationships xmlns="http://schemas.openxmlformats.org/package/2006/relationships"><Relationship Id="rId3" Type="http://schemas.openxmlformats.org/officeDocument/2006/relationships/oleObject" Target="file:///E:\ALL%20CENSUS%20STATISTICS\CENSUS-2022\(STATISTICS)%202022\Hospital%20Statistics%20Graphs%20-2022\All%20Hospital%20Data%20&amp;%20Graph%202022.xlsx" TargetMode="External"/><Relationship Id="rId2" Type="http://schemas.microsoft.com/office/2011/relationships/chartColorStyle" Target="colors3.xml"/><Relationship Id="rId1" Type="http://schemas.microsoft.com/office/2011/relationships/chartStyle" Target="style3.xml"/></Relationships>
</file>

<file path=ppt/charts/_rels/chart7.xml.rels><?xml version="1.0" encoding="UTF-8" standalone="yes"?>
<Relationships xmlns="http://schemas.openxmlformats.org/package/2006/relationships"><Relationship Id="rId3" Type="http://schemas.openxmlformats.org/officeDocument/2006/relationships/oleObject" Target="file:///E:\ALL%20CENSUS%20STATISTICS\CENSUS-2022\(STATISTICS)%202022\Hospital%20Statistics%20Graphs%20-2022\All%20Hospital%20Data%20&amp;%20Graph%202022.xlsx" TargetMode="External"/><Relationship Id="rId2" Type="http://schemas.microsoft.com/office/2011/relationships/chartColorStyle" Target="colors4.xml"/><Relationship Id="rId1" Type="http://schemas.microsoft.com/office/2011/relationships/chartStyle" Target="style4.xml"/></Relationships>
</file>

<file path=ppt/charts/_rels/chart8.xml.rels><?xml version="1.0" encoding="UTF-8" standalone="yes"?>
<Relationships xmlns="http://schemas.openxmlformats.org/package/2006/relationships"><Relationship Id="rId3" Type="http://schemas.openxmlformats.org/officeDocument/2006/relationships/oleObject" Target="file:///E:\ALL%20CENSUS%20STATISTICS\CENSUS-2022\(STATISTICS)%202022\Hospital%20Statistics%20Graphs%20-2022\All%20Hospital%20Data%20&amp;%20Graph%202022.xlsx" TargetMode="External"/><Relationship Id="rId2" Type="http://schemas.microsoft.com/office/2011/relationships/chartColorStyle" Target="colors5.xml"/><Relationship Id="rId1" Type="http://schemas.microsoft.com/office/2011/relationships/chartStyle" Target="style5.xml"/></Relationships>
</file>

<file path=ppt/charts/_rels/chart9.xml.rels><?xml version="1.0" encoding="UTF-8" standalone="yes"?>
<Relationships xmlns="http://schemas.openxmlformats.org/package/2006/relationships"><Relationship Id="rId1" Type="http://schemas.openxmlformats.org/officeDocument/2006/relationships/oleObject" Target="file:///C:\Users\admin\Desktop\CENSUS-2022\(STATISTICS)%202022\Graphs%20-%202022\All%20Hospital%20Data%20&amp;%20Graph%202022.xlsx" TargetMode="External"/></Relationships>
</file>

<file path=ppt/charts/_rels/chart10.xml.rels><?xml version="1.0" encoding="UTF-8" standalone="yes"?>
<Relationships xmlns="http://schemas.openxmlformats.org/package/2006/relationships"><Relationship Id="rId1" Type="http://schemas.openxmlformats.org/officeDocument/2006/relationships/oleObject" Target="file:///C:\Users\admin\Desktop\CENSUS-2022\(STATISTICS)%202022\Graphs%20-%202022\All%20Hospital%20Data%20&amp;%20Graph%202022.xlsx" TargetMode="External"/></Relationships>
</file>

<file path=ppt/charts/_rels/chart11.xml.rels><?xml version="1.0" encoding="UTF-8" standalone="yes"?>
<Relationships xmlns="http://schemas.openxmlformats.org/package/2006/relationships"><Relationship Id="rId1" Type="http://schemas.openxmlformats.org/officeDocument/2006/relationships/oleObject" Target="file:///C:\Users\admin\Desktop\CENSUS-2022\(STATISTICS)%202022\Graphs%20-%202022\All%20Hospital%20Data%20&amp;%20Graph%202022.xlsx" TargetMode="External"/></Relationships>
</file>

<file path=ppt/charts/_rels/chart12.xml.rels><?xml version="1.0" encoding="UTF-8" standalone="yes"?>
<Relationships xmlns="http://schemas.openxmlformats.org/package/2006/relationships"><Relationship Id="rId1" Type="http://schemas.openxmlformats.org/officeDocument/2006/relationships/oleObject" Target="file:///C:\Users\admin\Desktop\CENSUS-2022\(STATISTICS)%202022\Graphs%20-%202022\All%20Hospital%20Data%20&amp;%20Graph%202022.xlsx" TargetMode="External"/></Relationships>
</file>

<file path=ppt/charts/_rels/chart13.xml.rels><?xml version="1.0" encoding="UTF-8" standalone="yes"?>
<Relationships xmlns="http://schemas.openxmlformats.org/package/2006/relationships"><Relationship Id="rId1" Type="http://schemas.openxmlformats.org/officeDocument/2006/relationships/oleObject" Target="file:///C:\Users\admin\Desktop\CENSUS-2022\(STATISTICS)%202022\Graphs%20-%202022\All%20Hospital%20Data%20&amp;%20Graph%202022.xlsx" TargetMode="External"/></Relationships>
</file>

<file path=ppt/charts/_rels/chart14.xml.rels><?xml version="1.0" encoding="UTF-8" standalone="yes"?>
<Relationships xmlns="http://schemas.openxmlformats.org/package/2006/relationships"><Relationship Id="rId1" Type="http://schemas.openxmlformats.org/officeDocument/2006/relationships/oleObject" Target="file:///C:\Users\admin\Desktop\CENSUS-2022\(STATISTICS)%202022\Graphs%20-%202022\All%20Hospital%20Data%20&amp;%20Graph%202022.xlsx" TargetMode="External"/></Relationships>
</file>

<file path=ppt/charts/_rels/chart15.xml.rels><?xml version="1.0" encoding="UTF-8" standalone="yes"?>
<Relationships xmlns="http://schemas.openxmlformats.org/package/2006/relationships"><Relationship Id="rId1" Type="http://schemas.openxmlformats.org/officeDocument/2006/relationships/oleObject" Target="file:///C:\Users\admin\Desktop\CENSUS-2022\(STATISTICS)%202022\Graphs%20-%202022\All%20Hospital%20Data%20&amp;%20Graph%202022.xlsx" TargetMode="External"/></Relationships>
</file>

<file path=ppt/charts/_rels/chart16.xml.rels><?xml version="1.0" encoding="UTF-8" standalone="yes"?>
<Relationships xmlns="http://schemas.openxmlformats.org/package/2006/relationships"><Relationship Id="rId3" Type="http://schemas.openxmlformats.org/officeDocument/2006/relationships/oleObject" Target="file:///C:\Users\admin\Desktop\CENSUS-2022\(STATISTICS)%202022\Graphs%20-%202022\All%20Hospital%20Data%20&amp;%20Graph%202022.xlsx" TargetMode="External"/><Relationship Id="rId2" Type="http://schemas.microsoft.com/office/2011/relationships/chartColorStyle" Target="colors6.xml"/><Relationship Id="rId1" Type="http://schemas.microsoft.com/office/2011/relationships/chartStyle" Target="style6.xml"/></Relationships>
</file>

<file path=ppt/charts/chart1.xml><?xml version="1.0" encoding="utf-8"?>
<c:chartSpace xmlns:c="http://schemas.openxmlformats.org/drawingml/2006/chart" xmlns:a="http://schemas.openxmlformats.org/drawingml/2006/main" xmlns:r="http://schemas.openxmlformats.org/officeDocument/2006/relationships" xmlns:c16r2="http://schemas.microsoft.com/office/drawing/2015/06/chart">
  <c:date1904 val="0"/>
  <c:lang val="en-US"/>
  <c:roundedCorners val="0"/>
  <mc:AlternateContent xmlns:mc="http://schemas.openxmlformats.org/markup-compatibility/2006">
    <mc:Choice xmlns:c14="http://schemas.microsoft.com/office/drawing/2007/8/2/chart" Requires="c14">
      <c14:style val="102"/>
    </mc:Choice>
    <mc:Fallback>
      <c:style val="2"/>
    </mc:Fallback>
  </mc:AlternateContent>
  <c:chart>
    <c:title>
      <c:tx>
        <c:rich>
          <a:bodyPr rot="0" spcFirstLastPara="1" vertOverflow="ellipsis" vert="horz" wrap="square" anchor="ctr" anchorCtr="1"/>
          <a:lstStyle/>
          <a:p>
            <a:pPr>
              <a:defRPr sz="1920" b="1" i="0" u="none" strike="noStrike" kern="1200" spc="0" baseline="0">
                <a:solidFill>
                  <a:schemeClr val="tx1">
                    <a:lumMod val="65000"/>
                    <a:lumOff val="35000"/>
                  </a:schemeClr>
                </a:solidFill>
                <a:latin typeface="Times New Roman" panose="02020603050405020304" pitchFamily="18" charset="0"/>
                <a:ea typeface="+mn-ea"/>
                <a:cs typeface="Times New Roman" panose="02020603050405020304" pitchFamily="18" charset="0"/>
              </a:defRPr>
            </a:pPr>
            <a:r>
              <a:rPr lang="en-US"/>
              <a:t>OPD TRENDS (DEPARTMENT WISE)</a:t>
            </a:r>
          </a:p>
        </c:rich>
      </c:tx>
      <c:layout/>
      <c:overlay val="0"/>
      <c:spPr>
        <a:noFill/>
        <a:ln>
          <a:noFill/>
        </a:ln>
        <a:effectLst/>
      </c:spPr>
      <c:txPr>
        <a:bodyPr rot="0" spcFirstLastPara="1" vertOverflow="ellipsis" vert="horz" wrap="square" anchor="ctr" anchorCtr="1"/>
        <a:lstStyle/>
        <a:p>
          <a:pPr>
            <a:defRPr sz="1920" b="1" i="0" u="none" strike="noStrike" kern="1200" spc="0" baseline="0">
              <a:solidFill>
                <a:schemeClr val="tx1">
                  <a:lumMod val="65000"/>
                  <a:lumOff val="35000"/>
                </a:schemeClr>
              </a:solidFill>
              <a:latin typeface="Times New Roman" panose="02020603050405020304" pitchFamily="18" charset="0"/>
              <a:ea typeface="+mn-ea"/>
              <a:cs typeface="Times New Roman" panose="02020603050405020304" pitchFamily="18" charset="0"/>
            </a:defRPr>
          </a:pPr>
          <a:endParaRPr lang="en-US"/>
        </a:p>
      </c:txPr>
    </c:title>
    <c:autoTitleDeleted val="0"/>
    <c:plotArea>
      <c:layout>
        <c:manualLayout>
          <c:layoutTarget val="inner"/>
          <c:xMode val="edge"/>
          <c:yMode val="edge"/>
          <c:x val="3.6862410271005286E-2"/>
          <c:y val="0.15538686262862786"/>
          <c:w val="0.94104923631534276"/>
          <c:h val="0.6018192829727016"/>
        </c:manualLayout>
      </c:layout>
      <c:barChart>
        <c:barDir val="col"/>
        <c:grouping val="clustered"/>
        <c:varyColors val="0"/>
        <c:ser>
          <c:idx val="0"/>
          <c:order val="0"/>
          <c:tx>
            <c:strRef>
              <c:f>'OPD ATTENDENCE'!$B$22</c:f>
              <c:strCache>
                <c:ptCount val="1"/>
                <c:pt idx="0">
                  <c:v>NEW</c:v>
                </c:pt>
              </c:strCache>
            </c:strRef>
          </c:tx>
          <c:spPr>
            <a:gradFill rotWithShape="1">
              <a:gsLst>
                <a:gs pos="0">
                  <a:schemeClr val="accent1">
                    <a:shade val="51000"/>
                    <a:satMod val="130000"/>
                  </a:schemeClr>
                </a:gs>
                <a:gs pos="80000">
                  <a:schemeClr val="accent1">
                    <a:shade val="93000"/>
                    <a:satMod val="130000"/>
                  </a:schemeClr>
                </a:gs>
                <a:gs pos="100000">
                  <a:schemeClr val="accent1">
                    <a:shade val="94000"/>
                    <a:satMod val="135000"/>
                  </a:schemeClr>
                </a:gs>
              </a:gsLst>
              <a:lin ang="16200000" scaled="0"/>
            </a:gradFill>
            <a:ln>
              <a:noFill/>
            </a:ln>
            <a:effectLst>
              <a:outerShdw blurRad="40000" dist="23000" dir="5400000" rotWithShape="0">
                <a:srgbClr val="000000">
                  <a:alpha val="35000"/>
                </a:srgbClr>
              </a:outerShdw>
            </a:effectLst>
            <a:scene3d>
              <a:camera prst="orthographicFront">
                <a:rot lat="0" lon="0" rev="0"/>
              </a:camera>
              <a:lightRig rig="threePt" dir="t">
                <a:rot lat="0" lon="0" rev="1200000"/>
              </a:lightRig>
            </a:scene3d>
            <a:sp3d>
              <a:bevelT w="63500" h="25400"/>
            </a:sp3d>
          </c:spPr>
          <c:invertIfNegative val="0"/>
          <c:dLbls>
            <c:dLbl>
              <c:idx val="10"/>
              <c:layout>
                <c:manualLayout>
                  <c:x val="-2.0833333333333332E-2"/>
                  <c:y val="-4.6948356807511738E-3"/>
                </c:manualLayout>
              </c:layout>
              <c:showLegendKey val="0"/>
              <c:showVal val="1"/>
              <c:showCatName val="0"/>
              <c:showSerName val="0"/>
              <c:showPercent val="0"/>
              <c:showBubbleSize val="0"/>
              <c:extLst>
                <c:ext xmlns:c15="http://schemas.microsoft.com/office/drawing/2012/chart" uri="{CE6537A1-D6FC-4f65-9D91-7224C49458BB}">
                  <c15:layout/>
                </c:ext>
                <c:ext xmlns:c16="http://schemas.microsoft.com/office/drawing/2014/chart" uri="{C3380CC4-5D6E-409C-BE32-E72D297353CC}">
                  <c16:uniqueId val="{0000000D-6C7B-475C-97B4-B1F7A9E3FC54}"/>
                </c:ext>
              </c:extLst>
            </c:dLbl>
            <c:spPr>
              <a:noFill/>
              <a:ln>
                <a:noFill/>
              </a:ln>
              <a:effectLst/>
            </c:spPr>
            <c:txPr>
              <a:bodyPr rot="0" spcFirstLastPara="1" vertOverflow="ellipsis" vert="horz" wrap="square" anchor="ctr" anchorCtr="1"/>
              <a:lstStyle/>
              <a:p>
                <a:pPr>
                  <a:defRPr sz="1200" b="1" i="0" u="none" strike="noStrike" kern="1200" baseline="0">
                    <a:solidFill>
                      <a:schemeClr val="tx1">
                        <a:lumMod val="75000"/>
                        <a:lumOff val="25000"/>
                      </a:schemeClr>
                    </a:solidFill>
                    <a:latin typeface="Times New Roman" panose="02020603050405020304" pitchFamily="18" charset="0"/>
                    <a:ea typeface="+mn-ea"/>
                    <a:cs typeface="Times New Roman" panose="02020603050405020304" pitchFamily="18" charset="0"/>
                  </a:defRPr>
                </a:pPr>
                <a:endParaRPr lang="en-US"/>
              </a:p>
            </c:txPr>
            <c:showLegendKey val="0"/>
            <c:showVal val="1"/>
            <c:showCatName val="0"/>
            <c:showSerName val="0"/>
            <c:showPercent val="0"/>
            <c:showBubbleSize val="0"/>
            <c:showLeaderLines val="0"/>
            <c:extLst>
              <c:ext xmlns:c15="http://schemas.microsoft.com/office/drawing/2012/chart" uri="{CE6537A1-D6FC-4f65-9D91-7224C49458BB}">
                <c15:layout/>
                <c15:showLeaderLines val="0"/>
              </c:ext>
            </c:extLst>
          </c:dLbls>
          <c:cat>
            <c:strRef>
              <c:f>'OPD ATTENDENCE'!$A$23:$A$33</c:f>
              <c:strCache>
                <c:ptCount val="11"/>
                <c:pt idx="0">
                  <c:v>MEDICINE</c:v>
                </c:pt>
                <c:pt idx="1">
                  <c:v>DERMATOLOGY</c:v>
                </c:pt>
                <c:pt idx="2">
                  <c:v>OPHTHALMOLOGY</c:v>
                </c:pt>
                <c:pt idx="3">
                  <c:v>ENT</c:v>
                </c:pt>
                <c:pt idx="4">
                  <c:v>ORTHOPAEDICS</c:v>
                </c:pt>
                <c:pt idx="5">
                  <c:v>SURGERY</c:v>
                </c:pt>
                <c:pt idx="6">
                  <c:v>OBS. &amp; GYNAE</c:v>
                </c:pt>
                <c:pt idx="7">
                  <c:v>PAEDIATRICS</c:v>
                </c:pt>
                <c:pt idx="8">
                  <c:v>DENTISTRY</c:v>
                </c:pt>
                <c:pt idx="9">
                  <c:v>PSYCHIATRY</c:v>
                </c:pt>
                <c:pt idx="10">
                  <c:v>CHEST &amp; TB</c:v>
                </c:pt>
              </c:strCache>
            </c:strRef>
          </c:cat>
          <c:val>
            <c:numRef>
              <c:f>'OPD ATTENDENCE'!$B$23:$B$33</c:f>
              <c:numCache>
                <c:formatCode>General</c:formatCode>
                <c:ptCount val="11"/>
                <c:pt idx="0">
                  <c:v>30063</c:v>
                </c:pt>
                <c:pt idx="1">
                  <c:v>28110</c:v>
                </c:pt>
                <c:pt idx="2">
                  <c:v>21358</c:v>
                </c:pt>
                <c:pt idx="3">
                  <c:v>22321</c:v>
                </c:pt>
                <c:pt idx="4">
                  <c:v>31308</c:v>
                </c:pt>
                <c:pt idx="5">
                  <c:v>16037</c:v>
                </c:pt>
                <c:pt idx="6">
                  <c:v>11248</c:v>
                </c:pt>
                <c:pt idx="7">
                  <c:v>20514</c:v>
                </c:pt>
                <c:pt idx="8">
                  <c:v>5084</c:v>
                </c:pt>
                <c:pt idx="9">
                  <c:v>6606</c:v>
                </c:pt>
                <c:pt idx="10">
                  <c:v>10712</c:v>
                </c:pt>
              </c:numCache>
            </c:numRef>
          </c:val>
          <c:extLst>
            <c:ext xmlns:c16="http://schemas.microsoft.com/office/drawing/2014/chart" uri="{C3380CC4-5D6E-409C-BE32-E72D297353CC}">
              <c16:uniqueId val="{00000000-6C7B-475C-97B4-B1F7A9E3FC54}"/>
            </c:ext>
          </c:extLst>
        </c:ser>
        <c:ser>
          <c:idx val="1"/>
          <c:order val="1"/>
          <c:tx>
            <c:strRef>
              <c:f>'OPD ATTENDENCE'!$C$22</c:f>
              <c:strCache>
                <c:ptCount val="1"/>
                <c:pt idx="0">
                  <c:v>OLD</c:v>
                </c:pt>
              </c:strCache>
            </c:strRef>
          </c:tx>
          <c:spPr>
            <a:gradFill rotWithShape="1">
              <a:gsLst>
                <a:gs pos="0">
                  <a:schemeClr val="accent2">
                    <a:shade val="51000"/>
                    <a:satMod val="130000"/>
                  </a:schemeClr>
                </a:gs>
                <a:gs pos="80000">
                  <a:schemeClr val="accent2">
                    <a:shade val="93000"/>
                    <a:satMod val="130000"/>
                  </a:schemeClr>
                </a:gs>
                <a:gs pos="100000">
                  <a:schemeClr val="accent2">
                    <a:shade val="94000"/>
                    <a:satMod val="135000"/>
                  </a:schemeClr>
                </a:gs>
              </a:gsLst>
              <a:lin ang="16200000" scaled="0"/>
            </a:gradFill>
            <a:ln>
              <a:noFill/>
            </a:ln>
            <a:effectLst>
              <a:outerShdw blurRad="40000" dist="23000" dir="5400000" rotWithShape="0">
                <a:srgbClr val="000000">
                  <a:alpha val="35000"/>
                </a:srgbClr>
              </a:outerShdw>
            </a:effectLst>
            <a:scene3d>
              <a:camera prst="orthographicFront">
                <a:rot lat="0" lon="0" rev="0"/>
              </a:camera>
              <a:lightRig rig="threePt" dir="t">
                <a:rot lat="0" lon="0" rev="1200000"/>
              </a:lightRig>
            </a:scene3d>
            <a:sp3d>
              <a:bevelT w="63500" h="25400"/>
            </a:sp3d>
          </c:spPr>
          <c:invertIfNegative val="0"/>
          <c:dLbls>
            <c:dLbl>
              <c:idx val="0"/>
              <c:layout>
                <c:manualLayout>
                  <c:x val="1.1111111111111098E-2"/>
                  <c:y val="2.3474178403755869E-3"/>
                </c:manualLayout>
              </c:layout>
              <c:showLegendKey val="0"/>
              <c:showVal val="1"/>
              <c:showCatName val="0"/>
              <c:showSerName val="0"/>
              <c:showPercent val="0"/>
              <c:showBubbleSize val="0"/>
              <c:extLst>
                <c:ext xmlns:c15="http://schemas.microsoft.com/office/drawing/2012/chart" uri="{CE6537A1-D6FC-4f65-9D91-7224C49458BB}">
                  <c15:layout/>
                </c:ext>
                <c:ext xmlns:c16="http://schemas.microsoft.com/office/drawing/2014/chart" uri="{C3380CC4-5D6E-409C-BE32-E72D297353CC}">
                  <c16:uniqueId val="{00000003-6C7B-475C-97B4-B1F7A9E3FC54}"/>
                </c:ext>
              </c:extLst>
            </c:dLbl>
            <c:dLbl>
              <c:idx val="1"/>
              <c:layout>
                <c:manualLayout>
                  <c:x val="1.805555555555553E-2"/>
                  <c:y val="-1.1737089201877934E-2"/>
                </c:manualLayout>
              </c:layout>
              <c:showLegendKey val="0"/>
              <c:showVal val="1"/>
              <c:showCatName val="0"/>
              <c:showSerName val="0"/>
              <c:showPercent val="0"/>
              <c:showBubbleSize val="0"/>
              <c:extLst>
                <c:ext xmlns:c15="http://schemas.microsoft.com/office/drawing/2012/chart" uri="{CE6537A1-D6FC-4f65-9D91-7224C49458BB}">
                  <c15:layout/>
                </c:ext>
                <c:ext xmlns:c16="http://schemas.microsoft.com/office/drawing/2014/chart" uri="{C3380CC4-5D6E-409C-BE32-E72D297353CC}">
                  <c16:uniqueId val="{00000002-6C7B-475C-97B4-B1F7A9E3FC54}"/>
                </c:ext>
              </c:extLst>
            </c:dLbl>
            <c:dLbl>
              <c:idx val="2"/>
              <c:layout>
                <c:manualLayout>
                  <c:x val="1.1111111111111059E-2"/>
                  <c:y val="0"/>
                </c:manualLayout>
              </c:layout>
              <c:showLegendKey val="0"/>
              <c:showVal val="1"/>
              <c:showCatName val="0"/>
              <c:showSerName val="0"/>
              <c:showPercent val="0"/>
              <c:showBubbleSize val="0"/>
              <c:extLst>
                <c:ext xmlns:c15="http://schemas.microsoft.com/office/drawing/2012/chart" uri="{CE6537A1-D6FC-4f65-9D91-7224C49458BB}">
                  <c15:layout/>
                </c:ext>
                <c:ext xmlns:c16="http://schemas.microsoft.com/office/drawing/2014/chart" uri="{C3380CC4-5D6E-409C-BE32-E72D297353CC}">
                  <c16:uniqueId val="{00000005-6C7B-475C-97B4-B1F7A9E3FC54}"/>
                </c:ext>
              </c:extLst>
            </c:dLbl>
            <c:dLbl>
              <c:idx val="3"/>
              <c:layout>
                <c:manualLayout>
                  <c:x val="1.2500000000000001E-2"/>
                  <c:y val="0"/>
                </c:manualLayout>
              </c:layout>
              <c:showLegendKey val="0"/>
              <c:showVal val="1"/>
              <c:showCatName val="0"/>
              <c:showSerName val="0"/>
              <c:showPercent val="0"/>
              <c:showBubbleSize val="0"/>
              <c:extLst>
                <c:ext xmlns:c15="http://schemas.microsoft.com/office/drawing/2012/chart" uri="{CE6537A1-D6FC-4f65-9D91-7224C49458BB}">
                  <c15:layout/>
                </c:ext>
                <c:ext xmlns:c16="http://schemas.microsoft.com/office/drawing/2014/chart" uri="{C3380CC4-5D6E-409C-BE32-E72D297353CC}">
                  <c16:uniqueId val="{00000004-6C7B-475C-97B4-B1F7A9E3FC54}"/>
                </c:ext>
              </c:extLst>
            </c:dLbl>
            <c:dLbl>
              <c:idx val="4"/>
              <c:layout>
                <c:manualLayout>
                  <c:x val="1.9444444444444445E-2"/>
                  <c:y val="-1.4084507042253565E-2"/>
                </c:manualLayout>
              </c:layout>
              <c:showLegendKey val="0"/>
              <c:showVal val="1"/>
              <c:showCatName val="0"/>
              <c:showSerName val="0"/>
              <c:showPercent val="0"/>
              <c:showBubbleSize val="0"/>
              <c:extLst>
                <c:ext xmlns:c15="http://schemas.microsoft.com/office/drawing/2012/chart" uri="{CE6537A1-D6FC-4f65-9D91-7224C49458BB}">
                  <c15:layout/>
                </c:ext>
                <c:ext xmlns:c16="http://schemas.microsoft.com/office/drawing/2014/chart" uri="{C3380CC4-5D6E-409C-BE32-E72D297353CC}">
                  <c16:uniqueId val="{00000006-6C7B-475C-97B4-B1F7A9E3FC54}"/>
                </c:ext>
              </c:extLst>
            </c:dLbl>
            <c:dLbl>
              <c:idx val="5"/>
              <c:layout>
                <c:manualLayout>
                  <c:x val="8.3333333333333332E-3"/>
                  <c:y val="-1.4084507042253521E-2"/>
                </c:manualLayout>
              </c:layout>
              <c:showLegendKey val="0"/>
              <c:showVal val="1"/>
              <c:showCatName val="0"/>
              <c:showSerName val="0"/>
              <c:showPercent val="0"/>
              <c:showBubbleSize val="0"/>
              <c:extLst>
                <c:ext xmlns:c15="http://schemas.microsoft.com/office/drawing/2012/chart" uri="{CE6537A1-D6FC-4f65-9D91-7224C49458BB}">
                  <c15:layout/>
                </c:ext>
                <c:ext xmlns:c16="http://schemas.microsoft.com/office/drawing/2014/chart" uri="{C3380CC4-5D6E-409C-BE32-E72D297353CC}">
                  <c16:uniqueId val="{00000007-6C7B-475C-97B4-B1F7A9E3FC54}"/>
                </c:ext>
              </c:extLst>
            </c:dLbl>
            <c:dLbl>
              <c:idx val="6"/>
              <c:layout>
                <c:manualLayout>
                  <c:x val="1.1111111111111112E-2"/>
                  <c:y val="-8.6070993180980237E-17"/>
                </c:manualLayout>
              </c:layout>
              <c:showLegendKey val="0"/>
              <c:showVal val="1"/>
              <c:showCatName val="0"/>
              <c:showSerName val="0"/>
              <c:showPercent val="0"/>
              <c:showBubbleSize val="0"/>
              <c:extLst>
                <c:ext xmlns:c15="http://schemas.microsoft.com/office/drawing/2012/chart" uri="{CE6537A1-D6FC-4f65-9D91-7224C49458BB}">
                  <c15:layout/>
                </c:ext>
                <c:ext xmlns:c16="http://schemas.microsoft.com/office/drawing/2014/chart" uri="{C3380CC4-5D6E-409C-BE32-E72D297353CC}">
                  <c16:uniqueId val="{00000008-6C7B-475C-97B4-B1F7A9E3FC54}"/>
                </c:ext>
              </c:extLst>
            </c:dLbl>
            <c:dLbl>
              <c:idx val="7"/>
              <c:layout>
                <c:manualLayout>
                  <c:x val="8.3333333333333332E-3"/>
                  <c:y val="-4.6948356807511738E-3"/>
                </c:manualLayout>
              </c:layout>
              <c:showLegendKey val="0"/>
              <c:showVal val="1"/>
              <c:showCatName val="0"/>
              <c:showSerName val="0"/>
              <c:showPercent val="0"/>
              <c:showBubbleSize val="0"/>
              <c:extLst>
                <c:ext xmlns:c15="http://schemas.microsoft.com/office/drawing/2012/chart" uri="{CE6537A1-D6FC-4f65-9D91-7224C49458BB}">
                  <c15:layout/>
                </c:ext>
                <c:ext xmlns:c16="http://schemas.microsoft.com/office/drawing/2014/chart" uri="{C3380CC4-5D6E-409C-BE32-E72D297353CC}">
                  <c16:uniqueId val="{00000009-6C7B-475C-97B4-B1F7A9E3FC54}"/>
                </c:ext>
              </c:extLst>
            </c:dLbl>
            <c:dLbl>
              <c:idx val="8"/>
              <c:layout>
                <c:manualLayout>
                  <c:x val="1.3888888888888788E-2"/>
                  <c:y val="-2.3474178403755869E-3"/>
                </c:manualLayout>
              </c:layout>
              <c:showLegendKey val="0"/>
              <c:showVal val="1"/>
              <c:showCatName val="0"/>
              <c:showSerName val="0"/>
              <c:showPercent val="0"/>
              <c:showBubbleSize val="0"/>
              <c:extLst>
                <c:ext xmlns:c15="http://schemas.microsoft.com/office/drawing/2012/chart" uri="{CE6537A1-D6FC-4f65-9D91-7224C49458BB}">
                  <c15:layout/>
                </c:ext>
                <c:ext xmlns:c16="http://schemas.microsoft.com/office/drawing/2014/chart" uri="{C3380CC4-5D6E-409C-BE32-E72D297353CC}">
                  <c16:uniqueId val="{0000000A-6C7B-475C-97B4-B1F7A9E3FC54}"/>
                </c:ext>
              </c:extLst>
            </c:dLbl>
            <c:dLbl>
              <c:idx val="9"/>
              <c:layout>
                <c:manualLayout>
                  <c:x val="1.2499999999999898E-2"/>
                  <c:y val="2.3474178403755869E-3"/>
                </c:manualLayout>
              </c:layout>
              <c:showLegendKey val="0"/>
              <c:showVal val="1"/>
              <c:showCatName val="0"/>
              <c:showSerName val="0"/>
              <c:showPercent val="0"/>
              <c:showBubbleSize val="0"/>
              <c:extLst>
                <c:ext xmlns:c15="http://schemas.microsoft.com/office/drawing/2012/chart" uri="{CE6537A1-D6FC-4f65-9D91-7224C49458BB}">
                  <c15:layout/>
                </c:ext>
                <c:ext xmlns:c16="http://schemas.microsoft.com/office/drawing/2014/chart" uri="{C3380CC4-5D6E-409C-BE32-E72D297353CC}">
                  <c16:uniqueId val="{0000000B-6C7B-475C-97B4-B1F7A9E3FC54}"/>
                </c:ext>
              </c:extLst>
            </c:dLbl>
            <c:dLbl>
              <c:idx val="10"/>
              <c:layout>
                <c:manualLayout>
                  <c:x val="6.6149387576552934E-3"/>
                  <c:y val="-2.3474178403755869E-3"/>
                </c:manualLayout>
              </c:layout>
              <c:showLegendKey val="0"/>
              <c:showVal val="1"/>
              <c:showCatName val="0"/>
              <c:showSerName val="0"/>
              <c:showPercent val="0"/>
              <c:showBubbleSize val="0"/>
              <c:extLst>
                <c:ext xmlns:c15="http://schemas.microsoft.com/office/drawing/2012/chart" uri="{CE6537A1-D6FC-4f65-9D91-7224C49458BB}">
                  <c15:layout/>
                </c:ext>
                <c:ext xmlns:c16="http://schemas.microsoft.com/office/drawing/2014/chart" uri="{C3380CC4-5D6E-409C-BE32-E72D297353CC}">
                  <c16:uniqueId val="{0000000C-6C7B-475C-97B4-B1F7A9E3FC54}"/>
                </c:ext>
              </c:extLst>
            </c:dLbl>
            <c:spPr>
              <a:noFill/>
              <a:ln>
                <a:noFill/>
              </a:ln>
              <a:effectLst/>
            </c:spPr>
            <c:txPr>
              <a:bodyPr rot="0" spcFirstLastPara="1" vertOverflow="ellipsis" vert="horz" wrap="square" anchor="ctr" anchorCtr="1"/>
              <a:lstStyle/>
              <a:p>
                <a:pPr>
                  <a:defRPr sz="1200" b="1" i="0" u="none" strike="noStrike" kern="1200" baseline="0">
                    <a:solidFill>
                      <a:schemeClr val="tx1">
                        <a:lumMod val="75000"/>
                        <a:lumOff val="25000"/>
                      </a:schemeClr>
                    </a:solidFill>
                    <a:latin typeface="Times New Roman" panose="02020603050405020304" pitchFamily="18" charset="0"/>
                    <a:ea typeface="+mn-ea"/>
                    <a:cs typeface="Times New Roman" panose="02020603050405020304" pitchFamily="18" charset="0"/>
                  </a:defRPr>
                </a:pPr>
                <a:endParaRPr lang="en-US"/>
              </a:p>
            </c:txPr>
            <c:showLegendKey val="0"/>
            <c:showVal val="1"/>
            <c:showCatName val="0"/>
            <c:showSerName val="0"/>
            <c:showPercent val="0"/>
            <c:showBubbleSize val="0"/>
            <c:showLeaderLines val="0"/>
            <c:extLst>
              <c:ext xmlns:c15="http://schemas.microsoft.com/office/drawing/2012/chart" uri="{CE6537A1-D6FC-4f65-9D91-7224C49458BB}">
                <c15:layout/>
                <c15:showLeaderLines val="0"/>
              </c:ext>
            </c:extLst>
          </c:dLbls>
          <c:cat>
            <c:strRef>
              <c:f>'OPD ATTENDENCE'!$A$23:$A$33</c:f>
              <c:strCache>
                <c:ptCount val="11"/>
                <c:pt idx="0">
                  <c:v>MEDICINE</c:v>
                </c:pt>
                <c:pt idx="1">
                  <c:v>DERMATOLOGY</c:v>
                </c:pt>
                <c:pt idx="2">
                  <c:v>OPHTHALMOLOGY</c:v>
                </c:pt>
                <c:pt idx="3">
                  <c:v>ENT</c:v>
                </c:pt>
                <c:pt idx="4">
                  <c:v>ORTHOPAEDICS</c:v>
                </c:pt>
                <c:pt idx="5">
                  <c:v>SURGERY</c:v>
                </c:pt>
                <c:pt idx="6">
                  <c:v>OBS. &amp; GYNAE</c:v>
                </c:pt>
                <c:pt idx="7">
                  <c:v>PAEDIATRICS</c:v>
                </c:pt>
                <c:pt idx="8">
                  <c:v>DENTISTRY</c:v>
                </c:pt>
                <c:pt idx="9">
                  <c:v>PSYCHIATRY</c:v>
                </c:pt>
                <c:pt idx="10">
                  <c:v>CHEST &amp; TB</c:v>
                </c:pt>
              </c:strCache>
            </c:strRef>
          </c:cat>
          <c:val>
            <c:numRef>
              <c:f>'OPD ATTENDENCE'!$C$23:$C$33</c:f>
              <c:numCache>
                <c:formatCode>General</c:formatCode>
                <c:ptCount val="11"/>
                <c:pt idx="0">
                  <c:v>22719</c:v>
                </c:pt>
                <c:pt idx="1">
                  <c:v>12767</c:v>
                </c:pt>
                <c:pt idx="2">
                  <c:v>8590</c:v>
                </c:pt>
                <c:pt idx="3">
                  <c:v>16817</c:v>
                </c:pt>
                <c:pt idx="4">
                  <c:v>24096</c:v>
                </c:pt>
                <c:pt idx="5">
                  <c:v>11844</c:v>
                </c:pt>
                <c:pt idx="6">
                  <c:v>6088</c:v>
                </c:pt>
                <c:pt idx="7">
                  <c:v>9021</c:v>
                </c:pt>
                <c:pt idx="8">
                  <c:v>1796</c:v>
                </c:pt>
                <c:pt idx="9">
                  <c:v>6369</c:v>
                </c:pt>
                <c:pt idx="10">
                  <c:v>10042</c:v>
                </c:pt>
              </c:numCache>
            </c:numRef>
          </c:val>
          <c:extLst>
            <c:ext xmlns:c16="http://schemas.microsoft.com/office/drawing/2014/chart" uri="{C3380CC4-5D6E-409C-BE32-E72D297353CC}">
              <c16:uniqueId val="{00000001-6C7B-475C-97B4-B1F7A9E3FC54}"/>
            </c:ext>
          </c:extLst>
        </c:ser>
        <c:dLbls>
          <c:showLegendKey val="0"/>
          <c:showVal val="1"/>
          <c:showCatName val="0"/>
          <c:showSerName val="0"/>
          <c:showPercent val="0"/>
          <c:showBubbleSize val="0"/>
        </c:dLbls>
        <c:gapWidth val="219"/>
        <c:overlap val="-27"/>
        <c:axId val="367639168"/>
        <c:axId val="367657344"/>
      </c:barChart>
      <c:catAx>
        <c:axId val="367639168"/>
        <c:scaling>
          <c:orientation val="minMax"/>
        </c:scaling>
        <c:delete val="0"/>
        <c:axPos val="b"/>
        <c:numFmt formatCode="General" sourceLinked="0"/>
        <c:majorTickMark val="none"/>
        <c:minorTickMark val="none"/>
        <c:tickLblPos val="nextTo"/>
        <c:spPr>
          <a:noFill/>
          <a:ln w="9525" cap="flat" cmpd="sng" algn="ctr">
            <a:solidFill>
              <a:schemeClr val="tx1">
                <a:lumMod val="15000"/>
                <a:lumOff val="85000"/>
              </a:schemeClr>
            </a:solidFill>
            <a:round/>
          </a:ln>
          <a:effectLst/>
        </c:spPr>
        <c:txPr>
          <a:bodyPr rot="-60000000" spcFirstLastPara="1" vertOverflow="ellipsis" vert="horz" wrap="square" anchor="ctr" anchorCtr="1"/>
          <a:lstStyle/>
          <a:p>
            <a:pPr>
              <a:defRPr sz="1200" b="1" i="0" u="none" strike="noStrike" kern="1200" baseline="0">
                <a:solidFill>
                  <a:schemeClr val="tx1">
                    <a:lumMod val="65000"/>
                    <a:lumOff val="35000"/>
                  </a:schemeClr>
                </a:solidFill>
                <a:latin typeface="Times New Roman" panose="02020603050405020304" pitchFamily="18" charset="0"/>
                <a:ea typeface="+mn-ea"/>
                <a:cs typeface="Times New Roman" panose="02020603050405020304" pitchFamily="18" charset="0"/>
              </a:defRPr>
            </a:pPr>
            <a:endParaRPr lang="en-US"/>
          </a:p>
        </c:txPr>
        <c:crossAx val="367657344"/>
        <c:crosses val="autoZero"/>
        <c:auto val="1"/>
        <c:lblAlgn val="ctr"/>
        <c:lblOffset val="100"/>
        <c:noMultiLvlLbl val="0"/>
      </c:catAx>
      <c:valAx>
        <c:axId val="367657344"/>
        <c:scaling>
          <c:orientation val="minMax"/>
        </c:scaling>
        <c:delete val="0"/>
        <c:axPos val="l"/>
        <c:majorGridlines>
          <c:spPr>
            <a:ln w="9525" cap="flat" cmpd="sng" algn="ctr">
              <a:solidFill>
                <a:schemeClr val="tx1">
                  <a:lumMod val="15000"/>
                  <a:lumOff val="85000"/>
                </a:schemeClr>
              </a:solidFill>
              <a:round/>
            </a:ln>
            <a:effectLst/>
          </c:spPr>
        </c:majorGridlines>
        <c:numFmt formatCode="General" sourceLinked="1"/>
        <c:majorTickMark val="none"/>
        <c:minorTickMark val="none"/>
        <c:tickLblPos val="nextTo"/>
        <c:spPr>
          <a:noFill/>
          <a:ln>
            <a:noFill/>
          </a:ln>
          <a:effectLst/>
        </c:spPr>
        <c:txPr>
          <a:bodyPr rot="-60000000" spcFirstLastPara="1" vertOverflow="ellipsis" vert="horz" wrap="square" anchor="ctr" anchorCtr="1"/>
          <a:lstStyle/>
          <a:p>
            <a:pPr>
              <a:defRPr sz="1200" b="1" i="0" u="none" strike="noStrike" kern="1200" baseline="0">
                <a:solidFill>
                  <a:schemeClr val="tx1">
                    <a:lumMod val="65000"/>
                    <a:lumOff val="35000"/>
                  </a:schemeClr>
                </a:solidFill>
                <a:latin typeface="Times New Roman" panose="02020603050405020304" pitchFamily="18" charset="0"/>
                <a:ea typeface="+mn-ea"/>
                <a:cs typeface="Times New Roman" panose="02020603050405020304" pitchFamily="18" charset="0"/>
              </a:defRPr>
            </a:pPr>
            <a:endParaRPr lang="en-US"/>
          </a:p>
        </c:txPr>
        <c:crossAx val="367639168"/>
        <c:crosses val="autoZero"/>
        <c:crossBetween val="between"/>
      </c:valAx>
      <c:spPr>
        <a:noFill/>
        <a:ln>
          <a:noFill/>
        </a:ln>
        <a:effectLst/>
      </c:spPr>
    </c:plotArea>
    <c:legend>
      <c:legendPos val="b"/>
      <c:layout>
        <c:manualLayout>
          <c:xMode val="edge"/>
          <c:yMode val="edge"/>
          <c:x val="0.30711854768153979"/>
          <c:y val="8.6803149606299174E-2"/>
          <c:w val="0.41631835083114604"/>
          <c:h val="4.1768278965129357E-2"/>
        </c:manualLayout>
      </c:layout>
      <c:overlay val="0"/>
      <c:spPr>
        <a:noFill/>
        <a:ln>
          <a:noFill/>
        </a:ln>
        <a:effectLst/>
      </c:spPr>
      <c:txPr>
        <a:bodyPr rot="0" spcFirstLastPara="1" vertOverflow="ellipsis" vert="horz" wrap="square" anchor="ctr" anchorCtr="1"/>
        <a:lstStyle/>
        <a:p>
          <a:pPr>
            <a:defRPr sz="1600" b="1" i="0" u="none" strike="noStrike" kern="1200" baseline="0">
              <a:solidFill>
                <a:schemeClr val="tx1">
                  <a:lumMod val="65000"/>
                  <a:lumOff val="35000"/>
                </a:schemeClr>
              </a:solidFill>
              <a:latin typeface="Times New Roman" panose="02020603050405020304" pitchFamily="18" charset="0"/>
              <a:ea typeface="+mn-ea"/>
              <a:cs typeface="Times New Roman" panose="02020603050405020304" pitchFamily="18" charset="0"/>
            </a:defRPr>
          </a:pPr>
          <a:endParaRPr lang="en-US"/>
        </a:p>
      </c:txPr>
    </c:legend>
    <c:plotVisOnly val="1"/>
    <c:dispBlanksAs val="gap"/>
    <c:showDLblsOverMax val="0"/>
  </c:chart>
  <c:spPr>
    <a:noFill/>
    <a:ln>
      <a:noFill/>
    </a:ln>
    <a:effectLst/>
  </c:spPr>
  <c:txPr>
    <a:bodyPr/>
    <a:lstStyle/>
    <a:p>
      <a:pPr>
        <a:defRPr sz="1600" b="1">
          <a:latin typeface="Times New Roman" panose="02020603050405020304" pitchFamily="18" charset="0"/>
          <a:cs typeface="Times New Roman" panose="02020603050405020304" pitchFamily="18" charset="0"/>
        </a:defRPr>
      </a:pPr>
      <a:endParaRPr lang="en-US"/>
    </a:p>
  </c:txPr>
  <c:externalData r:id="rId3">
    <c:autoUpdate val="0"/>
  </c:externalData>
</c:chartSpace>
</file>

<file path=ppt/charts/chart2.xml><?xml version="1.0" encoding="utf-8"?>
<c:chartSpace xmlns:c="http://schemas.openxmlformats.org/drawingml/2006/chart" xmlns:a="http://schemas.openxmlformats.org/drawingml/2006/main" xmlns:r="http://schemas.openxmlformats.org/officeDocument/2006/relationships" xmlns:c16r2="http://schemas.microsoft.com/office/drawing/2015/06/chart">
  <c:date1904 val="0"/>
  <c:lang val="en-US"/>
  <c:roundedCorners val="0"/>
  <mc:AlternateContent xmlns:mc="http://schemas.openxmlformats.org/markup-compatibility/2006">
    <mc:Choice xmlns:c14="http://schemas.microsoft.com/office/drawing/2007/8/2/chart" Requires="c14">
      <c14:style val="129"/>
    </mc:Choice>
    <mc:Fallback>
      <c:style val="29"/>
    </mc:Fallback>
  </mc:AlternateContent>
  <c:chart>
    <c:title>
      <c:tx>
        <c:rich>
          <a:bodyPr/>
          <a:lstStyle/>
          <a:p>
            <a:pPr>
              <a:defRPr/>
            </a:pPr>
            <a:r>
              <a:rPr lang="en-US" sz="1800" dirty="0" smtClean="0"/>
              <a:t>ADMISSION </a:t>
            </a:r>
            <a:r>
              <a:rPr lang="en-US" sz="1800" dirty="0"/>
              <a:t>TREANDS FOR </a:t>
            </a:r>
            <a:r>
              <a:rPr lang="en-US" sz="1800" dirty="0" smtClean="0"/>
              <a:t>VARIOUS  (DEPARTMENT WISE)</a:t>
            </a:r>
            <a:endParaRPr lang="en-US" sz="1800" dirty="0"/>
          </a:p>
        </c:rich>
      </c:tx>
      <c:layout/>
      <c:overlay val="0"/>
    </c:title>
    <c:autoTitleDeleted val="0"/>
    <c:view3D>
      <c:rotX val="10"/>
      <c:rotY val="10"/>
      <c:rAngAx val="0"/>
      <c:perspective val="0"/>
    </c:view3D>
    <c:floor>
      <c:thickness val="0"/>
    </c:floor>
    <c:sideWall>
      <c:thickness val="0"/>
    </c:sideWall>
    <c:backWall>
      <c:thickness val="0"/>
    </c:backWall>
    <c:plotArea>
      <c:layout>
        <c:manualLayout>
          <c:layoutTarget val="inner"/>
          <c:xMode val="edge"/>
          <c:yMode val="edge"/>
          <c:x val="6.4956896551724139E-2"/>
          <c:y val="0.10096244131455399"/>
          <c:w val="0.91923850574712596"/>
          <c:h val="0.63378045173930764"/>
        </c:manualLayout>
      </c:layout>
      <c:bar3DChart>
        <c:barDir val="col"/>
        <c:grouping val="stacked"/>
        <c:varyColors val="0"/>
        <c:ser>
          <c:idx val="0"/>
          <c:order val="0"/>
          <c:tx>
            <c:strRef>
              <c:f>Department!$B$21:$B$23</c:f>
              <c:strCache>
                <c:ptCount val="1"/>
                <c:pt idx="0">
                  <c:v>SHKM GMC NALHAR MEWAT ADMISSION TREANDS FOR VARIOUS DEPARTMENT WISE-2022 ADMISSION</c:v>
                </c:pt>
              </c:strCache>
            </c:strRef>
          </c:tx>
          <c:invertIfNegative val="0"/>
          <c:dLbls>
            <c:dLbl>
              <c:idx val="0"/>
              <c:layout>
                <c:manualLayout>
                  <c:x val="5.7471264367816126E-3"/>
                  <c:y val="-0.22065727699530518"/>
                </c:manualLayout>
              </c:layout>
              <c:showLegendKey val="0"/>
              <c:showVal val="1"/>
              <c:showCatName val="0"/>
              <c:showSerName val="0"/>
              <c:showPercent val="0"/>
              <c:showBubbleSize val="0"/>
              <c:extLst>
                <c:ext xmlns:c15="http://schemas.microsoft.com/office/drawing/2012/chart" uri="{CE6537A1-D6FC-4f65-9D91-7224C49458BB}">
                  <c15:layout/>
                </c:ext>
                <c:ext xmlns:c16="http://schemas.microsoft.com/office/drawing/2014/chart" uri="{C3380CC4-5D6E-409C-BE32-E72D297353CC}">
                  <c16:uniqueId val="{00000000-038F-42C6-BF21-09F21C2DE345}"/>
                </c:ext>
              </c:extLst>
            </c:dLbl>
            <c:dLbl>
              <c:idx val="1"/>
              <c:layout>
                <c:manualLayout>
                  <c:x val="1.0057471264367809E-2"/>
                  <c:y val="-0.11032863849765258"/>
                </c:manualLayout>
              </c:layout>
              <c:showLegendKey val="0"/>
              <c:showVal val="1"/>
              <c:showCatName val="0"/>
              <c:showSerName val="0"/>
              <c:showPercent val="0"/>
              <c:showBubbleSize val="0"/>
              <c:extLst>
                <c:ext xmlns:c15="http://schemas.microsoft.com/office/drawing/2012/chart" uri="{CE6537A1-D6FC-4f65-9D91-7224C49458BB}">
                  <c15:layout/>
                </c:ext>
                <c:ext xmlns:c16="http://schemas.microsoft.com/office/drawing/2014/chart" uri="{C3380CC4-5D6E-409C-BE32-E72D297353CC}">
                  <c16:uniqueId val="{00000001-038F-42C6-BF21-09F21C2DE345}"/>
                </c:ext>
              </c:extLst>
            </c:dLbl>
            <c:dLbl>
              <c:idx val="2"/>
              <c:layout>
                <c:manualLayout>
                  <c:x val="1.4367816091954023E-3"/>
                  <c:y val="-4.6948356807511735E-2"/>
                </c:manualLayout>
              </c:layout>
              <c:showLegendKey val="0"/>
              <c:showVal val="1"/>
              <c:showCatName val="0"/>
              <c:showSerName val="0"/>
              <c:showPercent val="0"/>
              <c:showBubbleSize val="0"/>
              <c:extLst>
                <c:ext xmlns:c15="http://schemas.microsoft.com/office/drawing/2012/chart" uri="{CE6537A1-D6FC-4f65-9D91-7224C49458BB}">
                  <c15:layout/>
                </c:ext>
                <c:ext xmlns:c16="http://schemas.microsoft.com/office/drawing/2014/chart" uri="{C3380CC4-5D6E-409C-BE32-E72D297353CC}">
                  <c16:uniqueId val="{00000002-038F-42C6-BF21-09F21C2DE345}"/>
                </c:ext>
              </c:extLst>
            </c:dLbl>
            <c:dLbl>
              <c:idx val="3"/>
              <c:layout>
                <c:manualLayout>
                  <c:x val="1.4367816091954023E-3"/>
                  <c:y val="-3.9906103286384893E-2"/>
                </c:manualLayout>
              </c:layout>
              <c:showLegendKey val="0"/>
              <c:showVal val="1"/>
              <c:showCatName val="0"/>
              <c:showSerName val="0"/>
              <c:showPercent val="0"/>
              <c:showBubbleSize val="0"/>
              <c:extLst>
                <c:ext xmlns:c15="http://schemas.microsoft.com/office/drawing/2012/chart" uri="{CE6537A1-D6FC-4f65-9D91-7224C49458BB}">
                  <c15:layout/>
                </c:ext>
                <c:ext xmlns:c16="http://schemas.microsoft.com/office/drawing/2014/chart" uri="{C3380CC4-5D6E-409C-BE32-E72D297353CC}">
                  <c16:uniqueId val="{00000003-038F-42C6-BF21-09F21C2DE345}"/>
                </c:ext>
              </c:extLst>
            </c:dLbl>
            <c:dLbl>
              <c:idx val="4"/>
              <c:layout>
                <c:manualLayout>
                  <c:x val="4.3103448275862563E-3"/>
                  <c:y val="-0.13145539906103301"/>
                </c:manualLayout>
              </c:layout>
              <c:showLegendKey val="0"/>
              <c:showVal val="1"/>
              <c:showCatName val="0"/>
              <c:showSerName val="0"/>
              <c:showPercent val="0"/>
              <c:showBubbleSize val="0"/>
              <c:extLst>
                <c:ext xmlns:c15="http://schemas.microsoft.com/office/drawing/2012/chart" uri="{CE6537A1-D6FC-4f65-9D91-7224C49458BB}">
                  <c15:layout/>
                </c:ext>
                <c:ext xmlns:c16="http://schemas.microsoft.com/office/drawing/2014/chart" uri="{C3380CC4-5D6E-409C-BE32-E72D297353CC}">
                  <c16:uniqueId val="{00000004-038F-42C6-BF21-09F21C2DE345}"/>
                </c:ext>
              </c:extLst>
            </c:dLbl>
            <c:dLbl>
              <c:idx val="5"/>
              <c:layout>
                <c:manualLayout>
                  <c:x val="8.6206896551724223E-3"/>
                  <c:y val="-0.26291079812206603"/>
                </c:manualLayout>
              </c:layout>
              <c:showLegendKey val="0"/>
              <c:showVal val="1"/>
              <c:showCatName val="0"/>
              <c:showSerName val="0"/>
              <c:showPercent val="0"/>
              <c:showBubbleSize val="0"/>
              <c:extLst>
                <c:ext xmlns:c15="http://schemas.microsoft.com/office/drawing/2012/chart" uri="{CE6537A1-D6FC-4f65-9D91-7224C49458BB}">
                  <c15:layout/>
                </c:ext>
                <c:ext xmlns:c16="http://schemas.microsoft.com/office/drawing/2014/chart" uri="{C3380CC4-5D6E-409C-BE32-E72D297353CC}">
                  <c16:uniqueId val="{00000005-038F-42C6-BF21-09F21C2DE345}"/>
                </c:ext>
              </c:extLst>
            </c:dLbl>
            <c:dLbl>
              <c:idx val="6"/>
              <c:layout>
                <c:manualLayout>
                  <c:x val="0"/>
                  <c:y val="-6.1032863849765313E-2"/>
                </c:manualLayout>
              </c:layout>
              <c:showLegendKey val="0"/>
              <c:showVal val="1"/>
              <c:showCatName val="0"/>
              <c:showSerName val="0"/>
              <c:showPercent val="0"/>
              <c:showBubbleSize val="0"/>
              <c:extLst>
                <c:ext xmlns:c15="http://schemas.microsoft.com/office/drawing/2012/chart" uri="{CE6537A1-D6FC-4f65-9D91-7224C49458BB}">
                  <c15:layout/>
                </c:ext>
                <c:ext xmlns:c16="http://schemas.microsoft.com/office/drawing/2014/chart" uri="{C3380CC4-5D6E-409C-BE32-E72D297353CC}">
                  <c16:uniqueId val="{00000006-038F-42C6-BF21-09F21C2DE345}"/>
                </c:ext>
              </c:extLst>
            </c:dLbl>
            <c:dLbl>
              <c:idx val="7"/>
              <c:layout>
                <c:manualLayout>
                  <c:x val="4.3103448275862034E-3"/>
                  <c:y val="-6.3380281690140899E-2"/>
                </c:manualLayout>
              </c:layout>
              <c:showLegendKey val="0"/>
              <c:showVal val="1"/>
              <c:showCatName val="0"/>
              <c:showSerName val="0"/>
              <c:showPercent val="0"/>
              <c:showBubbleSize val="0"/>
              <c:extLst>
                <c:ext xmlns:c15="http://schemas.microsoft.com/office/drawing/2012/chart" uri="{CE6537A1-D6FC-4f65-9D91-7224C49458BB}">
                  <c15:layout/>
                </c:ext>
                <c:ext xmlns:c16="http://schemas.microsoft.com/office/drawing/2014/chart" uri="{C3380CC4-5D6E-409C-BE32-E72D297353CC}">
                  <c16:uniqueId val="{00000007-038F-42C6-BF21-09F21C2DE345}"/>
                </c:ext>
              </c:extLst>
            </c:dLbl>
            <c:dLbl>
              <c:idx val="8"/>
              <c:layout>
                <c:manualLayout>
                  <c:x val="4.3103448275862034E-3"/>
                  <c:y val="-4.6948356807511735E-2"/>
                </c:manualLayout>
              </c:layout>
              <c:showLegendKey val="0"/>
              <c:showVal val="1"/>
              <c:showCatName val="0"/>
              <c:showSerName val="0"/>
              <c:showPercent val="0"/>
              <c:showBubbleSize val="0"/>
              <c:extLst>
                <c:ext xmlns:c15="http://schemas.microsoft.com/office/drawing/2012/chart" uri="{CE6537A1-D6FC-4f65-9D91-7224C49458BB}">
                  <c15:layout/>
                </c:ext>
                <c:ext xmlns:c16="http://schemas.microsoft.com/office/drawing/2014/chart" uri="{C3380CC4-5D6E-409C-BE32-E72D297353CC}">
                  <c16:uniqueId val="{00000008-038F-42C6-BF21-09F21C2DE345}"/>
                </c:ext>
              </c:extLst>
            </c:dLbl>
            <c:dLbl>
              <c:idx val="9"/>
              <c:layout>
                <c:manualLayout>
                  <c:x val="8.6206896551724223E-3"/>
                  <c:y val="-0.1056338028169015"/>
                </c:manualLayout>
              </c:layout>
              <c:showLegendKey val="0"/>
              <c:showVal val="1"/>
              <c:showCatName val="0"/>
              <c:showSerName val="0"/>
              <c:showPercent val="0"/>
              <c:showBubbleSize val="0"/>
              <c:extLst>
                <c:ext xmlns:c15="http://schemas.microsoft.com/office/drawing/2012/chart" uri="{CE6537A1-D6FC-4f65-9D91-7224C49458BB}">
                  <c15:layout/>
                </c:ext>
                <c:ext xmlns:c16="http://schemas.microsoft.com/office/drawing/2014/chart" uri="{C3380CC4-5D6E-409C-BE32-E72D297353CC}">
                  <c16:uniqueId val="{00000009-038F-42C6-BF21-09F21C2DE345}"/>
                </c:ext>
              </c:extLst>
            </c:dLbl>
            <c:dLbl>
              <c:idx val="10"/>
              <c:layout>
                <c:manualLayout>
                  <c:x val="5.7471264367816126E-3"/>
                  <c:y val="-0.30985915492957766"/>
                </c:manualLayout>
              </c:layout>
              <c:showLegendKey val="0"/>
              <c:showVal val="1"/>
              <c:showCatName val="0"/>
              <c:showSerName val="0"/>
              <c:showPercent val="0"/>
              <c:showBubbleSize val="0"/>
              <c:extLst>
                <c:ext xmlns:c15="http://schemas.microsoft.com/office/drawing/2012/chart" uri="{CE6537A1-D6FC-4f65-9D91-7224C49458BB}">
                  <c15:layout/>
                </c:ext>
                <c:ext xmlns:c16="http://schemas.microsoft.com/office/drawing/2014/chart" uri="{C3380CC4-5D6E-409C-BE32-E72D297353CC}">
                  <c16:uniqueId val="{0000000A-038F-42C6-BF21-09F21C2DE345}"/>
                </c:ext>
              </c:extLst>
            </c:dLbl>
            <c:spPr>
              <a:noFill/>
              <a:ln>
                <a:noFill/>
              </a:ln>
              <a:effectLst/>
            </c:spPr>
            <c:txPr>
              <a:bodyPr/>
              <a:lstStyle/>
              <a:p>
                <a:pPr>
                  <a:defRPr sz="1400"/>
                </a:pPr>
                <a:endParaRPr lang="en-US"/>
              </a:p>
            </c:txPr>
            <c:showLegendKey val="0"/>
            <c:showVal val="1"/>
            <c:showCatName val="0"/>
            <c:showSerName val="0"/>
            <c:showPercent val="0"/>
            <c:showBubbleSize val="0"/>
            <c:showLeaderLines val="0"/>
            <c:extLst>
              <c:ext xmlns:c15="http://schemas.microsoft.com/office/drawing/2012/chart" uri="{CE6537A1-D6FC-4f65-9D91-7224C49458BB}">
                <c15:showLeaderLines val="0"/>
              </c:ext>
            </c:extLst>
          </c:dLbls>
          <c:cat>
            <c:strRef>
              <c:f>Department!$A$24:$A$35</c:f>
              <c:strCache>
                <c:ptCount val="11"/>
                <c:pt idx="0">
                  <c:v>MEDICINE</c:v>
                </c:pt>
                <c:pt idx="1">
                  <c:v>CHEST &amp; TB</c:v>
                </c:pt>
                <c:pt idx="2">
                  <c:v>PSYCHIATRY</c:v>
                </c:pt>
                <c:pt idx="3">
                  <c:v>DERMATOLOGY</c:v>
                </c:pt>
                <c:pt idx="4">
                  <c:v>SURGERY</c:v>
                </c:pt>
                <c:pt idx="5">
                  <c:v>OBS. &amp; GYNAE</c:v>
                </c:pt>
                <c:pt idx="6">
                  <c:v>ENT</c:v>
                </c:pt>
                <c:pt idx="7">
                  <c:v>OPHTHALMOLOGY</c:v>
                </c:pt>
                <c:pt idx="8">
                  <c:v>DENTISTRY</c:v>
                </c:pt>
                <c:pt idx="9">
                  <c:v>ORTHOPAEDICS</c:v>
                </c:pt>
                <c:pt idx="10">
                  <c:v>PAEDIATRICS</c:v>
                </c:pt>
              </c:strCache>
            </c:strRef>
          </c:cat>
          <c:val>
            <c:numRef>
              <c:f>Department!$B$24:$B$35</c:f>
              <c:numCache>
                <c:formatCode>General</c:formatCode>
                <c:ptCount val="11"/>
                <c:pt idx="0">
                  <c:v>3952</c:v>
                </c:pt>
                <c:pt idx="1">
                  <c:v>1764</c:v>
                </c:pt>
                <c:pt idx="2">
                  <c:v>143</c:v>
                </c:pt>
                <c:pt idx="3">
                  <c:v>63</c:v>
                </c:pt>
                <c:pt idx="4">
                  <c:v>2174</c:v>
                </c:pt>
                <c:pt idx="5">
                  <c:v>5038</c:v>
                </c:pt>
                <c:pt idx="6">
                  <c:v>763</c:v>
                </c:pt>
                <c:pt idx="7">
                  <c:v>809</c:v>
                </c:pt>
                <c:pt idx="8">
                  <c:v>21</c:v>
                </c:pt>
                <c:pt idx="9">
                  <c:v>1588</c:v>
                </c:pt>
                <c:pt idx="10">
                  <c:v>5950</c:v>
                </c:pt>
              </c:numCache>
            </c:numRef>
          </c:val>
          <c:extLst>
            <c:ext xmlns:c16="http://schemas.microsoft.com/office/drawing/2014/chart" uri="{C3380CC4-5D6E-409C-BE32-E72D297353CC}">
              <c16:uniqueId val="{0000000B-038F-42C6-BF21-09F21C2DE345}"/>
            </c:ext>
          </c:extLst>
        </c:ser>
        <c:dLbls>
          <c:showLegendKey val="0"/>
          <c:showVal val="0"/>
          <c:showCatName val="0"/>
          <c:showSerName val="0"/>
          <c:showPercent val="0"/>
          <c:showBubbleSize val="0"/>
        </c:dLbls>
        <c:gapWidth val="55"/>
        <c:gapDepth val="55"/>
        <c:shape val="box"/>
        <c:axId val="92959104"/>
        <c:axId val="92961408"/>
        <c:axId val="0"/>
      </c:bar3DChart>
      <c:catAx>
        <c:axId val="92959104"/>
        <c:scaling>
          <c:orientation val="minMax"/>
        </c:scaling>
        <c:delete val="0"/>
        <c:axPos val="b"/>
        <c:numFmt formatCode="General" sourceLinked="0"/>
        <c:majorTickMark val="none"/>
        <c:minorTickMark val="none"/>
        <c:tickLblPos val="nextTo"/>
        <c:txPr>
          <a:bodyPr/>
          <a:lstStyle/>
          <a:p>
            <a:pPr>
              <a:defRPr sz="1200"/>
            </a:pPr>
            <a:endParaRPr lang="en-US"/>
          </a:p>
        </c:txPr>
        <c:crossAx val="92961408"/>
        <c:crosses val="autoZero"/>
        <c:auto val="1"/>
        <c:lblAlgn val="ctr"/>
        <c:lblOffset val="100"/>
        <c:noMultiLvlLbl val="0"/>
      </c:catAx>
      <c:valAx>
        <c:axId val="92961408"/>
        <c:scaling>
          <c:orientation val="minMax"/>
        </c:scaling>
        <c:delete val="0"/>
        <c:axPos val="l"/>
        <c:majorGridlines/>
        <c:numFmt formatCode="General" sourceLinked="1"/>
        <c:majorTickMark val="none"/>
        <c:minorTickMark val="none"/>
        <c:tickLblPos val="nextTo"/>
        <c:txPr>
          <a:bodyPr/>
          <a:lstStyle/>
          <a:p>
            <a:pPr>
              <a:defRPr sz="1400"/>
            </a:pPr>
            <a:endParaRPr lang="en-US"/>
          </a:p>
        </c:txPr>
        <c:crossAx val="92959104"/>
        <c:crosses val="autoZero"/>
        <c:crossBetween val="between"/>
      </c:valAx>
    </c:plotArea>
    <c:plotVisOnly val="1"/>
    <c:dispBlanksAs val="gap"/>
    <c:showDLblsOverMax val="0"/>
  </c:chart>
  <c:txPr>
    <a:bodyPr/>
    <a:lstStyle/>
    <a:p>
      <a:pPr>
        <a:defRPr sz="1200" b="1">
          <a:latin typeface="Times New Roman" pitchFamily="18" charset="0"/>
          <a:cs typeface="Times New Roman" pitchFamily="18" charset="0"/>
        </a:defRPr>
      </a:pPr>
      <a:endParaRPr lang="en-US"/>
    </a:p>
  </c:txPr>
  <c:externalData r:id="rId1">
    <c:autoUpdate val="0"/>
  </c:externalData>
</c:chartSpace>
</file>

<file path=ppt/charts/chart3.xml><?xml version="1.0" encoding="utf-8"?>
<c:chartSpace xmlns:c="http://schemas.openxmlformats.org/drawingml/2006/chart" xmlns:a="http://schemas.openxmlformats.org/drawingml/2006/main" xmlns:r="http://schemas.openxmlformats.org/officeDocument/2006/relationships" xmlns:c16r2="http://schemas.microsoft.com/office/drawing/2015/06/chart">
  <c:date1904 val="0"/>
  <c:lang val="en-US"/>
  <c:roundedCorners val="0"/>
  <mc:AlternateContent xmlns:mc="http://schemas.openxmlformats.org/markup-compatibility/2006">
    <mc:Choice xmlns:c14="http://schemas.microsoft.com/office/drawing/2007/8/2/chart" Requires="c14">
      <c14:style val="102"/>
    </mc:Choice>
    <mc:Fallback>
      <c:style val="2"/>
    </mc:Fallback>
  </mc:AlternateContent>
  <c:chart>
    <c:title>
      <c:tx>
        <c:rich>
          <a:bodyPr/>
          <a:lstStyle/>
          <a:p>
            <a:pPr>
              <a:defRPr/>
            </a:pPr>
            <a:r>
              <a:rPr lang="en-US" dirty="0"/>
              <a:t>Major  Surgical Procedures Trends </a:t>
            </a:r>
            <a:r>
              <a:rPr lang="en-US" dirty="0" smtClean="0"/>
              <a:t> (</a:t>
            </a:r>
            <a:r>
              <a:rPr lang="en-US" dirty="0"/>
              <a:t>Department wise)</a:t>
            </a:r>
          </a:p>
        </c:rich>
      </c:tx>
      <c:layout/>
      <c:overlay val="0"/>
    </c:title>
    <c:autoTitleDeleted val="0"/>
    <c:view3D>
      <c:rotX val="15"/>
      <c:rotY val="20"/>
      <c:rAngAx val="1"/>
    </c:view3D>
    <c:floor>
      <c:thickness val="0"/>
    </c:floor>
    <c:sideWall>
      <c:thickness val="0"/>
    </c:sideWall>
    <c:backWall>
      <c:thickness val="0"/>
    </c:backWall>
    <c:plotArea>
      <c:layout>
        <c:manualLayout>
          <c:layoutTarget val="inner"/>
          <c:xMode val="edge"/>
          <c:yMode val="edge"/>
          <c:x val="6.0127559717078262E-2"/>
          <c:y val="8.4842949959123989E-2"/>
          <c:w val="0.87766142725223661"/>
          <c:h val="0.67831031366980798"/>
        </c:manualLayout>
      </c:layout>
      <c:bar3DChart>
        <c:barDir val="col"/>
        <c:grouping val="stacked"/>
        <c:varyColors val="0"/>
        <c:ser>
          <c:idx val="0"/>
          <c:order val="0"/>
          <c:invertIfNegative val="0"/>
          <c:dLbls>
            <c:dLbl>
              <c:idx val="0"/>
              <c:layout>
                <c:manualLayout>
                  <c:x val="3.8135593220338986E-2"/>
                  <c:y val="-0.27536231884057982"/>
                </c:manualLayout>
              </c:layout>
              <c:showLegendKey val="0"/>
              <c:showVal val="1"/>
              <c:showCatName val="0"/>
              <c:showSerName val="0"/>
              <c:showPercent val="0"/>
              <c:showBubbleSize val="0"/>
              <c:extLst>
                <c:ext xmlns:c15="http://schemas.microsoft.com/office/drawing/2012/chart" uri="{CE6537A1-D6FC-4f65-9D91-7224C49458BB}">
                  <c15:layout/>
                </c:ext>
                <c:ext xmlns:c16="http://schemas.microsoft.com/office/drawing/2014/chart" uri="{C3380CC4-5D6E-409C-BE32-E72D297353CC}">
                  <c16:uniqueId val="{00000000-60C6-4537-ADBD-AC849320C8B3}"/>
                </c:ext>
              </c:extLst>
            </c:dLbl>
            <c:dLbl>
              <c:idx val="1"/>
              <c:layout>
                <c:manualLayout>
                  <c:x val="2.4011299435028249E-2"/>
                  <c:y val="-0.31400985202936588"/>
                </c:manualLayout>
              </c:layout>
              <c:showLegendKey val="0"/>
              <c:showVal val="1"/>
              <c:showCatName val="0"/>
              <c:showSerName val="0"/>
              <c:showPercent val="0"/>
              <c:showBubbleSize val="0"/>
              <c:extLst>
                <c:ext xmlns:c15="http://schemas.microsoft.com/office/drawing/2012/chart" uri="{CE6537A1-D6FC-4f65-9D91-7224C49458BB}">
                  <c15:layout/>
                </c:ext>
                <c:ext xmlns:c16="http://schemas.microsoft.com/office/drawing/2014/chart" uri="{C3380CC4-5D6E-409C-BE32-E72D297353CC}">
                  <c16:uniqueId val="{00000001-60C6-4537-ADBD-AC849320C8B3}"/>
                </c:ext>
              </c:extLst>
            </c:dLbl>
            <c:dLbl>
              <c:idx val="2"/>
              <c:layout>
                <c:manualLayout>
                  <c:x val="2.9661016949152595E-2"/>
                  <c:y val="-0.19323671497584538"/>
                </c:manualLayout>
              </c:layout>
              <c:showLegendKey val="0"/>
              <c:showVal val="1"/>
              <c:showCatName val="0"/>
              <c:showSerName val="0"/>
              <c:showPercent val="0"/>
              <c:showBubbleSize val="0"/>
              <c:extLst>
                <c:ext xmlns:c15="http://schemas.microsoft.com/office/drawing/2012/chart" uri="{CE6537A1-D6FC-4f65-9D91-7224C49458BB}">
                  <c15:layout/>
                </c:ext>
                <c:ext xmlns:c16="http://schemas.microsoft.com/office/drawing/2014/chart" uri="{C3380CC4-5D6E-409C-BE32-E72D297353CC}">
                  <c16:uniqueId val="{00000002-60C6-4537-ADBD-AC849320C8B3}"/>
                </c:ext>
              </c:extLst>
            </c:dLbl>
            <c:dLbl>
              <c:idx val="3"/>
              <c:layout>
                <c:manualLayout>
                  <c:x val="2.8248587570621472E-2"/>
                  <c:y val="-7.2463768115942059E-2"/>
                </c:manualLayout>
              </c:layout>
              <c:showLegendKey val="0"/>
              <c:showVal val="1"/>
              <c:showCatName val="0"/>
              <c:showSerName val="0"/>
              <c:showPercent val="0"/>
              <c:showBubbleSize val="0"/>
              <c:extLst>
                <c:ext xmlns:c15="http://schemas.microsoft.com/office/drawing/2012/chart" uri="{CE6537A1-D6FC-4f65-9D91-7224C49458BB}">
                  <c15:layout/>
                </c:ext>
                <c:ext xmlns:c16="http://schemas.microsoft.com/office/drawing/2014/chart" uri="{C3380CC4-5D6E-409C-BE32-E72D297353CC}">
                  <c16:uniqueId val="{00000003-60C6-4537-ADBD-AC849320C8B3}"/>
                </c:ext>
              </c:extLst>
            </c:dLbl>
            <c:dLbl>
              <c:idx val="4"/>
              <c:layout>
                <c:manualLayout>
                  <c:x val="3.1073446327683631E-2"/>
                  <c:y val="-0.22705314009661839"/>
                </c:manualLayout>
              </c:layout>
              <c:showLegendKey val="0"/>
              <c:showVal val="1"/>
              <c:showCatName val="0"/>
              <c:showSerName val="0"/>
              <c:showPercent val="0"/>
              <c:showBubbleSize val="0"/>
              <c:extLst>
                <c:ext xmlns:c15="http://schemas.microsoft.com/office/drawing/2012/chart" uri="{CE6537A1-D6FC-4f65-9D91-7224C49458BB}">
                  <c15:layout/>
                </c:ext>
                <c:ext xmlns:c16="http://schemas.microsoft.com/office/drawing/2014/chart" uri="{C3380CC4-5D6E-409C-BE32-E72D297353CC}">
                  <c16:uniqueId val="{00000004-60C6-4537-ADBD-AC849320C8B3}"/>
                </c:ext>
              </c:extLst>
            </c:dLbl>
            <c:dLbl>
              <c:idx val="5"/>
              <c:layout>
                <c:manualLayout>
                  <c:x val="1.5536723163841908E-2"/>
                  <c:y val="-0.34541062801932382"/>
                </c:manualLayout>
              </c:layout>
              <c:showLegendKey val="0"/>
              <c:showVal val="1"/>
              <c:showCatName val="0"/>
              <c:showSerName val="0"/>
              <c:showPercent val="0"/>
              <c:showBubbleSize val="0"/>
              <c:extLst>
                <c:ext xmlns:c15="http://schemas.microsoft.com/office/drawing/2012/chart" uri="{CE6537A1-D6FC-4f65-9D91-7224C49458BB}">
                  <c15:layout/>
                </c:ext>
                <c:ext xmlns:c16="http://schemas.microsoft.com/office/drawing/2014/chart" uri="{C3380CC4-5D6E-409C-BE32-E72D297353CC}">
                  <c16:uniqueId val="{00000005-60C6-4537-ADBD-AC849320C8B3}"/>
                </c:ext>
              </c:extLst>
            </c:dLbl>
            <c:spPr>
              <a:noFill/>
              <a:ln>
                <a:noFill/>
              </a:ln>
              <a:effectLst/>
            </c:spPr>
            <c:txPr>
              <a:bodyPr/>
              <a:lstStyle/>
              <a:p>
                <a:pPr>
                  <a:defRPr sz="1400"/>
                </a:pPr>
                <a:endParaRPr lang="en-US"/>
              </a:p>
            </c:txPr>
            <c:showLegendKey val="0"/>
            <c:showVal val="1"/>
            <c:showCatName val="0"/>
            <c:showSerName val="0"/>
            <c:showPercent val="0"/>
            <c:showBubbleSize val="0"/>
            <c:showLeaderLines val="0"/>
            <c:extLst>
              <c:ext xmlns:c15="http://schemas.microsoft.com/office/drawing/2012/chart" uri="{CE6537A1-D6FC-4f65-9D91-7224C49458BB}">
                <c15:showLeaderLines val="0"/>
              </c:ext>
            </c:extLst>
          </c:dLbls>
          <c:cat>
            <c:strRef>
              <c:f>'Anasthesia (Surgeries)'!$A$45:$F$45</c:f>
              <c:strCache>
                <c:ptCount val="6"/>
                <c:pt idx="0">
                  <c:v>Surgery</c:v>
                </c:pt>
                <c:pt idx="1">
                  <c:v>Orthopaedics</c:v>
                </c:pt>
                <c:pt idx="2">
                  <c:v>ENT</c:v>
                </c:pt>
                <c:pt idx="3">
                  <c:v>Dentistry</c:v>
                </c:pt>
                <c:pt idx="4">
                  <c:v>Ophthalmology</c:v>
                </c:pt>
                <c:pt idx="5">
                  <c:v>Obs &amp; Gynae</c:v>
                </c:pt>
              </c:strCache>
            </c:strRef>
          </c:cat>
          <c:val>
            <c:numRef>
              <c:f>'Anasthesia (Surgeries)'!$A$46:$F$46</c:f>
              <c:numCache>
                <c:formatCode>General</c:formatCode>
                <c:ptCount val="6"/>
                <c:pt idx="0">
                  <c:v>987</c:v>
                </c:pt>
                <c:pt idx="1">
                  <c:v>1145</c:v>
                </c:pt>
                <c:pt idx="2">
                  <c:v>567</c:v>
                </c:pt>
                <c:pt idx="3">
                  <c:v>54</c:v>
                </c:pt>
                <c:pt idx="4">
                  <c:v>736</c:v>
                </c:pt>
                <c:pt idx="5">
                  <c:v>1328</c:v>
                </c:pt>
              </c:numCache>
            </c:numRef>
          </c:val>
          <c:extLst>
            <c:ext xmlns:c16="http://schemas.microsoft.com/office/drawing/2014/chart" uri="{C3380CC4-5D6E-409C-BE32-E72D297353CC}">
              <c16:uniqueId val="{00000006-60C6-4537-ADBD-AC849320C8B3}"/>
            </c:ext>
          </c:extLst>
        </c:ser>
        <c:dLbls>
          <c:showLegendKey val="0"/>
          <c:showVal val="0"/>
          <c:showCatName val="0"/>
          <c:showSerName val="0"/>
          <c:showPercent val="0"/>
          <c:showBubbleSize val="0"/>
        </c:dLbls>
        <c:gapWidth val="55"/>
        <c:gapDepth val="55"/>
        <c:shape val="box"/>
        <c:axId val="96974720"/>
        <c:axId val="97476992"/>
        <c:axId val="0"/>
      </c:bar3DChart>
      <c:catAx>
        <c:axId val="96974720"/>
        <c:scaling>
          <c:orientation val="minMax"/>
        </c:scaling>
        <c:delete val="0"/>
        <c:axPos val="b"/>
        <c:title>
          <c:layout/>
          <c:overlay val="0"/>
        </c:title>
        <c:numFmt formatCode="General" sourceLinked="0"/>
        <c:majorTickMark val="none"/>
        <c:minorTickMark val="none"/>
        <c:tickLblPos val="nextTo"/>
        <c:txPr>
          <a:bodyPr/>
          <a:lstStyle/>
          <a:p>
            <a:pPr>
              <a:defRPr sz="1400"/>
            </a:pPr>
            <a:endParaRPr lang="en-US"/>
          </a:p>
        </c:txPr>
        <c:crossAx val="97476992"/>
        <c:crosses val="autoZero"/>
        <c:auto val="1"/>
        <c:lblAlgn val="ctr"/>
        <c:lblOffset val="100"/>
        <c:noMultiLvlLbl val="0"/>
      </c:catAx>
      <c:valAx>
        <c:axId val="97476992"/>
        <c:scaling>
          <c:orientation val="minMax"/>
        </c:scaling>
        <c:delete val="0"/>
        <c:axPos val="l"/>
        <c:majorGridlines/>
        <c:numFmt formatCode="General" sourceLinked="1"/>
        <c:majorTickMark val="none"/>
        <c:minorTickMark val="none"/>
        <c:tickLblPos val="nextTo"/>
        <c:txPr>
          <a:bodyPr/>
          <a:lstStyle/>
          <a:p>
            <a:pPr>
              <a:defRPr sz="1400"/>
            </a:pPr>
            <a:endParaRPr lang="en-US"/>
          </a:p>
        </c:txPr>
        <c:crossAx val="96974720"/>
        <c:crosses val="autoZero"/>
        <c:crossBetween val="between"/>
      </c:valAx>
    </c:plotArea>
    <c:plotVisOnly val="1"/>
    <c:dispBlanksAs val="gap"/>
    <c:showDLblsOverMax val="0"/>
  </c:chart>
  <c:txPr>
    <a:bodyPr/>
    <a:lstStyle/>
    <a:p>
      <a:pPr>
        <a:defRPr sz="1600" b="1">
          <a:latin typeface="Times New Roman" pitchFamily="18" charset="0"/>
          <a:cs typeface="Times New Roman" pitchFamily="18" charset="0"/>
        </a:defRPr>
      </a:pPr>
      <a:endParaRPr lang="en-US"/>
    </a:p>
  </c:txPr>
  <c:externalData r:id="rId1">
    <c:autoUpdate val="0"/>
  </c:externalData>
</c:chartSpace>
</file>

<file path=ppt/charts/chart4.xml><?xml version="1.0" encoding="utf-8"?>
<c:chartSpace xmlns:c="http://schemas.openxmlformats.org/drawingml/2006/chart" xmlns:a="http://schemas.openxmlformats.org/drawingml/2006/main" xmlns:r="http://schemas.openxmlformats.org/officeDocument/2006/relationships" xmlns:c16r2="http://schemas.microsoft.com/office/drawing/2015/06/chart">
  <c:date1904 val="0"/>
  <c:lang val="en-US"/>
  <c:roundedCorners val="0"/>
  <mc:AlternateContent xmlns:mc="http://schemas.openxmlformats.org/markup-compatibility/2006">
    <mc:Choice xmlns:c14="http://schemas.microsoft.com/office/drawing/2007/8/2/chart" Requires="c14">
      <c14:style val="102"/>
    </mc:Choice>
    <mc:Fallback>
      <c:style val="2"/>
    </mc:Fallback>
  </mc:AlternateContent>
  <c:chart>
    <c:title>
      <c:tx>
        <c:rich>
          <a:bodyPr/>
          <a:lstStyle/>
          <a:p>
            <a:pPr algn="ctr" rtl="0">
              <a:defRPr/>
            </a:pPr>
            <a:r>
              <a:rPr lang="en-US" dirty="0"/>
              <a:t>Minor </a:t>
            </a:r>
            <a:r>
              <a:rPr lang="en-US" dirty="0" smtClean="0"/>
              <a:t>Surgical Procedures Trends (</a:t>
            </a:r>
            <a:r>
              <a:rPr lang="en-US" dirty="0"/>
              <a:t>Department Wise)</a:t>
            </a:r>
          </a:p>
          <a:p>
            <a:pPr algn="ctr" rtl="0">
              <a:defRPr/>
            </a:pPr>
            <a:endParaRPr lang="en-US" dirty="0"/>
          </a:p>
        </c:rich>
      </c:tx>
      <c:layout/>
      <c:overlay val="0"/>
    </c:title>
    <c:autoTitleDeleted val="0"/>
    <c:view3D>
      <c:rotX val="15"/>
      <c:rotY val="20"/>
      <c:rAngAx val="1"/>
    </c:view3D>
    <c:floor>
      <c:thickness val="0"/>
    </c:floor>
    <c:sideWall>
      <c:thickness val="0"/>
    </c:sideWall>
    <c:backWall>
      <c:thickness val="0"/>
    </c:backWall>
    <c:plotArea>
      <c:layout/>
      <c:bar3DChart>
        <c:barDir val="col"/>
        <c:grouping val="clustered"/>
        <c:varyColors val="0"/>
        <c:ser>
          <c:idx val="0"/>
          <c:order val="0"/>
          <c:invertIfNegative val="0"/>
          <c:dLbls>
            <c:dLbl>
              <c:idx val="0"/>
              <c:layout>
                <c:manualLayout>
                  <c:x val="8.6956531662276855E-3"/>
                  <c:y val="-4.2288565497035566E-2"/>
                </c:manualLayout>
              </c:layout>
              <c:showLegendKey val="0"/>
              <c:showVal val="1"/>
              <c:showCatName val="0"/>
              <c:showSerName val="0"/>
              <c:showPercent val="0"/>
              <c:showBubbleSize val="0"/>
              <c:extLst>
                <c:ext xmlns:c15="http://schemas.microsoft.com/office/drawing/2012/chart" uri="{CE6537A1-D6FC-4f65-9D91-7224C49458BB}">
                  <c15:layout/>
                </c:ext>
                <c:ext xmlns:c16="http://schemas.microsoft.com/office/drawing/2014/chart" uri="{C3380CC4-5D6E-409C-BE32-E72D297353CC}">
                  <c16:uniqueId val="{00000000-765D-4288-B504-0EFE718D26F9}"/>
                </c:ext>
              </c:extLst>
            </c:dLbl>
            <c:dLbl>
              <c:idx val="1"/>
              <c:layout>
                <c:manualLayout>
                  <c:x val="1.1594204221636907E-2"/>
                  <c:y val="-3.9801002820739409E-2"/>
                </c:manualLayout>
              </c:layout>
              <c:showLegendKey val="0"/>
              <c:showVal val="1"/>
              <c:showCatName val="0"/>
              <c:showSerName val="0"/>
              <c:showPercent val="0"/>
              <c:showBubbleSize val="0"/>
              <c:extLst>
                <c:ext xmlns:c15="http://schemas.microsoft.com/office/drawing/2012/chart" uri="{CE6537A1-D6FC-4f65-9D91-7224C49458BB}">
                  <c15:layout/>
                </c:ext>
                <c:ext xmlns:c16="http://schemas.microsoft.com/office/drawing/2014/chart" uri="{C3380CC4-5D6E-409C-BE32-E72D297353CC}">
                  <c16:uniqueId val="{00000001-765D-4288-B504-0EFE718D26F9}"/>
                </c:ext>
              </c:extLst>
            </c:dLbl>
            <c:dLbl>
              <c:idx val="2"/>
              <c:layout>
                <c:manualLayout>
                  <c:x val="1.4492755277046137E-2"/>
                  <c:y val="-1.4925376057777273E-2"/>
                </c:manualLayout>
              </c:layout>
              <c:showLegendKey val="0"/>
              <c:showVal val="1"/>
              <c:showCatName val="0"/>
              <c:showSerName val="0"/>
              <c:showPercent val="0"/>
              <c:showBubbleSize val="0"/>
              <c:extLst>
                <c:ext xmlns:c15="http://schemas.microsoft.com/office/drawing/2012/chart" uri="{CE6537A1-D6FC-4f65-9D91-7224C49458BB}">
                  <c15:layout/>
                </c:ext>
                <c:ext xmlns:c16="http://schemas.microsoft.com/office/drawing/2014/chart" uri="{C3380CC4-5D6E-409C-BE32-E72D297353CC}">
                  <c16:uniqueId val="{00000002-765D-4288-B504-0EFE718D26F9}"/>
                </c:ext>
              </c:extLst>
            </c:dLbl>
            <c:dLbl>
              <c:idx val="3"/>
              <c:layout>
                <c:manualLayout>
                  <c:x val="1.1594204221636907E-2"/>
                  <c:y val="-9.9502507051848505E-3"/>
                </c:manualLayout>
              </c:layout>
              <c:showLegendKey val="0"/>
              <c:showVal val="1"/>
              <c:showCatName val="0"/>
              <c:showSerName val="0"/>
              <c:showPercent val="0"/>
              <c:showBubbleSize val="0"/>
              <c:extLst>
                <c:ext xmlns:c15="http://schemas.microsoft.com/office/drawing/2012/chart" uri="{CE6537A1-D6FC-4f65-9D91-7224C49458BB}">
                  <c15:layout/>
                </c:ext>
                <c:ext xmlns:c16="http://schemas.microsoft.com/office/drawing/2014/chart" uri="{C3380CC4-5D6E-409C-BE32-E72D297353CC}">
                  <c16:uniqueId val="{00000003-765D-4288-B504-0EFE718D26F9}"/>
                </c:ext>
              </c:extLst>
            </c:dLbl>
            <c:dLbl>
              <c:idx val="4"/>
              <c:layout>
                <c:manualLayout>
                  <c:x val="1.0144928693932305E-2"/>
                  <c:y val="-2.4875626762962122E-2"/>
                </c:manualLayout>
              </c:layout>
              <c:showLegendKey val="0"/>
              <c:showVal val="1"/>
              <c:showCatName val="0"/>
              <c:showSerName val="0"/>
              <c:showPercent val="0"/>
              <c:showBubbleSize val="0"/>
              <c:extLst>
                <c:ext xmlns:c15="http://schemas.microsoft.com/office/drawing/2012/chart" uri="{CE6537A1-D6FC-4f65-9D91-7224C49458BB}">
                  <c15:layout/>
                </c:ext>
                <c:ext xmlns:c16="http://schemas.microsoft.com/office/drawing/2014/chart" uri="{C3380CC4-5D6E-409C-BE32-E72D297353CC}">
                  <c16:uniqueId val="{00000004-765D-4288-B504-0EFE718D26F9}"/>
                </c:ext>
              </c:extLst>
            </c:dLbl>
            <c:dLbl>
              <c:idx val="5"/>
              <c:layout>
                <c:manualLayout>
                  <c:x val="2.0289857387864499E-2"/>
                  <c:y val="-1.9900501410369802E-2"/>
                </c:manualLayout>
              </c:layout>
              <c:showLegendKey val="0"/>
              <c:showVal val="1"/>
              <c:showCatName val="0"/>
              <c:showSerName val="0"/>
              <c:showPercent val="0"/>
              <c:showBubbleSize val="0"/>
              <c:extLst>
                <c:ext xmlns:c15="http://schemas.microsoft.com/office/drawing/2012/chart" uri="{CE6537A1-D6FC-4f65-9D91-7224C49458BB}">
                  <c15:layout/>
                </c:ext>
                <c:ext xmlns:c16="http://schemas.microsoft.com/office/drawing/2014/chart" uri="{C3380CC4-5D6E-409C-BE32-E72D297353CC}">
                  <c16:uniqueId val="{00000005-765D-4288-B504-0EFE718D26F9}"/>
                </c:ext>
              </c:extLst>
            </c:dLbl>
            <c:dLbl>
              <c:idx val="6"/>
              <c:layout>
                <c:manualLayout>
                  <c:x val="1.8840581860159987E-2"/>
                  <c:y val="-2.4875626762962202E-2"/>
                </c:manualLayout>
              </c:layout>
              <c:showLegendKey val="0"/>
              <c:showVal val="1"/>
              <c:showCatName val="0"/>
              <c:showSerName val="0"/>
              <c:showPercent val="0"/>
              <c:showBubbleSize val="0"/>
              <c:extLst>
                <c:ext xmlns:c15="http://schemas.microsoft.com/office/drawing/2012/chart" uri="{CE6537A1-D6FC-4f65-9D91-7224C49458BB}">
                  <c15:layout/>
                </c:ext>
                <c:ext xmlns:c16="http://schemas.microsoft.com/office/drawing/2014/chart" uri="{C3380CC4-5D6E-409C-BE32-E72D297353CC}">
                  <c16:uniqueId val="{00000006-765D-4288-B504-0EFE718D26F9}"/>
                </c:ext>
              </c:extLst>
            </c:dLbl>
            <c:spPr>
              <a:noFill/>
              <a:ln>
                <a:noFill/>
              </a:ln>
              <a:effectLst/>
            </c:spPr>
            <c:showLegendKey val="0"/>
            <c:showVal val="1"/>
            <c:showCatName val="0"/>
            <c:showSerName val="0"/>
            <c:showPercent val="0"/>
            <c:showBubbleSize val="0"/>
            <c:showLeaderLines val="0"/>
            <c:extLst>
              <c:ext xmlns:c15="http://schemas.microsoft.com/office/drawing/2012/chart" uri="{CE6537A1-D6FC-4f65-9D91-7224C49458BB}">
                <c15:showLeaderLines val="0"/>
              </c:ext>
            </c:extLst>
          </c:dLbls>
          <c:cat>
            <c:strRef>
              <c:f>'Anasthesia (Surgeries)'!$A$68:$G$68</c:f>
              <c:strCache>
                <c:ptCount val="7"/>
                <c:pt idx="0">
                  <c:v>Surgery</c:v>
                </c:pt>
                <c:pt idx="1">
                  <c:v>Orthopaedics</c:v>
                </c:pt>
                <c:pt idx="2">
                  <c:v>ENT</c:v>
                </c:pt>
                <c:pt idx="3">
                  <c:v>Dentistry</c:v>
                </c:pt>
                <c:pt idx="4">
                  <c:v>Ophthalmology</c:v>
                </c:pt>
                <c:pt idx="5">
                  <c:v>Obs &amp; Gynae</c:v>
                </c:pt>
                <c:pt idx="6">
                  <c:v>Chest &amp; TB</c:v>
                </c:pt>
              </c:strCache>
            </c:strRef>
          </c:cat>
          <c:val>
            <c:numRef>
              <c:f>'Anasthesia (Surgeries)'!$A$69:$G$69</c:f>
              <c:numCache>
                <c:formatCode>General</c:formatCode>
                <c:ptCount val="7"/>
                <c:pt idx="0">
                  <c:v>9456</c:v>
                </c:pt>
                <c:pt idx="1">
                  <c:v>11522</c:v>
                </c:pt>
                <c:pt idx="2">
                  <c:v>3066</c:v>
                </c:pt>
                <c:pt idx="3">
                  <c:v>1489</c:v>
                </c:pt>
                <c:pt idx="4">
                  <c:v>3154</c:v>
                </c:pt>
                <c:pt idx="5">
                  <c:v>608</c:v>
                </c:pt>
                <c:pt idx="6">
                  <c:v>175</c:v>
                </c:pt>
              </c:numCache>
            </c:numRef>
          </c:val>
          <c:extLst>
            <c:ext xmlns:c16="http://schemas.microsoft.com/office/drawing/2014/chart" uri="{C3380CC4-5D6E-409C-BE32-E72D297353CC}">
              <c16:uniqueId val="{00000007-765D-4288-B504-0EFE718D26F9}"/>
            </c:ext>
          </c:extLst>
        </c:ser>
        <c:dLbls>
          <c:showLegendKey val="0"/>
          <c:showVal val="0"/>
          <c:showCatName val="0"/>
          <c:showSerName val="0"/>
          <c:showPercent val="0"/>
          <c:showBubbleSize val="0"/>
        </c:dLbls>
        <c:gapWidth val="150"/>
        <c:shape val="box"/>
        <c:axId val="107609088"/>
        <c:axId val="96502912"/>
        <c:axId val="0"/>
      </c:bar3DChart>
      <c:catAx>
        <c:axId val="107609088"/>
        <c:scaling>
          <c:orientation val="minMax"/>
        </c:scaling>
        <c:delete val="0"/>
        <c:axPos val="b"/>
        <c:numFmt formatCode="General" sourceLinked="0"/>
        <c:majorTickMark val="none"/>
        <c:minorTickMark val="none"/>
        <c:tickLblPos val="nextTo"/>
        <c:crossAx val="96502912"/>
        <c:crosses val="autoZero"/>
        <c:auto val="1"/>
        <c:lblAlgn val="ctr"/>
        <c:lblOffset val="100"/>
        <c:noMultiLvlLbl val="0"/>
      </c:catAx>
      <c:valAx>
        <c:axId val="96502912"/>
        <c:scaling>
          <c:orientation val="minMax"/>
        </c:scaling>
        <c:delete val="0"/>
        <c:axPos val="l"/>
        <c:majorGridlines/>
        <c:numFmt formatCode="General" sourceLinked="1"/>
        <c:majorTickMark val="none"/>
        <c:minorTickMark val="none"/>
        <c:tickLblPos val="nextTo"/>
        <c:crossAx val="107609088"/>
        <c:crosses val="autoZero"/>
        <c:crossBetween val="between"/>
      </c:valAx>
    </c:plotArea>
    <c:plotVisOnly val="1"/>
    <c:dispBlanksAs val="gap"/>
    <c:showDLblsOverMax val="0"/>
  </c:chart>
  <c:txPr>
    <a:bodyPr/>
    <a:lstStyle/>
    <a:p>
      <a:pPr>
        <a:defRPr sz="1400" b="1">
          <a:latin typeface="Times New Roman" pitchFamily="18" charset="0"/>
          <a:cs typeface="Times New Roman" pitchFamily="18" charset="0"/>
        </a:defRPr>
      </a:pPr>
      <a:endParaRPr lang="en-US"/>
    </a:p>
  </c:txPr>
  <c:externalData r:id="rId1">
    <c:autoUpdate val="0"/>
  </c:externalData>
</c:chartSpace>
</file>

<file path=ppt/charts/chart5.xml><?xml version="1.0" encoding="utf-8"?>
<c:chartSpace xmlns:c="http://schemas.openxmlformats.org/drawingml/2006/chart" xmlns:a="http://schemas.openxmlformats.org/drawingml/2006/main" xmlns:r="http://schemas.openxmlformats.org/officeDocument/2006/relationships" xmlns:c16r2="http://schemas.microsoft.com/office/drawing/2015/06/chart">
  <c:date1904 val="0"/>
  <c:lang val="en-US"/>
  <c:roundedCorners val="0"/>
  <mc:AlternateContent xmlns:mc="http://schemas.openxmlformats.org/markup-compatibility/2006">
    <mc:Choice xmlns:c14="http://schemas.microsoft.com/office/drawing/2007/8/2/chart" Requires="c14">
      <c14:style val="104"/>
    </mc:Choice>
    <mc:Fallback>
      <c:style val="4"/>
    </mc:Fallback>
  </mc:AlternateContent>
  <c:chart>
    <c:title>
      <c:tx>
        <c:rich>
          <a:bodyPr rot="0" spcFirstLastPara="1" vertOverflow="ellipsis" vert="horz" wrap="square" anchor="ctr" anchorCtr="1"/>
          <a:lstStyle/>
          <a:p>
            <a:pPr>
              <a:defRPr sz="1920" b="1" i="0" u="none" strike="noStrike" kern="1200" spc="0" baseline="0">
                <a:solidFill>
                  <a:schemeClr val="tx1">
                    <a:lumMod val="65000"/>
                    <a:lumOff val="35000"/>
                  </a:schemeClr>
                </a:solidFill>
                <a:latin typeface="Times New Roman" panose="02020603050405020304" pitchFamily="18" charset="0"/>
                <a:ea typeface="+mn-ea"/>
                <a:cs typeface="Times New Roman" panose="02020603050405020304" pitchFamily="18" charset="0"/>
              </a:defRPr>
            </a:pPr>
            <a:r>
              <a:rPr lang="en-US"/>
              <a:t>Major Procedures Month Wise Year - 2022 </a:t>
            </a:r>
          </a:p>
        </c:rich>
      </c:tx>
      <c:layout/>
      <c:overlay val="0"/>
      <c:spPr>
        <a:noFill/>
        <a:ln>
          <a:noFill/>
        </a:ln>
        <a:effectLst/>
      </c:spPr>
      <c:txPr>
        <a:bodyPr rot="0" spcFirstLastPara="1" vertOverflow="ellipsis" vert="horz" wrap="square" anchor="ctr" anchorCtr="1"/>
        <a:lstStyle/>
        <a:p>
          <a:pPr>
            <a:defRPr sz="1920" b="1" i="0" u="none" strike="noStrike" kern="1200" spc="0" baseline="0">
              <a:solidFill>
                <a:schemeClr val="tx1">
                  <a:lumMod val="65000"/>
                  <a:lumOff val="35000"/>
                </a:schemeClr>
              </a:solidFill>
              <a:latin typeface="Times New Roman" panose="02020603050405020304" pitchFamily="18" charset="0"/>
              <a:ea typeface="+mn-ea"/>
              <a:cs typeface="Times New Roman" panose="02020603050405020304" pitchFamily="18" charset="0"/>
            </a:defRPr>
          </a:pPr>
          <a:endParaRPr lang="en-US"/>
        </a:p>
      </c:txPr>
    </c:title>
    <c:autoTitleDeleted val="0"/>
    <c:plotArea>
      <c:layout/>
      <c:barChart>
        <c:barDir val="col"/>
        <c:grouping val="clustered"/>
        <c:varyColors val="0"/>
        <c:ser>
          <c:idx val="0"/>
          <c:order val="0"/>
          <c:spPr>
            <a:gradFill rotWithShape="1">
              <a:gsLst>
                <a:gs pos="0">
                  <a:schemeClr val="accent6">
                    <a:shade val="51000"/>
                    <a:satMod val="130000"/>
                  </a:schemeClr>
                </a:gs>
                <a:gs pos="80000">
                  <a:schemeClr val="accent6">
                    <a:shade val="93000"/>
                    <a:satMod val="130000"/>
                  </a:schemeClr>
                </a:gs>
                <a:gs pos="100000">
                  <a:schemeClr val="accent6">
                    <a:shade val="94000"/>
                    <a:satMod val="135000"/>
                  </a:schemeClr>
                </a:gs>
              </a:gsLst>
              <a:lin ang="16200000" scaled="0"/>
            </a:gradFill>
            <a:ln>
              <a:noFill/>
            </a:ln>
            <a:effectLst>
              <a:outerShdw blurRad="40000" dist="23000" dir="5400000" rotWithShape="0">
                <a:srgbClr val="000000">
                  <a:alpha val="35000"/>
                </a:srgbClr>
              </a:outerShdw>
            </a:effectLst>
            <a:scene3d>
              <a:camera prst="orthographicFront">
                <a:rot lat="0" lon="0" rev="0"/>
              </a:camera>
              <a:lightRig rig="threePt" dir="t">
                <a:rot lat="0" lon="0" rev="1200000"/>
              </a:lightRig>
            </a:scene3d>
            <a:sp3d>
              <a:bevelT w="63500" h="25400"/>
            </a:sp3d>
          </c:spPr>
          <c:invertIfNegative val="0"/>
          <c:dLbls>
            <c:spPr>
              <a:noFill/>
              <a:ln>
                <a:noFill/>
              </a:ln>
              <a:effectLst/>
            </c:spPr>
            <c:txPr>
              <a:bodyPr rot="0" spcFirstLastPara="1" vertOverflow="ellipsis" vert="horz" wrap="square" anchor="ctr" anchorCtr="1"/>
              <a:lstStyle/>
              <a:p>
                <a:pPr>
                  <a:defRPr sz="1600" b="1" i="0" u="none" strike="noStrike" kern="1200" baseline="0">
                    <a:solidFill>
                      <a:schemeClr val="tx1">
                        <a:lumMod val="75000"/>
                        <a:lumOff val="25000"/>
                      </a:schemeClr>
                    </a:solidFill>
                    <a:latin typeface="Times New Roman" panose="02020603050405020304" pitchFamily="18" charset="0"/>
                    <a:ea typeface="+mn-ea"/>
                    <a:cs typeface="Times New Roman" panose="02020603050405020304" pitchFamily="18" charset="0"/>
                  </a:defRPr>
                </a:pPr>
                <a:endParaRPr lang="en-US"/>
              </a:p>
            </c:txPr>
            <c:showLegendKey val="0"/>
            <c:showVal val="1"/>
            <c:showCatName val="0"/>
            <c:showSerName val="0"/>
            <c:showPercent val="0"/>
            <c:showBubbleSize val="0"/>
            <c:showLeaderLines val="0"/>
            <c:extLst>
              <c:ext xmlns:c15="http://schemas.microsoft.com/office/drawing/2012/chart" uri="{CE6537A1-D6FC-4f65-9D91-7224C49458BB}">
                <c15:layout/>
                <c15:showLeaderLines val="0"/>
              </c:ext>
            </c:extLst>
          </c:dLbls>
          <c:cat>
            <c:numRef>
              <c:f>'Anasthesia (Surgeries)'!$A$24:$A$35</c:f>
              <c:numCache>
                <c:formatCode>mmm\-yy</c:formatCode>
                <c:ptCount val="12"/>
                <c:pt idx="0">
                  <c:v>44562</c:v>
                </c:pt>
                <c:pt idx="1">
                  <c:v>44593</c:v>
                </c:pt>
                <c:pt idx="2">
                  <c:v>44621</c:v>
                </c:pt>
                <c:pt idx="3">
                  <c:v>44652</c:v>
                </c:pt>
                <c:pt idx="4">
                  <c:v>44682</c:v>
                </c:pt>
                <c:pt idx="5">
                  <c:v>44713</c:v>
                </c:pt>
                <c:pt idx="6">
                  <c:v>44743</c:v>
                </c:pt>
                <c:pt idx="7">
                  <c:v>44774</c:v>
                </c:pt>
                <c:pt idx="8">
                  <c:v>44805</c:v>
                </c:pt>
                <c:pt idx="9">
                  <c:v>44835</c:v>
                </c:pt>
                <c:pt idx="10">
                  <c:v>44866</c:v>
                </c:pt>
                <c:pt idx="11">
                  <c:v>44896</c:v>
                </c:pt>
              </c:numCache>
            </c:numRef>
          </c:cat>
          <c:val>
            <c:numRef>
              <c:f>'Anasthesia (Surgeries)'!$B$24:$B$35</c:f>
              <c:numCache>
                <c:formatCode>General</c:formatCode>
                <c:ptCount val="12"/>
                <c:pt idx="0">
                  <c:v>342</c:v>
                </c:pt>
                <c:pt idx="1">
                  <c:v>393</c:v>
                </c:pt>
                <c:pt idx="2">
                  <c:v>584</c:v>
                </c:pt>
                <c:pt idx="3">
                  <c:v>490</c:v>
                </c:pt>
                <c:pt idx="4">
                  <c:v>498</c:v>
                </c:pt>
                <c:pt idx="5">
                  <c:v>475</c:v>
                </c:pt>
                <c:pt idx="6">
                  <c:v>448</c:v>
                </c:pt>
                <c:pt idx="7">
                  <c:v>450</c:v>
                </c:pt>
                <c:pt idx="8">
                  <c:v>417</c:v>
                </c:pt>
                <c:pt idx="9">
                  <c:v>259</c:v>
                </c:pt>
                <c:pt idx="10">
                  <c:v>237</c:v>
                </c:pt>
                <c:pt idx="11">
                  <c:v>271</c:v>
                </c:pt>
              </c:numCache>
            </c:numRef>
          </c:val>
          <c:extLst>
            <c:ext xmlns:c16="http://schemas.microsoft.com/office/drawing/2014/chart" uri="{C3380CC4-5D6E-409C-BE32-E72D297353CC}">
              <c16:uniqueId val="{00000000-61E8-4BD9-91F7-68D3BB22CC68}"/>
            </c:ext>
          </c:extLst>
        </c:ser>
        <c:dLbls>
          <c:showLegendKey val="0"/>
          <c:showVal val="1"/>
          <c:showCatName val="0"/>
          <c:showSerName val="0"/>
          <c:showPercent val="0"/>
          <c:showBubbleSize val="0"/>
        </c:dLbls>
        <c:gapWidth val="219"/>
        <c:overlap val="-27"/>
        <c:axId val="313354496"/>
        <c:axId val="313389056"/>
      </c:barChart>
      <c:dateAx>
        <c:axId val="313354496"/>
        <c:scaling>
          <c:orientation val="minMax"/>
        </c:scaling>
        <c:delete val="0"/>
        <c:axPos val="b"/>
        <c:numFmt formatCode="mmm\-yy" sourceLinked="1"/>
        <c:majorTickMark val="none"/>
        <c:minorTickMark val="none"/>
        <c:tickLblPos val="nextTo"/>
        <c:spPr>
          <a:noFill/>
          <a:ln w="9525" cap="flat" cmpd="sng" algn="ctr">
            <a:solidFill>
              <a:schemeClr val="tx1">
                <a:lumMod val="15000"/>
                <a:lumOff val="85000"/>
              </a:schemeClr>
            </a:solidFill>
            <a:round/>
          </a:ln>
          <a:effectLst/>
        </c:spPr>
        <c:txPr>
          <a:bodyPr rot="-60000000" spcFirstLastPara="1" vertOverflow="ellipsis" vert="horz" wrap="square" anchor="ctr" anchorCtr="1"/>
          <a:lstStyle/>
          <a:p>
            <a:pPr>
              <a:defRPr sz="1600" b="1" i="0" u="none" strike="noStrike" kern="1200" baseline="0">
                <a:solidFill>
                  <a:schemeClr val="tx1">
                    <a:lumMod val="65000"/>
                    <a:lumOff val="35000"/>
                  </a:schemeClr>
                </a:solidFill>
                <a:latin typeface="Times New Roman" panose="02020603050405020304" pitchFamily="18" charset="0"/>
                <a:ea typeface="+mn-ea"/>
                <a:cs typeface="Times New Roman" panose="02020603050405020304" pitchFamily="18" charset="0"/>
              </a:defRPr>
            </a:pPr>
            <a:endParaRPr lang="en-US"/>
          </a:p>
        </c:txPr>
        <c:crossAx val="313389056"/>
        <c:crosses val="autoZero"/>
        <c:auto val="1"/>
        <c:lblOffset val="100"/>
        <c:baseTimeUnit val="months"/>
      </c:dateAx>
      <c:valAx>
        <c:axId val="313389056"/>
        <c:scaling>
          <c:orientation val="minMax"/>
        </c:scaling>
        <c:delete val="0"/>
        <c:axPos val="l"/>
        <c:majorGridlines>
          <c:spPr>
            <a:ln w="9525" cap="flat" cmpd="sng" algn="ctr">
              <a:solidFill>
                <a:schemeClr val="tx1">
                  <a:lumMod val="15000"/>
                  <a:lumOff val="85000"/>
                </a:schemeClr>
              </a:solidFill>
              <a:round/>
            </a:ln>
            <a:effectLst/>
          </c:spPr>
        </c:majorGridlines>
        <c:numFmt formatCode="General" sourceLinked="1"/>
        <c:majorTickMark val="none"/>
        <c:minorTickMark val="none"/>
        <c:tickLblPos val="nextTo"/>
        <c:spPr>
          <a:noFill/>
          <a:ln>
            <a:noFill/>
          </a:ln>
          <a:effectLst/>
        </c:spPr>
        <c:txPr>
          <a:bodyPr rot="-60000000" spcFirstLastPara="1" vertOverflow="ellipsis" vert="horz" wrap="square" anchor="ctr" anchorCtr="1"/>
          <a:lstStyle/>
          <a:p>
            <a:pPr>
              <a:defRPr sz="1600" b="1" i="0" u="none" strike="noStrike" kern="1200" baseline="0">
                <a:solidFill>
                  <a:schemeClr val="tx1">
                    <a:lumMod val="65000"/>
                    <a:lumOff val="35000"/>
                  </a:schemeClr>
                </a:solidFill>
                <a:latin typeface="Times New Roman" panose="02020603050405020304" pitchFamily="18" charset="0"/>
                <a:ea typeface="+mn-ea"/>
                <a:cs typeface="Times New Roman" panose="02020603050405020304" pitchFamily="18" charset="0"/>
              </a:defRPr>
            </a:pPr>
            <a:endParaRPr lang="en-US"/>
          </a:p>
        </c:txPr>
        <c:crossAx val="313354496"/>
        <c:crosses val="autoZero"/>
        <c:crossBetween val="between"/>
      </c:valAx>
      <c:spPr>
        <a:noFill/>
        <a:ln>
          <a:noFill/>
        </a:ln>
        <a:effectLst/>
      </c:spPr>
    </c:plotArea>
    <c:plotVisOnly val="1"/>
    <c:dispBlanksAs val="gap"/>
    <c:showDLblsOverMax val="0"/>
  </c:chart>
  <c:spPr>
    <a:noFill/>
    <a:ln>
      <a:noFill/>
    </a:ln>
    <a:effectLst/>
  </c:spPr>
  <c:txPr>
    <a:bodyPr/>
    <a:lstStyle/>
    <a:p>
      <a:pPr>
        <a:defRPr sz="1600" b="1">
          <a:latin typeface="Times New Roman" panose="02020603050405020304" pitchFamily="18" charset="0"/>
          <a:cs typeface="Times New Roman" panose="02020603050405020304" pitchFamily="18" charset="0"/>
        </a:defRPr>
      </a:pPr>
      <a:endParaRPr lang="en-US"/>
    </a:p>
  </c:txPr>
  <c:externalData r:id="rId3">
    <c:autoUpdate val="0"/>
  </c:externalData>
</c:chartSpace>
</file>

<file path=ppt/charts/chart6.xml><?xml version="1.0" encoding="utf-8"?>
<c:chartSpace xmlns:c="http://schemas.openxmlformats.org/drawingml/2006/chart" xmlns:a="http://schemas.openxmlformats.org/drawingml/2006/main" xmlns:r="http://schemas.openxmlformats.org/officeDocument/2006/relationships" xmlns:c16r2="http://schemas.microsoft.com/office/drawing/2015/06/chart">
  <c:date1904 val="0"/>
  <c:lang val="en-US"/>
  <c:roundedCorners val="0"/>
  <mc:AlternateContent xmlns:mc="http://schemas.openxmlformats.org/markup-compatibility/2006">
    <mc:Choice xmlns:c14="http://schemas.microsoft.com/office/drawing/2007/8/2/chart" Requires="c14">
      <c14:style val="102"/>
    </mc:Choice>
    <mc:Fallback>
      <c:style val="2"/>
    </mc:Fallback>
  </mc:AlternateContent>
  <c:chart>
    <c:title>
      <c:tx>
        <c:rich>
          <a:bodyPr rot="0" spcFirstLastPara="1" vertOverflow="ellipsis" vert="horz" wrap="square" anchor="ctr" anchorCtr="1"/>
          <a:lstStyle/>
          <a:p>
            <a:pPr>
              <a:defRPr sz="1680" b="1" i="0" u="none" strike="noStrike" kern="1200" spc="0" baseline="0">
                <a:solidFill>
                  <a:schemeClr val="tx1">
                    <a:lumMod val="65000"/>
                    <a:lumOff val="35000"/>
                  </a:schemeClr>
                </a:solidFill>
                <a:latin typeface="Times New Roman" panose="02020603050405020304" pitchFamily="18" charset="0"/>
                <a:ea typeface="+mn-ea"/>
                <a:cs typeface="Times New Roman" panose="02020603050405020304" pitchFamily="18" charset="0"/>
              </a:defRPr>
            </a:pPr>
            <a:r>
              <a:rPr lang="en-US"/>
              <a:t>Minor Procedures Month Wise Year - 2022 </a:t>
            </a:r>
          </a:p>
        </c:rich>
      </c:tx>
      <c:layout>
        <c:manualLayout>
          <c:xMode val="edge"/>
          <c:yMode val="edge"/>
          <c:x val="0.26588876821431812"/>
          <c:y val="2.5710087758142104E-2"/>
        </c:manualLayout>
      </c:layout>
      <c:overlay val="0"/>
      <c:spPr>
        <a:noFill/>
        <a:ln>
          <a:noFill/>
        </a:ln>
        <a:effectLst/>
      </c:spPr>
      <c:txPr>
        <a:bodyPr rot="0" spcFirstLastPara="1" vertOverflow="ellipsis" vert="horz" wrap="square" anchor="ctr" anchorCtr="1"/>
        <a:lstStyle/>
        <a:p>
          <a:pPr>
            <a:defRPr sz="1680" b="1" i="0" u="none" strike="noStrike" kern="1200" spc="0" baseline="0">
              <a:solidFill>
                <a:schemeClr val="tx1">
                  <a:lumMod val="65000"/>
                  <a:lumOff val="35000"/>
                </a:schemeClr>
              </a:solidFill>
              <a:latin typeface="Times New Roman" panose="02020603050405020304" pitchFamily="18" charset="0"/>
              <a:ea typeface="+mn-ea"/>
              <a:cs typeface="Times New Roman" panose="02020603050405020304" pitchFamily="18" charset="0"/>
            </a:defRPr>
          </a:pPr>
          <a:endParaRPr lang="en-US"/>
        </a:p>
      </c:txPr>
    </c:title>
    <c:autoTitleDeleted val="0"/>
    <c:plotArea>
      <c:layout/>
      <c:barChart>
        <c:barDir val="col"/>
        <c:grouping val="clustered"/>
        <c:varyColors val="0"/>
        <c:ser>
          <c:idx val="0"/>
          <c:order val="0"/>
          <c:spPr>
            <a:gradFill rotWithShape="1">
              <a:gsLst>
                <a:gs pos="0">
                  <a:schemeClr val="accent3">
                    <a:shade val="51000"/>
                    <a:satMod val="130000"/>
                  </a:schemeClr>
                </a:gs>
                <a:gs pos="80000">
                  <a:schemeClr val="accent3">
                    <a:shade val="93000"/>
                    <a:satMod val="130000"/>
                  </a:schemeClr>
                </a:gs>
                <a:gs pos="100000">
                  <a:schemeClr val="accent3">
                    <a:shade val="94000"/>
                    <a:satMod val="135000"/>
                  </a:schemeClr>
                </a:gs>
              </a:gsLst>
              <a:lin ang="16200000" scaled="0"/>
            </a:gradFill>
            <a:ln>
              <a:noFill/>
            </a:ln>
            <a:effectLst>
              <a:outerShdw blurRad="40000" dist="23000" dir="5400000" rotWithShape="0">
                <a:srgbClr val="000000">
                  <a:alpha val="35000"/>
                </a:srgbClr>
              </a:outerShdw>
            </a:effectLst>
            <a:scene3d>
              <a:camera prst="orthographicFront">
                <a:rot lat="0" lon="0" rev="0"/>
              </a:camera>
              <a:lightRig rig="threePt" dir="t">
                <a:rot lat="0" lon="0" rev="1200000"/>
              </a:lightRig>
            </a:scene3d>
            <a:sp3d>
              <a:bevelT w="63500" h="25400"/>
            </a:sp3d>
          </c:spPr>
          <c:invertIfNegative val="0"/>
          <c:dLbls>
            <c:spPr>
              <a:noFill/>
              <a:ln>
                <a:noFill/>
              </a:ln>
              <a:effectLst/>
            </c:spPr>
            <c:txPr>
              <a:bodyPr rot="0" spcFirstLastPara="1" vertOverflow="ellipsis" vert="horz" wrap="square" anchor="ctr" anchorCtr="1"/>
              <a:lstStyle/>
              <a:p>
                <a:pPr>
                  <a:defRPr sz="1400" b="1" i="0" u="none" strike="noStrike" kern="1200" baseline="0">
                    <a:solidFill>
                      <a:schemeClr val="tx1">
                        <a:lumMod val="75000"/>
                        <a:lumOff val="25000"/>
                      </a:schemeClr>
                    </a:solidFill>
                    <a:latin typeface="Times New Roman" panose="02020603050405020304" pitchFamily="18" charset="0"/>
                    <a:ea typeface="+mn-ea"/>
                    <a:cs typeface="Times New Roman" panose="02020603050405020304" pitchFamily="18" charset="0"/>
                  </a:defRPr>
                </a:pPr>
                <a:endParaRPr lang="en-US"/>
              </a:p>
            </c:txPr>
            <c:showLegendKey val="0"/>
            <c:showVal val="1"/>
            <c:showCatName val="0"/>
            <c:showSerName val="0"/>
            <c:showPercent val="0"/>
            <c:showBubbleSize val="0"/>
            <c:showLeaderLines val="0"/>
            <c:extLst>
              <c:ext xmlns:c15="http://schemas.microsoft.com/office/drawing/2012/chart" uri="{CE6537A1-D6FC-4f65-9D91-7224C49458BB}">
                <c15:layout/>
                <c15:showLeaderLines val="0"/>
              </c:ext>
            </c:extLst>
          </c:dLbls>
          <c:cat>
            <c:numRef>
              <c:f>'Anasthesia (Surgeries)'!$A$7:$A$18</c:f>
              <c:numCache>
                <c:formatCode>mmm\-yy</c:formatCode>
                <c:ptCount val="12"/>
                <c:pt idx="0">
                  <c:v>44562</c:v>
                </c:pt>
                <c:pt idx="1">
                  <c:v>44593</c:v>
                </c:pt>
                <c:pt idx="2">
                  <c:v>44621</c:v>
                </c:pt>
                <c:pt idx="3">
                  <c:v>44652</c:v>
                </c:pt>
                <c:pt idx="4">
                  <c:v>44682</c:v>
                </c:pt>
                <c:pt idx="5">
                  <c:v>44713</c:v>
                </c:pt>
                <c:pt idx="6">
                  <c:v>44743</c:v>
                </c:pt>
                <c:pt idx="7">
                  <c:v>44774</c:v>
                </c:pt>
                <c:pt idx="8">
                  <c:v>44805</c:v>
                </c:pt>
                <c:pt idx="9">
                  <c:v>44835</c:v>
                </c:pt>
                <c:pt idx="10">
                  <c:v>44866</c:v>
                </c:pt>
                <c:pt idx="11">
                  <c:v>44896</c:v>
                </c:pt>
              </c:numCache>
            </c:numRef>
          </c:cat>
          <c:val>
            <c:numRef>
              <c:f>'Anasthesia (Surgeries)'!$B$7:$B$18</c:f>
              <c:numCache>
                <c:formatCode>General</c:formatCode>
                <c:ptCount val="12"/>
                <c:pt idx="0">
                  <c:v>1989</c:v>
                </c:pt>
                <c:pt idx="1">
                  <c:v>2208</c:v>
                </c:pt>
                <c:pt idx="2">
                  <c:v>2654</c:v>
                </c:pt>
                <c:pt idx="3">
                  <c:v>2623</c:v>
                </c:pt>
                <c:pt idx="4">
                  <c:v>2828</c:v>
                </c:pt>
                <c:pt idx="5">
                  <c:v>2757</c:v>
                </c:pt>
                <c:pt idx="6">
                  <c:v>2606</c:v>
                </c:pt>
                <c:pt idx="7">
                  <c:v>2659</c:v>
                </c:pt>
                <c:pt idx="8">
                  <c:v>2368</c:v>
                </c:pt>
                <c:pt idx="9">
                  <c:v>2088</c:v>
                </c:pt>
                <c:pt idx="10">
                  <c:v>2361</c:v>
                </c:pt>
                <c:pt idx="11">
                  <c:v>2369</c:v>
                </c:pt>
              </c:numCache>
            </c:numRef>
          </c:val>
          <c:extLst>
            <c:ext xmlns:c16="http://schemas.microsoft.com/office/drawing/2014/chart" uri="{C3380CC4-5D6E-409C-BE32-E72D297353CC}">
              <c16:uniqueId val="{00000000-0407-4802-A30C-A66B6875F16D}"/>
            </c:ext>
          </c:extLst>
        </c:ser>
        <c:dLbls>
          <c:showLegendKey val="0"/>
          <c:showVal val="1"/>
          <c:showCatName val="0"/>
          <c:showSerName val="0"/>
          <c:showPercent val="0"/>
          <c:showBubbleSize val="0"/>
        </c:dLbls>
        <c:gapWidth val="219"/>
        <c:overlap val="-27"/>
        <c:axId val="313312384"/>
        <c:axId val="313313920"/>
      </c:barChart>
      <c:dateAx>
        <c:axId val="313312384"/>
        <c:scaling>
          <c:orientation val="minMax"/>
        </c:scaling>
        <c:delete val="0"/>
        <c:axPos val="b"/>
        <c:numFmt formatCode="mmm\-yy" sourceLinked="1"/>
        <c:majorTickMark val="none"/>
        <c:minorTickMark val="none"/>
        <c:tickLblPos val="nextTo"/>
        <c:spPr>
          <a:noFill/>
          <a:ln w="9525" cap="flat" cmpd="sng" algn="ctr">
            <a:solidFill>
              <a:schemeClr val="tx1">
                <a:lumMod val="15000"/>
                <a:lumOff val="85000"/>
              </a:schemeClr>
            </a:solidFill>
            <a:round/>
          </a:ln>
          <a:effectLst/>
        </c:spPr>
        <c:txPr>
          <a:bodyPr rot="-60000000" spcFirstLastPara="1" vertOverflow="ellipsis" vert="horz" wrap="square" anchor="ctr" anchorCtr="1"/>
          <a:lstStyle/>
          <a:p>
            <a:pPr>
              <a:defRPr sz="1400" b="1" i="0" u="none" strike="noStrike" kern="1200" baseline="0">
                <a:solidFill>
                  <a:schemeClr val="tx1">
                    <a:lumMod val="65000"/>
                    <a:lumOff val="35000"/>
                  </a:schemeClr>
                </a:solidFill>
                <a:latin typeface="Times New Roman" panose="02020603050405020304" pitchFamily="18" charset="0"/>
                <a:ea typeface="+mn-ea"/>
                <a:cs typeface="Times New Roman" panose="02020603050405020304" pitchFamily="18" charset="0"/>
              </a:defRPr>
            </a:pPr>
            <a:endParaRPr lang="en-US"/>
          </a:p>
        </c:txPr>
        <c:crossAx val="313313920"/>
        <c:crosses val="autoZero"/>
        <c:auto val="1"/>
        <c:lblOffset val="100"/>
        <c:baseTimeUnit val="months"/>
      </c:dateAx>
      <c:valAx>
        <c:axId val="313313920"/>
        <c:scaling>
          <c:orientation val="minMax"/>
        </c:scaling>
        <c:delete val="0"/>
        <c:axPos val="l"/>
        <c:majorGridlines>
          <c:spPr>
            <a:ln w="9525" cap="flat" cmpd="sng" algn="ctr">
              <a:solidFill>
                <a:schemeClr val="tx1">
                  <a:lumMod val="15000"/>
                  <a:lumOff val="85000"/>
                </a:schemeClr>
              </a:solidFill>
              <a:round/>
            </a:ln>
            <a:effectLst/>
          </c:spPr>
        </c:majorGridlines>
        <c:numFmt formatCode="General" sourceLinked="1"/>
        <c:majorTickMark val="none"/>
        <c:minorTickMark val="none"/>
        <c:tickLblPos val="nextTo"/>
        <c:spPr>
          <a:noFill/>
          <a:ln>
            <a:noFill/>
          </a:ln>
          <a:effectLst/>
        </c:spPr>
        <c:txPr>
          <a:bodyPr rot="-60000000" spcFirstLastPara="1" vertOverflow="ellipsis" vert="horz" wrap="square" anchor="ctr" anchorCtr="1"/>
          <a:lstStyle/>
          <a:p>
            <a:pPr>
              <a:defRPr sz="1400" b="1" i="0" u="none" strike="noStrike" kern="1200" baseline="0">
                <a:solidFill>
                  <a:schemeClr val="tx1">
                    <a:lumMod val="65000"/>
                    <a:lumOff val="35000"/>
                  </a:schemeClr>
                </a:solidFill>
                <a:latin typeface="Times New Roman" panose="02020603050405020304" pitchFamily="18" charset="0"/>
                <a:ea typeface="+mn-ea"/>
                <a:cs typeface="Times New Roman" panose="02020603050405020304" pitchFamily="18" charset="0"/>
              </a:defRPr>
            </a:pPr>
            <a:endParaRPr lang="en-US"/>
          </a:p>
        </c:txPr>
        <c:crossAx val="313312384"/>
        <c:crosses val="autoZero"/>
        <c:crossBetween val="between"/>
      </c:valAx>
      <c:spPr>
        <a:noFill/>
        <a:ln>
          <a:noFill/>
        </a:ln>
        <a:effectLst/>
      </c:spPr>
    </c:plotArea>
    <c:plotVisOnly val="1"/>
    <c:dispBlanksAs val="gap"/>
    <c:showDLblsOverMax val="0"/>
  </c:chart>
  <c:spPr>
    <a:noFill/>
    <a:ln>
      <a:noFill/>
    </a:ln>
    <a:effectLst/>
  </c:spPr>
  <c:txPr>
    <a:bodyPr/>
    <a:lstStyle/>
    <a:p>
      <a:pPr>
        <a:defRPr sz="1400" b="1">
          <a:latin typeface="Times New Roman" panose="02020603050405020304" pitchFamily="18" charset="0"/>
          <a:cs typeface="Times New Roman" panose="02020603050405020304" pitchFamily="18" charset="0"/>
        </a:defRPr>
      </a:pPr>
      <a:endParaRPr lang="en-US"/>
    </a:p>
  </c:txPr>
  <c:externalData r:id="rId3">
    <c:autoUpdate val="0"/>
  </c:externalData>
</c:chartSpace>
</file>

<file path=ppt/charts/chart7.xml><?xml version="1.0" encoding="utf-8"?>
<c:chartSpace xmlns:c="http://schemas.openxmlformats.org/drawingml/2006/chart" xmlns:a="http://schemas.openxmlformats.org/drawingml/2006/main" xmlns:r="http://schemas.openxmlformats.org/officeDocument/2006/relationships" xmlns:c16r2="http://schemas.microsoft.com/office/drawing/2015/06/chart">
  <c:date1904 val="0"/>
  <c:lang val="en-US"/>
  <c:roundedCorners val="0"/>
  <mc:AlternateContent xmlns:mc="http://schemas.openxmlformats.org/markup-compatibility/2006">
    <mc:Choice xmlns:c14="http://schemas.microsoft.com/office/drawing/2007/8/2/chart" Requires="c14">
      <c14:style val="102"/>
    </mc:Choice>
    <mc:Fallback>
      <c:style val="2"/>
    </mc:Fallback>
  </mc:AlternateContent>
  <c:chart>
    <c:autoTitleDeleted val="1"/>
    <c:plotArea>
      <c:layout>
        <c:manualLayout>
          <c:layoutTarget val="inner"/>
          <c:xMode val="edge"/>
          <c:yMode val="edge"/>
          <c:x val="5.8647122234720662E-2"/>
          <c:y val="9.5683638313745586E-2"/>
          <c:w val="0.92498383014623176"/>
          <c:h val="0.75937629246457283"/>
        </c:manualLayout>
      </c:layout>
      <c:barChart>
        <c:barDir val="col"/>
        <c:grouping val="clustered"/>
        <c:varyColors val="0"/>
        <c:ser>
          <c:idx val="0"/>
          <c:order val="0"/>
          <c:tx>
            <c:strRef>
              <c:f>'Delivery, LSCS'!$B$36</c:f>
              <c:strCache>
                <c:ptCount val="1"/>
                <c:pt idx="0">
                  <c:v>Normal Delivery</c:v>
                </c:pt>
              </c:strCache>
            </c:strRef>
          </c:tx>
          <c:spPr>
            <a:gradFill rotWithShape="1">
              <a:gsLst>
                <a:gs pos="0">
                  <a:schemeClr val="accent1">
                    <a:shade val="51000"/>
                    <a:satMod val="130000"/>
                  </a:schemeClr>
                </a:gs>
                <a:gs pos="80000">
                  <a:schemeClr val="accent1">
                    <a:shade val="93000"/>
                    <a:satMod val="130000"/>
                  </a:schemeClr>
                </a:gs>
                <a:gs pos="100000">
                  <a:schemeClr val="accent1">
                    <a:shade val="94000"/>
                    <a:satMod val="135000"/>
                  </a:schemeClr>
                </a:gs>
              </a:gsLst>
              <a:lin ang="16200000" scaled="0"/>
            </a:gradFill>
            <a:ln>
              <a:noFill/>
            </a:ln>
            <a:effectLst>
              <a:outerShdw blurRad="40000" dist="23000" dir="5400000" rotWithShape="0">
                <a:srgbClr val="000000">
                  <a:alpha val="35000"/>
                </a:srgbClr>
              </a:outerShdw>
            </a:effectLst>
            <a:scene3d>
              <a:camera prst="orthographicFront">
                <a:rot lat="0" lon="0" rev="0"/>
              </a:camera>
              <a:lightRig rig="threePt" dir="t">
                <a:rot lat="0" lon="0" rev="1200000"/>
              </a:lightRig>
            </a:scene3d>
            <a:sp3d>
              <a:bevelT w="63500" h="25400"/>
            </a:sp3d>
          </c:spPr>
          <c:invertIfNegative val="0"/>
          <c:dLbls>
            <c:spPr>
              <a:noFill/>
              <a:ln>
                <a:noFill/>
              </a:ln>
              <a:effectLst/>
            </c:spPr>
            <c:txPr>
              <a:bodyPr rot="0" spcFirstLastPara="1" vertOverflow="ellipsis" vert="horz" wrap="square" anchor="ctr" anchorCtr="1"/>
              <a:lstStyle/>
              <a:p>
                <a:pPr>
                  <a:defRPr sz="1400" b="1" i="0" u="none" strike="noStrike" kern="1200" baseline="0">
                    <a:solidFill>
                      <a:schemeClr val="tx1">
                        <a:lumMod val="75000"/>
                        <a:lumOff val="25000"/>
                      </a:schemeClr>
                    </a:solidFill>
                    <a:latin typeface="Times New Roman" panose="02020603050405020304" pitchFamily="18" charset="0"/>
                    <a:ea typeface="+mn-ea"/>
                    <a:cs typeface="Times New Roman" panose="02020603050405020304" pitchFamily="18" charset="0"/>
                  </a:defRPr>
                </a:pPr>
                <a:endParaRPr lang="en-US"/>
              </a:p>
            </c:txPr>
            <c:showLegendKey val="0"/>
            <c:showVal val="1"/>
            <c:showCatName val="0"/>
            <c:showSerName val="0"/>
            <c:showPercent val="0"/>
            <c:showBubbleSize val="0"/>
            <c:showLeaderLines val="0"/>
            <c:extLst>
              <c:ext xmlns:c15="http://schemas.microsoft.com/office/drawing/2012/chart" uri="{CE6537A1-D6FC-4f65-9D91-7224C49458BB}">
                <c15:layout/>
                <c15:showLeaderLines val="0"/>
              </c:ext>
            </c:extLst>
          </c:dLbls>
          <c:cat>
            <c:numRef>
              <c:f>'Delivery, LSCS'!$A$37:$A$48</c:f>
              <c:numCache>
                <c:formatCode>mmm\-yy</c:formatCode>
                <c:ptCount val="12"/>
                <c:pt idx="0">
                  <c:v>44562</c:v>
                </c:pt>
                <c:pt idx="1">
                  <c:v>44593</c:v>
                </c:pt>
                <c:pt idx="2">
                  <c:v>44621</c:v>
                </c:pt>
                <c:pt idx="3">
                  <c:v>44652</c:v>
                </c:pt>
                <c:pt idx="4">
                  <c:v>44682</c:v>
                </c:pt>
                <c:pt idx="5">
                  <c:v>44713</c:v>
                </c:pt>
                <c:pt idx="6">
                  <c:v>44743</c:v>
                </c:pt>
                <c:pt idx="7">
                  <c:v>44774</c:v>
                </c:pt>
                <c:pt idx="8">
                  <c:v>44805</c:v>
                </c:pt>
                <c:pt idx="9">
                  <c:v>44835</c:v>
                </c:pt>
                <c:pt idx="10">
                  <c:v>44866</c:v>
                </c:pt>
                <c:pt idx="11">
                  <c:v>44896</c:v>
                </c:pt>
              </c:numCache>
            </c:numRef>
          </c:cat>
          <c:val>
            <c:numRef>
              <c:f>'Delivery, LSCS'!$B$37:$B$48</c:f>
              <c:numCache>
                <c:formatCode>General</c:formatCode>
                <c:ptCount val="12"/>
                <c:pt idx="0">
                  <c:v>39</c:v>
                </c:pt>
                <c:pt idx="1">
                  <c:v>28</c:v>
                </c:pt>
                <c:pt idx="2">
                  <c:v>46</c:v>
                </c:pt>
                <c:pt idx="3">
                  <c:v>47</c:v>
                </c:pt>
                <c:pt idx="4">
                  <c:v>54</c:v>
                </c:pt>
                <c:pt idx="5">
                  <c:v>70</c:v>
                </c:pt>
                <c:pt idx="6">
                  <c:v>84</c:v>
                </c:pt>
                <c:pt idx="7">
                  <c:v>113</c:v>
                </c:pt>
                <c:pt idx="8">
                  <c:v>62</c:v>
                </c:pt>
                <c:pt idx="9">
                  <c:v>70</c:v>
                </c:pt>
                <c:pt idx="10">
                  <c:v>63</c:v>
                </c:pt>
                <c:pt idx="11">
                  <c:v>49</c:v>
                </c:pt>
              </c:numCache>
            </c:numRef>
          </c:val>
          <c:extLst>
            <c:ext xmlns:c16="http://schemas.microsoft.com/office/drawing/2014/chart" uri="{C3380CC4-5D6E-409C-BE32-E72D297353CC}">
              <c16:uniqueId val="{00000000-E54A-408E-B449-B9320757C160}"/>
            </c:ext>
          </c:extLst>
        </c:ser>
        <c:ser>
          <c:idx val="1"/>
          <c:order val="1"/>
          <c:tx>
            <c:strRef>
              <c:f>'Delivery, LSCS'!$C$36</c:f>
              <c:strCache>
                <c:ptCount val="1"/>
                <c:pt idx="0">
                  <c:v>Caesarian Sections (LSCS)</c:v>
                </c:pt>
              </c:strCache>
            </c:strRef>
          </c:tx>
          <c:spPr>
            <a:gradFill rotWithShape="1">
              <a:gsLst>
                <a:gs pos="0">
                  <a:schemeClr val="accent2">
                    <a:shade val="51000"/>
                    <a:satMod val="130000"/>
                  </a:schemeClr>
                </a:gs>
                <a:gs pos="80000">
                  <a:schemeClr val="accent2">
                    <a:shade val="93000"/>
                    <a:satMod val="130000"/>
                  </a:schemeClr>
                </a:gs>
                <a:gs pos="100000">
                  <a:schemeClr val="accent2">
                    <a:shade val="94000"/>
                    <a:satMod val="135000"/>
                  </a:schemeClr>
                </a:gs>
              </a:gsLst>
              <a:lin ang="16200000" scaled="0"/>
            </a:gradFill>
            <a:ln>
              <a:noFill/>
            </a:ln>
            <a:effectLst>
              <a:outerShdw blurRad="40000" dist="23000" dir="5400000" rotWithShape="0">
                <a:srgbClr val="000000">
                  <a:alpha val="35000"/>
                </a:srgbClr>
              </a:outerShdw>
            </a:effectLst>
            <a:scene3d>
              <a:camera prst="orthographicFront">
                <a:rot lat="0" lon="0" rev="0"/>
              </a:camera>
              <a:lightRig rig="threePt" dir="t">
                <a:rot lat="0" lon="0" rev="1200000"/>
              </a:lightRig>
            </a:scene3d>
            <a:sp3d>
              <a:bevelT w="63500" h="25400"/>
            </a:sp3d>
          </c:spPr>
          <c:invertIfNegative val="0"/>
          <c:dLbls>
            <c:spPr>
              <a:noFill/>
              <a:ln>
                <a:noFill/>
              </a:ln>
              <a:effectLst/>
            </c:spPr>
            <c:txPr>
              <a:bodyPr rot="0" spcFirstLastPara="1" vertOverflow="ellipsis" vert="horz" wrap="square" anchor="ctr" anchorCtr="1"/>
              <a:lstStyle/>
              <a:p>
                <a:pPr>
                  <a:defRPr sz="1400" b="1" i="0" u="none" strike="noStrike" kern="1200" baseline="0">
                    <a:solidFill>
                      <a:schemeClr val="tx1">
                        <a:lumMod val="75000"/>
                        <a:lumOff val="25000"/>
                      </a:schemeClr>
                    </a:solidFill>
                    <a:latin typeface="Times New Roman" panose="02020603050405020304" pitchFamily="18" charset="0"/>
                    <a:ea typeface="+mn-ea"/>
                    <a:cs typeface="Times New Roman" panose="02020603050405020304" pitchFamily="18" charset="0"/>
                  </a:defRPr>
                </a:pPr>
                <a:endParaRPr lang="en-US"/>
              </a:p>
            </c:txPr>
            <c:showLegendKey val="0"/>
            <c:showVal val="1"/>
            <c:showCatName val="0"/>
            <c:showSerName val="0"/>
            <c:showPercent val="0"/>
            <c:showBubbleSize val="0"/>
            <c:showLeaderLines val="0"/>
            <c:extLst>
              <c:ext xmlns:c15="http://schemas.microsoft.com/office/drawing/2012/chart" uri="{CE6537A1-D6FC-4f65-9D91-7224C49458BB}">
                <c15:layout/>
                <c15:showLeaderLines val="0"/>
              </c:ext>
            </c:extLst>
          </c:dLbls>
          <c:cat>
            <c:numRef>
              <c:f>'Delivery, LSCS'!$A$37:$A$48</c:f>
              <c:numCache>
                <c:formatCode>mmm\-yy</c:formatCode>
                <c:ptCount val="12"/>
                <c:pt idx="0">
                  <c:v>44562</c:v>
                </c:pt>
                <c:pt idx="1">
                  <c:v>44593</c:v>
                </c:pt>
                <c:pt idx="2">
                  <c:v>44621</c:v>
                </c:pt>
                <c:pt idx="3">
                  <c:v>44652</c:v>
                </c:pt>
                <c:pt idx="4">
                  <c:v>44682</c:v>
                </c:pt>
                <c:pt idx="5">
                  <c:v>44713</c:v>
                </c:pt>
                <c:pt idx="6">
                  <c:v>44743</c:v>
                </c:pt>
                <c:pt idx="7">
                  <c:v>44774</c:v>
                </c:pt>
                <c:pt idx="8">
                  <c:v>44805</c:v>
                </c:pt>
                <c:pt idx="9">
                  <c:v>44835</c:v>
                </c:pt>
                <c:pt idx="10">
                  <c:v>44866</c:v>
                </c:pt>
                <c:pt idx="11">
                  <c:v>44896</c:v>
                </c:pt>
              </c:numCache>
            </c:numRef>
          </c:cat>
          <c:val>
            <c:numRef>
              <c:f>'Delivery, LSCS'!$C$37:$C$48</c:f>
              <c:numCache>
                <c:formatCode>General</c:formatCode>
                <c:ptCount val="12"/>
                <c:pt idx="0">
                  <c:v>92</c:v>
                </c:pt>
                <c:pt idx="1">
                  <c:v>71</c:v>
                </c:pt>
                <c:pt idx="2">
                  <c:v>57</c:v>
                </c:pt>
                <c:pt idx="3">
                  <c:v>68</c:v>
                </c:pt>
                <c:pt idx="4">
                  <c:v>63</c:v>
                </c:pt>
                <c:pt idx="5">
                  <c:v>84</c:v>
                </c:pt>
                <c:pt idx="6">
                  <c:v>68</c:v>
                </c:pt>
                <c:pt idx="7">
                  <c:v>80</c:v>
                </c:pt>
                <c:pt idx="8">
                  <c:v>91</c:v>
                </c:pt>
                <c:pt idx="9">
                  <c:v>67</c:v>
                </c:pt>
                <c:pt idx="10">
                  <c:v>75</c:v>
                </c:pt>
                <c:pt idx="11">
                  <c:v>88</c:v>
                </c:pt>
              </c:numCache>
            </c:numRef>
          </c:val>
          <c:extLst>
            <c:ext xmlns:c16="http://schemas.microsoft.com/office/drawing/2014/chart" uri="{C3380CC4-5D6E-409C-BE32-E72D297353CC}">
              <c16:uniqueId val="{00000001-E54A-408E-B449-B9320757C160}"/>
            </c:ext>
          </c:extLst>
        </c:ser>
        <c:dLbls>
          <c:showLegendKey val="0"/>
          <c:showVal val="1"/>
          <c:showCatName val="0"/>
          <c:showSerName val="0"/>
          <c:showPercent val="0"/>
          <c:showBubbleSize val="0"/>
        </c:dLbls>
        <c:gapWidth val="219"/>
        <c:overlap val="-27"/>
        <c:axId val="367274240"/>
        <c:axId val="367288320"/>
      </c:barChart>
      <c:dateAx>
        <c:axId val="367274240"/>
        <c:scaling>
          <c:orientation val="minMax"/>
        </c:scaling>
        <c:delete val="0"/>
        <c:axPos val="b"/>
        <c:numFmt formatCode="mmm\-yy" sourceLinked="1"/>
        <c:majorTickMark val="none"/>
        <c:minorTickMark val="none"/>
        <c:tickLblPos val="nextTo"/>
        <c:spPr>
          <a:noFill/>
          <a:ln w="9525" cap="flat" cmpd="sng" algn="ctr">
            <a:solidFill>
              <a:schemeClr val="tx1">
                <a:lumMod val="15000"/>
                <a:lumOff val="85000"/>
              </a:schemeClr>
            </a:solidFill>
            <a:round/>
          </a:ln>
          <a:effectLst/>
        </c:spPr>
        <c:txPr>
          <a:bodyPr rot="-60000000" spcFirstLastPara="1" vertOverflow="ellipsis" vert="horz" wrap="square" anchor="ctr" anchorCtr="1"/>
          <a:lstStyle/>
          <a:p>
            <a:pPr>
              <a:defRPr sz="1400" b="1" i="0" u="none" strike="noStrike" kern="1200" baseline="0">
                <a:solidFill>
                  <a:schemeClr val="tx1">
                    <a:lumMod val="65000"/>
                    <a:lumOff val="35000"/>
                  </a:schemeClr>
                </a:solidFill>
                <a:latin typeface="Times New Roman" panose="02020603050405020304" pitchFamily="18" charset="0"/>
                <a:ea typeface="+mn-ea"/>
                <a:cs typeface="Times New Roman" panose="02020603050405020304" pitchFamily="18" charset="0"/>
              </a:defRPr>
            </a:pPr>
            <a:endParaRPr lang="en-US"/>
          </a:p>
        </c:txPr>
        <c:crossAx val="367288320"/>
        <c:crosses val="autoZero"/>
        <c:auto val="1"/>
        <c:lblOffset val="100"/>
        <c:baseTimeUnit val="months"/>
      </c:dateAx>
      <c:valAx>
        <c:axId val="367288320"/>
        <c:scaling>
          <c:orientation val="minMax"/>
        </c:scaling>
        <c:delete val="0"/>
        <c:axPos val="l"/>
        <c:majorGridlines>
          <c:spPr>
            <a:ln w="9525" cap="flat" cmpd="sng" algn="ctr">
              <a:solidFill>
                <a:schemeClr val="tx1">
                  <a:lumMod val="15000"/>
                  <a:lumOff val="85000"/>
                </a:schemeClr>
              </a:solidFill>
              <a:round/>
            </a:ln>
            <a:effectLst/>
          </c:spPr>
        </c:majorGridlines>
        <c:numFmt formatCode="General" sourceLinked="1"/>
        <c:majorTickMark val="none"/>
        <c:minorTickMark val="none"/>
        <c:tickLblPos val="nextTo"/>
        <c:spPr>
          <a:noFill/>
          <a:ln>
            <a:noFill/>
          </a:ln>
          <a:effectLst/>
        </c:spPr>
        <c:txPr>
          <a:bodyPr rot="-60000000" spcFirstLastPara="1" vertOverflow="ellipsis" vert="horz" wrap="square" anchor="ctr" anchorCtr="1"/>
          <a:lstStyle/>
          <a:p>
            <a:pPr>
              <a:defRPr sz="1400" b="1" i="0" u="none" strike="noStrike" kern="1200" baseline="0">
                <a:solidFill>
                  <a:schemeClr val="tx1">
                    <a:lumMod val="65000"/>
                    <a:lumOff val="35000"/>
                  </a:schemeClr>
                </a:solidFill>
                <a:latin typeface="Times New Roman" panose="02020603050405020304" pitchFamily="18" charset="0"/>
                <a:ea typeface="+mn-ea"/>
                <a:cs typeface="Times New Roman" panose="02020603050405020304" pitchFamily="18" charset="0"/>
              </a:defRPr>
            </a:pPr>
            <a:endParaRPr lang="en-US"/>
          </a:p>
        </c:txPr>
        <c:crossAx val="367274240"/>
        <c:crosses val="autoZero"/>
        <c:crossBetween val="between"/>
      </c:valAx>
      <c:spPr>
        <a:noFill/>
        <a:ln>
          <a:noFill/>
        </a:ln>
        <a:effectLst/>
      </c:spPr>
    </c:plotArea>
    <c:legend>
      <c:legendPos val="b"/>
      <c:layout>
        <c:manualLayout>
          <c:xMode val="edge"/>
          <c:yMode val="edge"/>
          <c:x val="0.2421209458192726"/>
          <c:y val="8.9220375475181721E-3"/>
          <c:w val="0.51575799118860144"/>
          <c:h val="7.1248859662836186E-2"/>
        </c:manualLayout>
      </c:layout>
      <c:overlay val="0"/>
      <c:spPr>
        <a:noFill/>
        <a:ln>
          <a:noFill/>
        </a:ln>
        <a:effectLst/>
      </c:spPr>
      <c:txPr>
        <a:bodyPr rot="0" spcFirstLastPara="1" vertOverflow="ellipsis" vert="horz" wrap="square" anchor="ctr" anchorCtr="1"/>
        <a:lstStyle/>
        <a:p>
          <a:pPr>
            <a:defRPr sz="1600" b="1" i="0" u="none" strike="noStrike" kern="1200" baseline="0">
              <a:solidFill>
                <a:schemeClr val="tx1">
                  <a:lumMod val="65000"/>
                  <a:lumOff val="35000"/>
                </a:schemeClr>
              </a:solidFill>
              <a:latin typeface="Times New Roman" panose="02020603050405020304" pitchFamily="18" charset="0"/>
              <a:ea typeface="+mn-ea"/>
              <a:cs typeface="Times New Roman" panose="02020603050405020304" pitchFamily="18" charset="0"/>
            </a:defRPr>
          </a:pPr>
          <a:endParaRPr lang="en-US"/>
        </a:p>
      </c:txPr>
    </c:legend>
    <c:plotVisOnly val="1"/>
    <c:dispBlanksAs val="gap"/>
    <c:showDLblsOverMax val="0"/>
  </c:chart>
  <c:spPr>
    <a:noFill/>
    <a:ln>
      <a:noFill/>
    </a:ln>
    <a:effectLst/>
  </c:spPr>
  <c:txPr>
    <a:bodyPr/>
    <a:lstStyle/>
    <a:p>
      <a:pPr>
        <a:defRPr sz="1400" b="1">
          <a:latin typeface="Times New Roman" panose="02020603050405020304" pitchFamily="18" charset="0"/>
          <a:cs typeface="Times New Roman" panose="02020603050405020304" pitchFamily="18" charset="0"/>
        </a:defRPr>
      </a:pPr>
      <a:endParaRPr lang="en-US"/>
    </a:p>
  </c:txPr>
  <c:externalData r:id="rId3">
    <c:autoUpdate val="0"/>
  </c:externalData>
</c:chartSpace>
</file>

<file path=ppt/charts/chart8.xml><?xml version="1.0" encoding="utf-8"?>
<c:chartSpace xmlns:c="http://schemas.openxmlformats.org/drawingml/2006/chart" xmlns:a="http://schemas.openxmlformats.org/drawingml/2006/main" xmlns:r="http://schemas.openxmlformats.org/officeDocument/2006/relationships" xmlns:c16r2="http://schemas.microsoft.com/office/drawing/2015/06/chart">
  <c:date1904 val="0"/>
  <c:lang val="en-US"/>
  <c:roundedCorners val="0"/>
  <mc:AlternateContent xmlns:mc="http://schemas.openxmlformats.org/markup-compatibility/2006">
    <mc:Choice xmlns:c14="http://schemas.microsoft.com/office/drawing/2007/8/2/chart" Requires="c14">
      <c14:style val="104"/>
    </mc:Choice>
    <mc:Fallback>
      <c:style val="4"/>
    </mc:Fallback>
  </mc:AlternateContent>
  <c:chart>
    <c:title>
      <c:tx>
        <c:rich>
          <a:bodyPr rot="0" spcFirstLastPara="1" vertOverflow="ellipsis" vert="horz" wrap="square" anchor="ctr" anchorCtr="1"/>
          <a:lstStyle/>
          <a:p>
            <a:pPr>
              <a:defRPr sz="1920" b="1" i="0" u="none" strike="noStrike" kern="1200" spc="0" baseline="0">
                <a:solidFill>
                  <a:schemeClr val="tx1">
                    <a:lumMod val="65000"/>
                    <a:lumOff val="35000"/>
                  </a:schemeClr>
                </a:solidFill>
                <a:latin typeface="Times New Roman" panose="02020603050405020304" pitchFamily="18" charset="0"/>
                <a:ea typeface="+mn-ea"/>
                <a:cs typeface="Times New Roman" panose="02020603050405020304" pitchFamily="18" charset="0"/>
              </a:defRPr>
            </a:pPr>
            <a:r>
              <a:rPr lang="en-US"/>
              <a:t>Bed Occupancy % Trends (Month Wise)</a:t>
            </a:r>
          </a:p>
        </c:rich>
      </c:tx>
      <c:layout/>
      <c:overlay val="0"/>
      <c:spPr>
        <a:noFill/>
        <a:ln>
          <a:noFill/>
        </a:ln>
        <a:effectLst/>
      </c:spPr>
      <c:txPr>
        <a:bodyPr rot="0" spcFirstLastPara="1" vertOverflow="ellipsis" vert="horz" wrap="square" anchor="ctr" anchorCtr="1"/>
        <a:lstStyle/>
        <a:p>
          <a:pPr>
            <a:defRPr sz="1920" b="1" i="0" u="none" strike="noStrike" kern="1200" spc="0" baseline="0">
              <a:solidFill>
                <a:schemeClr val="tx1">
                  <a:lumMod val="65000"/>
                  <a:lumOff val="35000"/>
                </a:schemeClr>
              </a:solidFill>
              <a:latin typeface="Times New Roman" panose="02020603050405020304" pitchFamily="18" charset="0"/>
              <a:ea typeface="+mn-ea"/>
              <a:cs typeface="Times New Roman" panose="02020603050405020304" pitchFamily="18" charset="0"/>
            </a:defRPr>
          </a:pPr>
          <a:endParaRPr lang="en-US"/>
        </a:p>
      </c:txPr>
    </c:title>
    <c:autoTitleDeleted val="0"/>
    <c:plotArea>
      <c:layout>
        <c:manualLayout>
          <c:layoutTarget val="inner"/>
          <c:xMode val="edge"/>
          <c:yMode val="edge"/>
          <c:x val="3.329550150842684E-2"/>
          <c:y val="0.14210998877665545"/>
          <c:w val="0.92897476072284357"/>
          <c:h val="0.7351870078740157"/>
        </c:manualLayout>
      </c:layout>
      <c:barChart>
        <c:barDir val="col"/>
        <c:grouping val="clustered"/>
        <c:varyColors val="0"/>
        <c:ser>
          <c:idx val="0"/>
          <c:order val="0"/>
          <c:tx>
            <c:strRef>
              <c:f>'Bed Occupency%'!$B$1</c:f>
              <c:strCache>
                <c:ptCount val="1"/>
                <c:pt idx="0">
                  <c:v>Bed Occupancy%</c:v>
                </c:pt>
              </c:strCache>
            </c:strRef>
          </c:tx>
          <c:spPr>
            <a:gradFill rotWithShape="1">
              <a:gsLst>
                <a:gs pos="0">
                  <a:schemeClr val="accent3">
                    <a:shade val="51000"/>
                    <a:satMod val="130000"/>
                  </a:schemeClr>
                </a:gs>
                <a:gs pos="80000">
                  <a:schemeClr val="accent3">
                    <a:shade val="93000"/>
                    <a:satMod val="130000"/>
                  </a:schemeClr>
                </a:gs>
                <a:gs pos="100000">
                  <a:schemeClr val="accent3">
                    <a:shade val="94000"/>
                    <a:satMod val="135000"/>
                  </a:schemeClr>
                </a:gs>
              </a:gsLst>
              <a:lin ang="16200000" scaled="0"/>
            </a:gradFill>
            <a:ln>
              <a:noFill/>
            </a:ln>
            <a:effectLst>
              <a:outerShdw blurRad="40000" dist="23000" dir="5400000" rotWithShape="0">
                <a:srgbClr val="000000">
                  <a:alpha val="35000"/>
                </a:srgbClr>
              </a:outerShdw>
            </a:effectLst>
            <a:scene3d>
              <a:camera prst="orthographicFront">
                <a:rot lat="0" lon="0" rev="0"/>
              </a:camera>
              <a:lightRig rig="threePt" dir="t">
                <a:rot lat="0" lon="0" rev="1200000"/>
              </a:lightRig>
            </a:scene3d>
            <a:sp3d>
              <a:bevelT w="63500" h="25400"/>
            </a:sp3d>
          </c:spPr>
          <c:invertIfNegative val="0"/>
          <c:dLbls>
            <c:spPr>
              <a:noFill/>
              <a:ln>
                <a:noFill/>
              </a:ln>
              <a:effectLst/>
            </c:spPr>
            <c:txPr>
              <a:bodyPr rot="0" spcFirstLastPara="1" vertOverflow="ellipsis" vert="horz" wrap="square" anchor="ctr" anchorCtr="1"/>
              <a:lstStyle/>
              <a:p>
                <a:pPr>
                  <a:defRPr sz="1600" b="1" i="0" u="none" strike="noStrike" kern="1200" baseline="0">
                    <a:solidFill>
                      <a:schemeClr val="tx1">
                        <a:lumMod val="75000"/>
                        <a:lumOff val="25000"/>
                      </a:schemeClr>
                    </a:solidFill>
                    <a:latin typeface="Times New Roman" panose="02020603050405020304" pitchFamily="18" charset="0"/>
                    <a:ea typeface="+mn-ea"/>
                    <a:cs typeface="Times New Roman" panose="02020603050405020304" pitchFamily="18" charset="0"/>
                  </a:defRPr>
                </a:pPr>
                <a:endParaRPr lang="en-US"/>
              </a:p>
            </c:txPr>
            <c:showLegendKey val="0"/>
            <c:showVal val="1"/>
            <c:showCatName val="0"/>
            <c:showSerName val="0"/>
            <c:showPercent val="0"/>
            <c:showBubbleSize val="0"/>
            <c:showLeaderLines val="0"/>
            <c:extLst>
              <c:ext xmlns:c15="http://schemas.microsoft.com/office/drawing/2012/chart" uri="{CE6537A1-D6FC-4f65-9D91-7224C49458BB}">
                <c15:layout/>
                <c15:showLeaderLines val="0"/>
              </c:ext>
            </c:extLst>
          </c:dLbls>
          <c:cat>
            <c:numRef>
              <c:f>'Bed Occupency%'!$A$2:$A$13</c:f>
              <c:numCache>
                <c:formatCode>mmm\-yy</c:formatCode>
                <c:ptCount val="12"/>
                <c:pt idx="0">
                  <c:v>44562</c:v>
                </c:pt>
                <c:pt idx="1">
                  <c:v>44593</c:v>
                </c:pt>
                <c:pt idx="2">
                  <c:v>44621</c:v>
                </c:pt>
                <c:pt idx="3">
                  <c:v>44652</c:v>
                </c:pt>
                <c:pt idx="4">
                  <c:v>44682</c:v>
                </c:pt>
                <c:pt idx="5">
                  <c:v>44713</c:v>
                </c:pt>
                <c:pt idx="6">
                  <c:v>44743</c:v>
                </c:pt>
                <c:pt idx="7">
                  <c:v>44774</c:v>
                </c:pt>
                <c:pt idx="8">
                  <c:v>44805</c:v>
                </c:pt>
                <c:pt idx="9">
                  <c:v>44835</c:v>
                </c:pt>
                <c:pt idx="10">
                  <c:v>44866</c:v>
                </c:pt>
                <c:pt idx="11">
                  <c:v>44896</c:v>
                </c:pt>
              </c:numCache>
            </c:numRef>
          </c:cat>
          <c:val>
            <c:numRef>
              <c:f>'Bed Occupency%'!$B$2:$B$13</c:f>
              <c:numCache>
                <c:formatCode>General</c:formatCode>
                <c:ptCount val="12"/>
                <c:pt idx="0" formatCode="0">
                  <c:v>43</c:v>
                </c:pt>
                <c:pt idx="1">
                  <c:v>58</c:v>
                </c:pt>
                <c:pt idx="2">
                  <c:v>80</c:v>
                </c:pt>
                <c:pt idx="3">
                  <c:v>88</c:v>
                </c:pt>
                <c:pt idx="4" formatCode="0">
                  <c:v>87</c:v>
                </c:pt>
                <c:pt idx="5">
                  <c:v>86</c:v>
                </c:pt>
                <c:pt idx="6">
                  <c:v>73</c:v>
                </c:pt>
                <c:pt idx="7">
                  <c:v>81</c:v>
                </c:pt>
                <c:pt idx="8">
                  <c:v>75</c:v>
                </c:pt>
                <c:pt idx="9">
                  <c:v>51</c:v>
                </c:pt>
                <c:pt idx="10">
                  <c:v>58</c:v>
                </c:pt>
                <c:pt idx="11">
                  <c:v>53</c:v>
                </c:pt>
              </c:numCache>
            </c:numRef>
          </c:val>
          <c:extLst>
            <c:ext xmlns:c16="http://schemas.microsoft.com/office/drawing/2014/chart" uri="{C3380CC4-5D6E-409C-BE32-E72D297353CC}">
              <c16:uniqueId val="{00000000-6B5A-4A89-B101-9BF949A3532B}"/>
            </c:ext>
          </c:extLst>
        </c:ser>
        <c:dLbls>
          <c:showLegendKey val="0"/>
          <c:showVal val="1"/>
          <c:showCatName val="0"/>
          <c:showSerName val="0"/>
          <c:showPercent val="0"/>
          <c:showBubbleSize val="0"/>
        </c:dLbls>
        <c:gapWidth val="219"/>
        <c:overlap val="-27"/>
        <c:axId val="367346048"/>
        <c:axId val="367347584"/>
      </c:barChart>
      <c:dateAx>
        <c:axId val="367346048"/>
        <c:scaling>
          <c:orientation val="minMax"/>
        </c:scaling>
        <c:delete val="0"/>
        <c:axPos val="b"/>
        <c:numFmt formatCode="mmm\-yy" sourceLinked="1"/>
        <c:majorTickMark val="none"/>
        <c:minorTickMark val="none"/>
        <c:tickLblPos val="nextTo"/>
        <c:spPr>
          <a:noFill/>
          <a:ln w="9525" cap="flat" cmpd="sng" algn="ctr">
            <a:solidFill>
              <a:schemeClr val="tx1">
                <a:lumMod val="15000"/>
                <a:lumOff val="85000"/>
              </a:schemeClr>
            </a:solidFill>
            <a:round/>
          </a:ln>
          <a:effectLst/>
        </c:spPr>
        <c:txPr>
          <a:bodyPr rot="-60000000" spcFirstLastPara="1" vertOverflow="ellipsis" vert="horz" wrap="square" anchor="ctr" anchorCtr="1"/>
          <a:lstStyle/>
          <a:p>
            <a:pPr>
              <a:defRPr sz="1600" b="1" i="0" u="none" strike="noStrike" kern="1200" baseline="0">
                <a:solidFill>
                  <a:schemeClr val="tx1">
                    <a:lumMod val="65000"/>
                    <a:lumOff val="35000"/>
                  </a:schemeClr>
                </a:solidFill>
                <a:latin typeface="Times New Roman" panose="02020603050405020304" pitchFamily="18" charset="0"/>
                <a:ea typeface="+mn-ea"/>
                <a:cs typeface="Times New Roman" panose="02020603050405020304" pitchFamily="18" charset="0"/>
              </a:defRPr>
            </a:pPr>
            <a:endParaRPr lang="en-US"/>
          </a:p>
        </c:txPr>
        <c:crossAx val="367347584"/>
        <c:crosses val="autoZero"/>
        <c:auto val="1"/>
        <c:lblOffset val="100"/>
        <c:baseTimeUnit val="months"/>
      </c:dateAx>
      <c:valAx>
        <c:axId val="367347584"/>
        <c:scaling>
          <c:orientation val="minMax"/>
        </c:scaling>
        <c:delete val="0"/>
        <c:axPos val="l"/>
        <c:majorGridlines>
          <c:spPr>
            <a:ln w="9525" cap="flat" cmpd="sng" algn="ctr">
              <a:solidFill>
                <a:schemeClr val="tx1">
                  <a:lumMod val="15000"/>
                  <a:lumOff val="85000"/>
                </a:schemeClr>
              </a:solidFill>
              <a:round/>
            </a:ln>
            <a:effectLst/>
          </c:spPr>
        </c:majorGridlines>
        <c:numFmt formatCode="0" sourceLinked="1"/>
        <c:majorTickMark val="none"/>
        <c:minorTickMark val="none"/>
        <c:tickLblPos val="nextTo"/>
        <c:spPr>
          <a:noFill/>
          <a:ln>
            <a:noFill/>
          </a:ln>
          <a:effectLst/>
        </c:spPr>
        <c:txPr>
          <a:bodyPr rot="-60000000" spcFirstLastPara="1" vertOverflow="ellipsis" vert="horz" wrap="square" anchor="ctr" anchorCtr="1"/>
          <a:lstStyle/>
          <a:p>
            <a:pPr>
              <a:defRPr sz="1600" b="1" i="0" u="none" strike="noStrike" kern="1200" baseline="0">
                <a:solidFill>
                  <a:schemeClr val="tx1">
                    <a:lumMod val="65000"/>
                    <a:lumOff val="35000"/>
                  </a:schemeClr>
                </a:solidFill>
                <a:latin typeface="Times New Roman" panose="02020603050405020304" pitchFamily="18" charset="0"/>
                <a:ea typeface="+mn-ea"/>
                <a:cs typeface="Times New Roman" panose="02020603050405020304" pitchFamily="18" charset="0"/>
              </a:defRPr>
            </a:pPr>
            <a:endParaRPr lang="en-US"/>
          </a:p>
        </c:txPr>
        <c:crossAx val="367346048"/>
        <c:crosses val="autoZero"/>
        <c:crossBetween val="between"/>
      </c:valAx>
      <c:spPr>
        <a:noFill/>
        <a:ln>
          <a:noFill/>
        </a:ln>
        <a:effectLst/>
      </c:spPr>
    </c:plotArea>
    <c:plotVisOnly val="1"/>
    <c:dispBlanksAs val="gap"/>
    <c:showDLblsOverMax val="0"/>
  </c:chart>
  <c:spPr>
    <a:noFill/>
    <a:ln>
      <a:noFill/>
    </a:ln>
    <a:effectLst/>
  </c:spPr>
  <c:txPr>
    <a:bodyPr/>
    <a:lstStyle/>
    <a:p>
      <a:pPr>
        <a:defRPr sz="1600" b="1">
          <a:latin typeface="Times New Roman" panose="02020603050405020304" pitchFamily="18" charset="0"/>
          <a:cs typeface="Times New Roman" panose="02020603050405020304" pitchFamily="18" charset="0"/>
        </a:defRPr>
      </a:pPr>
      <a:endParaRPr lang="en-US"/>
    </a:p>
  </c:txPr>
  <c:externalData r:id="rId3">
    <c:autoUpdate val="0"/>
  </c:externalData>
</c:chartSpace>
</file>

<file path=ppt/charts/chart9.xml><?xml version="1.0" encoding="utf-8"?>
<c:chartSpace xmlns:c="http://schemas.openxmlformats.org/drawingml/2006/chart" xmlns:a="http://schemas.openxmlformats.org/drawingml/2006/main" xmlns:r="http://schemas.openxmlformats.org/officeDocument/2006/relationships" xmlns:c16r2="http://schemas.microsoft.com/office/drawing/2015/06/chart">
  <c:date1904 val="0"/>
  <c:lang val="en-US"/>
  <c:roundedCorners val="0"/>
  <mc:AlternateContent xmlns:mc="http://schemas.openxmlformats.org/markup-compatibility/2006">
    <mc:Choice xmlns:c14="http://schemas.microsoft.com/office/drawing/2007/8/2/chart" Requires="c14">
      <c14:style val="130"/>
    </mc:Choice>
    <mc:Fallback>
      <c:style val="30"/>
    </mc:Fallback>
  </mc:AlternateContent>
  <c:chart>
    <c:title>
      <c:tx>
        <c:rich>
          <a:bodyPr/>
          <a:lstStyle/>
          <a:p>
            <a:pPr>
              <a:defRPr sz="1800"/>
            </a:pPr>
            <a:r>
              <a:rPr lang="en-US" sz="1800" dirty="0"/>
              <a:t>PHARMACY OPD </a:t>
            </a:r>
            <a:r>
              <a:rPr lang="en-US" sz="1800" dirty="0" smtClean="0"/>
              <a:t>TRENDS</a:t>
            </a:r>
            <a:r>
              <a:rPr lang="en-US" sz="1800" baseline="0" dirty="0" smtClean="0"/>
              <a:t> </a:t>
            </a:r>
            <a:r>
              <a:rPr lang="en-US" sz="1800" dirty="0" smtClean="0"/>
              <a:t>(Month </a:t>
            </a:r>
            <a:r>
              <a:rPr lang="en-US" sz="1800" dirty="0"/>
              <a:t>Wise)</a:t>
            </a:r>
          </a:p>
        </c:rich>
      </c:tx>
      <c:layout/>
      <c:overlay val="0"/>
    </c:title>
    <c:autoTitleDeleted val="0"/>
    <c:plotArea>
      <c:layout/>
      <c:barChart>
        <c:barDir val="col"/>
        <c:grouping val="clustered"/>
        <c:varyColors val="0"/>
        <c:ser>
          <c:idx val="0"/>
          <c:order val="0"/>
          <c:tx>
            <c:strRef>
              <c:f>'OPD ATTENDENCE'!$B$60:$B$61</c:f>
              <c:strCache>
                <c:ptCount val="1"/>
                <c:pt idx="0">
                  <c:v>PHARMACY OPD ATTENDENCE -2022 TOTAL</c:v>
                </c:pt>
              </c:strCache>
            </c:strRef>
          </c:tx>
          <c:invertIfNegative val="0"/>
          <c:dLbls>
            <c:dLbl>
              <c:idx val="4"/>
              <c:layout>
                <c:manualLayout>
                  <c:x val="1.3635849398135585E-3"/>
                  <c:y val="-2.2058823529411745E-2"/>
                </c:manualLayout>
              </c:layout>
              <c:showLegendKey val="0"/>
              <c:showVal val="1"/>
              <c:showCatName val="0"/>
              <c:showSerName val="0"/>
              <c:showPercent val="0"/>
              <c:showBubbleSize val="0"/>
              <c:extLst>
                <c:ext xmlns:c15="http://schemas.microsoft.com/office/drawing/2012/chart" uri="{CE6537A1-D6FC-4f65-9D91-7224C49458BB}">
                  <c15:layout/>
                </c:ext>
                <c:ext xmlns:c16="http://schemas.microsoft.com/office/drawing/2014/chart" uri="{C3380CC4-5D6E-409C-BE32-E72D297353CC}">
                  <c16:uniqueId val="{00000000-276D-4E1F-B6B7-F34CB95AB83D}"/>
                </c:ext>
              </c:extLst>
            </c:dLbl>
            <c:spPr>
              <a:noFill/>
              <a:ln>
                <a:noFill/>
              </a:ln>
              <a:effectLst/>
            </c:spPr>
            <c:txPr>
              <a:bodyPr/>
              <a:lstStyle/>
              <a:p>
                <a:pPr>
                  <a:defRPr sz="1200" b="1"/>
                </a:pPr>
                <a:endParaRPr lang="en-US"/>
              </a:p>
            </c:txPr>
            <c:showLegendKey val="0"/>
            <c:showVal val="1"/>
            <c:showCatName val="0"/>
            <c:showSerName val="0"/>
            <c:showPercent val="0"/>
            <c:showBubbleSize val="0"/>
            <c:showLeaderLines val="0"/>
            <c:extLst>
              <c:ext xmlns:c15="http://schemas.microsoft.com/office/drawing/2012/chart" uri="{CE6537A1-D6FC-4f65-9D91-7224C49458BB}">
                <c15:layout/>
                <c15:showLeaderLines val="0"/>
              </c:ext>
            </c:extLst>
          </c:dLbls>
          <c:cat>
            <c:numRef>
              <c:f>'OPD ATTENDENCE'!$A$62:$A$73</c:f>
              <c:numCache>
                <c:formatCode>mmm\-yy</c:formatCode>
                <c:ptCount val="12"/>
                <c:pt idx="0">
                  <c:v>44562</c:v>
                </c:pt>
                <c:pt idx="1">
                  <c:v>44593</c:v>
                </c:pt>
                <c:pt idx="2">
                  <c:v>44621</c:v>
                </c:pt>
                <c:pt idx="3">
                  <c:v>44652</c:v>
                </c:pt>
                <c:pt idx="4">
                  <c:v>44682</c:v>
                </c:pt>
                <c:pt idx="5">
                  <c:v>44713</c:v>
                </c:pt>
                <c:pt idx="6">
                  <c:v>44743</c:v>
                </c:pt>
                <c:pt idx="7">
                  <c:v>44774</c:v>
                </c:pt>
                <c:pt idx="8">
                  <c:v>44805</c:v>
                </c:pt>
                <c:pt idx="9">
                  <c:v>44835</c:v>
                </c:pt>
                <c:pt idx="10">
                  <c:v>44866</c:v>
                </c:pt>
                <c:pt idx="11">
                  <c:v>44896</c:v>
                </c:pt>
              </c:numCache>
            </c:numRef>
          </c:cat>
          <c:val>
            <c:numRef>
              <c:f>'OPD ATTENDENCE'!$B$62:$B$73</c:f>
              <c:numCache>
                <c:formatCode>General</c:formatCode>
                <c:ptCount val="12"/>
                <c:pt idx="0">
                  <c:v>16103</c:v>
                </c:pt>
                <c:pt idx="1">
                  <c:v>16600</c:v>
                </c:pt>
                <c:pt idx="2">
                  <c:v>19428</c:v>
                </c:pt>
                <c:pt idx="3">
                  <c:v>17786</c:v>
                </c:pt>
                <c:pt idx="4">
                  <c:v>18783</c:v>
                </c:pt>
                <c:pt idx="5">
                  <c:v>18059</c:v>
                </c:pt>
                <c:pt idx="6">
                  <c:v>21849</c:v>
                </c:pt>
                <c:pt idx="7">
                  <c:v>21982</c:v>
                </c:pt>
                <c:pt idx="8">
                  <c:v>20424</c:v>
                </c:pt>
                <c:pt idx="9">
                  <c:v>14748</c:v>
                </c:pt>
                <c:pt idx="10">
                  <c:v>17149</c:v>
                </c:pt>
                <c:pt idx="11">
                  <c:v>16483</c:v>
                </c:pt>
              </c:numCache>
            </c:numRef>
          </c:val>
          <c:extLst>
            <c:ext xmlns:c16="http://schemas.microsoft.com/office/drawing/2014/chart" uri="{C3380CC4-5D6E-409C-BE32-E72D297353CC}">
              <c16:uniqueId val="{00000001-276D-4E1F-B6B7-F34CB95AB83D}"/>
            </c:ext>
          </c:extLst>
        </c:ser>
        <c:dLbls>
          <c:showLegendKey val="0"/>
          <c:showVal val="0"/>
          <c:showCatName val="0"/>
          <c:showSerName val="0"/>
          <c:showPercent val="0"/>
          <c:showBubbleSize val="0"/>
        </c:dLbls>
        <c:gapWidth val="150"/>
        <c:axId val="104799232"/>
        <c:axId val="104825984"/>
      </c:barChart>
      <c:dateAx>
        <c:axId val="104799232"/>
        <c:scaling>
          <c:orientation val="minMax"/>
        </c:scaling>
        <c:delete val="0"/>
        <c:axPos val="b"/>
        <c:title>
          <c:layout/>
          <c:overlay val="0"/>
          <c:txPr>
            <a:bodyPr/>
            <a:lstStyle/>
            <a:p>
              <a:pPr>
                <a:defRPr sz="1400"/>
              </a:pPr>
              <a:endParaRPr lang="en-US"/>
            </a:p>
          </c:txPr>
        </c:title>
        <c:numFmt formatCode="mmm\-yy" sourceLinked="1"/>
        <c:majorTickMark val="none"/>
        <c:minorTickMark val="none"/>
        <c:tickLblPos val="nextTo"/>
        <c:txPr>
          <a:bodyPr/>
          <a:lstStyle/>
          <a:p>
            <a:pPr>
              <a:defRPr sz="1600" b="1"/>
            </a:pPr>
            <a:endParaRPr lang="en-US"/>
          </a:p>
        </c:txPr>
        <c:crossAx val="104825984"/>
        <c:crosses val="autoZero"/>
        <c:auto val="1"/>
        <c:lblOffset val="100"/>
        <c:baseTimeUnit val="months"/>
      </c:dateAx>
      <c:valAx>
        <c:axId val="104825984"/>
        <c:scaling>
          <c:orientation val="minMax"/>
        </c:scaling>
        <c:delete val="0"/>
        <c:axPos val="l"/>
        <c:majorGridlines/>
        <c:title>
          <c:layout/>
          <c:overlay val="0"/>
          <c:txPr>
            <a:bodyPr/>
            <a:lstStyle/>
            <a:p>
              <a:pPr>
                <a:defRPr sz="1400"/>
              </a:pPr>
              <a:endParaRPr lang="en-US"/>
            </a:p>
          </c:txPr>
        </c:title>
        <c:numFmt formatCode="General" sourceLinked="1"/>
        <c:majorTickMark val="out"/>
        <c:minorTickMark val="none"/>
        <c:tickLblPos val="nextTo"/>
        <c:txPr>
          <a:bodyPr/>
          <a:lstStyle/>
          <a:p>
            <a:pPr>
              <a:defRPr sz="1400" b="1"/>
            </a:pPr>
            <a:endParaRPr lang="en-US"/>
          </a:p>
        </c:txPr>
        <c:crossAx val="104799232"/>
        <c:crosses val="autoZero"/>
        <c:crossBetween val="between"/>
      </c:valAx>
    </c:plotArea>
    <c:plotVisOnly val="1"/>
    <c:dispBlanksAs val="gap"/>
    <c:showDLblsOverMax val="0"/>
  </c:chart>
  <c:txPr>
    <a:bodyPr/>
    <a:lstStyle/>
    <a:p>
      <a:pPr>
        <a:defRPr sz="1800">
          <a:latin typeface="Times New Roman" pitchFamily="18" charset="0"/>
          <a:cs typeface="Times New Roman" pitchFamily="18" charset="0"/>
        </a:defRPr>
      </a:pPr>
      <a:endParaRPr lang="en-US"/>
    </a:p>
  </c:txPr>
  <c:externalData r:id="rId1">
    <c:autoUpdate val="0"/>
  </c:externalData>
</c:chartSpace>
</file>

<file path=ppt/charts/chart10.xml><?xml version="1.0" encoding="utf-8"?>
<c:chartSpace xmlns:c="http://schemas.openxmlformats.org/drawingml/2006/chart" xmlns:a="http://schemas.openxmlformats.org/drawingml/2006/main" xmlns:r="http://schemas.openxmlformats.org/officeDocument/2006/relationships" xmlns:c16r2="http://schemas.microsoft.com/office/drawing/2015/06/chart">
  <c:date1904 val="0"/>
  <c:lang val="en-US"/>
  <c:roundedCorners val="0"/>
  <mc:AlternateContent xmlns:mc="http://schemas.openxmlformats.org/markup-compatibility/2006">
    <mc:Choice xmlns:c14="http://schemas.microsoft.com/office/drawing/2007/8/2/chart" Requires="c14">
      <c14:style val="132"/>
    </mc:Choice>
    <mc:Fallback>
      <c:style val="32"/>
    </mc:Fallback>
  </mc:AlternateContent>
  <c:chart>
    <c:title>
      <c:tx>
        <c:rich>
          <a:bodyPr/>
          <a:lstStyle/>
          <a:p>
            <a:pPr>
              <a:defRPr/>
            </a:pPr>
            <a:r>
              <a:rPr lang="en-US"/>
              <a:t>OPD (CASUALTY)  ATTENDANCE (Month Wise)</a:t>
            </a:r>
          </a:p>
        </c:rich>
      </c:tx>
      <c:layout/>
      <c:overlay val="0"/>
    </c:title>
    <c:autoTitleDeleted val="0"/>
    <c:plotArea>
      <c:layout/>
      <c:barChart>
        <c:barDir val="col"/>
        <c:grouping val="clustered"/>
        <c:varyColors val="0"/>
        <c:ser>
          <c:idx val="0"/>
          <c:order val="0"/>
          <c:tx>
            <c:strRef>
              <c:f>'OPD ATTENDENCE'!$B$43:$B$44</c:f>
              <c:strCache>
                <c:ptCount val="1"/>
                <c:pt idx="0">
                  <c:v>IPD (CASUALTY)  ATTENDENCE-2022 TOTAL</c:v>
                </c:pt>
              </c:strCache>
            </c:strRef>
          </c:tx>
          <c:invertIfNegative val="0"/>
          <c:dLbls>
            <c:dLbl>
              <c:idx val="0"/>
              <c:layout>
                <c:manualLayout>
                  <c:x val="4.3103448275862042E-3"/>
                  <c:y val="-9.8039234606923462E-3"/>
                </c:manualLayout>
              </c:layout>
              <c:showLegendKey val="0"/>
              <c:showVal val="1"/>
              <c:showCatName val="0"/>
              <c:showSerName val="0"/>
              <c:showPercent val="0"/>
              <c:showBubbleSize val="0"/>
              <c:extLst>
                <c:ext xmlns:c15="http://schemas.microsoft.com/office/drawing/2012/chart" uri="{CE6537A1-D6FC-4f65-9D91-7224C49458BB}">
                  <c15:layout/>
                </c:ext>
                <c:ext xmlns:c16="http://schemas.microsoft.com/office/drawing/2014/chart" uri="{C3380CC4-5D6E-409C-BE32-E72D297353CC}">
                  <c16:uniqueId val="{00000000-D167-40BA-94B3-1FCE531F3322}"/>
                </c:ext>
              </c:extLst>
            </c:dLbl>
            <c:dLbl>
              <c:idx val="2"/>
              <c:layout>
                <c:manualLayout>
                  <c:x val="0"/>
                  <c:y val="-1.7156866056211584E-2"/>
                </c:manualLayout>
              </c:layout>
              <c:showLegendKey val="0"/>
              <c:showVal val="1"/>
              <c:showCatName val="0"/>
              <c:showSerName val="0"/>
              <c:showPercent val="0"/>
              <c:showBubbleSize val="0"/>
              <c:extLst>
                <c:ext xmlns:c15="http://schemas.microsoft.com/office/drawing/2012/chart" uri="{CE6537A1-D6FC-4f65-9D91-7224C49458BB}">
                  <c15:layout/>
                </c:ext>
                <c:ext xmlns:c16="http://schemas.microsoft.com/office/drawing/2014/chart" uri="{C3380CC4-5D6E-409C-BE32-E72D297353CC}">
                  <c16:uniqueId val="{00000001-D167-40BA-94B3-1FCE531F3322}"/>
                </c:ext>
              </c:extLst>
            </c:dLbl>
            <c:dLbl>
              <c:idx val="3"/>
              <c:layout>
                <c:manualLayout>
                  <c:x val="4.310344827586206E-3"/>
                  <c:y val="-1.2254904325865434E-2"/>
                </c:manualLayout>
              </c:layout>
              <c:showLegendKey val="0"/>
              <c:showVal val="1"/>
              <c:showCatName val="0"/>
              <c:showSerName val="0"/>
              <c:showPercent val="0"/>
              <c:showBubbleSize val="0"/>
              <c:extLst>
                <c:ext xmlns:c15="http://schemas.microsoft.com/office/drawing/2012/chart" uri="{CE6537A1-D6FC-4f65-9D91-7224C49458BB}">
                  <c15:layout/>
                </c:ext>
                <c:ext xmlns:c16="http://schemas.microsoft.com/office/drawing/2014/chart" uri="{C3380CC4-5D6E-409C-BE32-E72D297353CC}">
                  <c16:uniqueId val="{00000002-D167-40BA-94B3-1FCE531F3322}"/>
                </c:ext>
              </c:extLst>
            </c:dLbl>
            <c:dLbl>
              <c:idx val="4"/>
              <c:layout>
                <c:manualLayout>
                  <c:x val="1.436781609195455E-3"/>
                  <c:y val="-1.4705885191038524E-2"/>
                </c:manualLayout>
              </c:layout>
              <c:showLegendKey val="0"/>
              <c:showVal val="1"/>
              <c:showCatName val="0"/>
              <c:showSerName val="0"/>
              <c:showPercent val="0"/>
              <c:showBubbleSize val="0"/>
              <c:extLst>
                <c:ext xmlns:c15="http://schemas.microsoft.com/office/drawing/2012/chart" uri="{CE6537A1-D6FC-4f65-9D91-7224C49458BB}">
                  <c15:layout/>
                </c:ext>
                <c:ext xmlns:c16="http://schemas.microsoft.com/office/drawing/2014/chart" uri="{C3380CC4-5D6E-409C-BE32-E72D297353CC}">
                  <c16:uniqueId val="{00000003-D167-40BA-94B3-1FCE531F3322}"/>
                </c:ext>
              </c:extLst>
            </c:dLbl>
            <c:dLbl>
              <c:idx val="5"/>
              <c:layout>
                <c:manualLayout>
                  <c:x val="0"/>
                  <c:y val="-1.7156866056211605E-2"/>
                </c:manualLayout>
              </c:layout>
              <c:showLegendKey val="0"/>
              <c:showVal val="1"/>
              <c:showCatName val="0"/>
              <c:showSerName val="0"/>
              <c:showPercent val="0"/>
              <c:showBubbleSize val="0"/>
              <c:extLst>
                <c:ext xmlns:c15="http://schemas.microsoft.com/office/drawing/2012/chart" uri="{CE6537A1-D6FC-4f65-9D91-7224C49458BB}">
                  <c15:layout/>
                </c:ext>
                <c:ext xmlns:c16="http://schemas.microsoft.com/office/drawing/2014/chart" uri="{C3380CC4-5D6E-409C-BE32-E72D297353CC}">
                  <c16:uniqueId val="{00000004-D167-40BA-94B3-1FCE531F3322}"/>
                </c:ext>
              </c:extLst>
            </c:dLbl>
            <c:dLbl>
              <c:idx val="9"/>
              <c:layout>
                <c:manualLayout>
                  <c:x val="-2.873563218390805E-3"/>
                  <c:y val="-1.7156866056211605E-2"/>
                </c:manualLayout>
              </c:layout>
              <c:showLegendKey val="0"/>
              <c:showVal val="1"/>
              <c:showCatName val="0"/>
              <c:showSerName val="0"/>
              <c:showPercent val="0"/>
              <c:showBubbleSize val="0"/>
              <c:extLst>
                <c:ext xmlns:c15="http://schemas.microsoft.com/office/drawing/2012/chart" uri="{CE6537A1-D6FC-4f65-9D91-7224C49458BB}">
                  <c15:layout/>
                </c:ext>
                <c:ext xmlns:c16="http://schemas.microsoft.com/office/drawing/2014/chart" uri="{C3380CC4-5D6E-409C-BE32-E72D297353CC}">
                  <c16:uniqueId val="{00000005-D167-40BA-94B3-1FCE531F3322}"/>
                </c:ext>
              </c:extLst>
            </c:dLbl>
            <c:dLbl>
              <c:idx val="11"/>
              <c:layout>
                <c:manualLayout>
                  <c:x val="0"/>
                  <c:y val="2.450980865173087E-3"/>
                </c:manualLayout>
              </c:layout>
              <c:showLegendKey val="0"/>
              <c:showVal val="1"/>
              <c:showCatName val="0"/>
              <c:showSerName val="0"/>
              <c:showPercent val="0"/>
              <c:showBubbleSize val="0"/>
              <c:extLst>
                <c:ext xmlns:c15="http://schemas.microsoft.com/office/drawing/2012/chart" uri="{CE6537A1-D6FC-4f65-9D91-7224C49458BB}">
                  <c15:layout/>
                </c:ext>
                <c:ext xmlns:c16="http://schemas.microsoft.com/office/drawing/2014/chart" uri="{C3380CC4-5D6E-409C-BE32-E72D297353CC}">
                  <c16:uniqueId val="{00000006-D167-40BA-94B3-1FCE531F3322}"/>
                </c:ext>
              </c:extLst>
            </c:dLbl>
            <c:spPr>
              <a:noFill/>
              <a:ln>
                <a:noFill/>
              </a:ln>
              <a:effectLst/>
            </c:spPr>
            <c:txPr>
              <a:bodyPr/>
              <a:lstStyle/>
              <a:p>
                <a:pPr>
                  <a:defRPr sz="1400"/>
                </a:pPr>
                <a:endParaRPr lang="en-US"/>
              </a:p>
            </c:txPr>
            <c:showLegendKey val="0"/>
            <c:showVal val="1"/>
            <c:showCatName val="0"/>
            <c:showSerName val="0"/>
            <c:showPercent val="0"/>
            <c:showBubbleSize val="0"/>
            <c:showLeaderLines val="0"/>
            <c:extLst>
              <c:ext xmlns:c15="http://schemas.microsoft.com/office/drawing/2012/chart" uri="{CE6537A1-D6FC-4f65-9D91-7224C49458BB}">
                <c15:layout/>
                <c15:showLeaderLines val="0"/>
              </c:ext>
            </c:extLst>
          </c:dLbls>
          <c:cat>
            <c:numRef>
              <c:f>'OPD ATTENDENCE'!$A$45:$A$56</c:f>
              <c:numCache>
                <c:formatCode>mmm\-yy</c:formatCode>
                <c:ptCount val="12"/>
                <c:pt idx="0">
                  <c:v>44562</c:v>
                </c:pt>
                <c:pt idx="1">
                  <c:v>44593</c:v>
                </c:pt>
                <c:pt idx="2">
                  <c:v>44621</c:v>
                </c:pt>
                <c:pt idx="3">
                  <c:v>44652</c:v>
                </c:pt>
                <c:pt idx="4">
                  <c:v>44682</c:v>
                </c:pt>
                <c:pt idx="5">
                  <c:v>44713</c:v>
                </c:pt>
                <c:pt idx="6">
                  <c:v>44743</c:v>
                </c:pt>
                <c:pt idx="7">
                  <c:v>44774</c:v>
                </c:pt>
                <c:pt idx="8">
                  <c:v>44805</c:v>
                </c:pt>
                <c:pt idx="9">
                  <c:v>44835</c:v>
                </c:pt>
                <c:pt idx="10">
                  <c:v>44866</c:v>
                </c:pt>
                <c:pt idx="11">
                  <c:v>44896</c:v>
                </c:pt>
              </c:numCache>
            </c:numRef>
          </c:cat>
          <c:val>
            <c:numRef>
              <c:f>'OPD ATTENDENCE'!$B$45:$B$56</c:f>
              <c:numCache>
                <c:formatCode>General</c:formatCode>
                <c:ptCount val="12"/>
                <c:pt idx="0">
                  <c:v>2827</c:v>
                </c:pt>
                <c:pt idx="1">
                  <c:v>2885</c:v>
                </c:pt>
                <c:pt idx="2">
                  <c:v>3796</c:v>
                </c:pt>
                <c:pt idx="3">
                  <c:v>3735</c:v>
                </c:pt>
                <c:pt idx="4">
                  <c:v>4277</c:v>
                </c:pt>
                <c:pt idx="5">
                  <c:v>4262</c:v>
                </c:pt>
                <c:pt idx="6">
                  <c:v>3884</c:v>
                </c:pt>
                <c:pt idx="7">
                  <c:v>4749</c:v>
                </c:pt>
                <c:pt idx="8">
                  <c:v>3577</c:v>
                </c:pt>
                <c:pt idx="9">
                  <c:v>3234</c:v>
                </c:pt>
                <c:pt idx="10">
                  <c:v>3558</c:v>
                </c:pt>
                <c:pt idx="11">
                  <c:v>3180</c:v>
                </c:pt>
              </c:numCache>
            </c:numRef>
          </c:val>
          <c:extLst>
            <c:ext xmlns:c16="http://schemas.microsoft.com/office/drawing/2014/chart" uri="{C3380CC4-5D6E-409C-BE32-E72D297353CC}">
              <c16:uniqueId val="{00000007-D167-40BA-94B3-1FCE531F3322}"/>
            </c:ext>
          </c:extLst>
        </c:ser>
        <c:dLbls>
          <c:showLegendKey val="0"/>
          <c:showVal val="0"/>
          <c:showCatName val="0"/>
          <c:showSerName val="0"/>
          <c:showPercent val="0"/>
          <c:showBubbleSize val="0"/>
        </c:dLbls>
        <c:gapWidth val="150"/>
        <c:axId val="104859520"/>
        <c:axId val="104906752"/>
      </c:barChart>
      <c:dateAx>
        <c:axId val="104859520"/>
        <c:scaling>
          <c:orientation val="minMax"/>
        </c:scaling>
        <c:delete val="0"/>
        <c:axPos val="b"/>
        <c:numFmt formatCode="mmm\-yy" sourceLinked="1"/>
        <c:majorTickMark val="none"/>
        <c:minorTickMark val="none"/>
        <c:tickLblPos val="nextTo"/>
        <c:crossAx val="104906752"/>
        <c:crosses val="autoZero"/>
        <c:auto val="1"/>
        <c:lblOffset val="100"/>
        <c:baseTimeUnit val="months"/>
      </c:dateAx>
      <c:valAx>
        <c:axId val="104906752"/>
        <c:scaling>
          <c:orientation val="minMax"/>
        </c:scaling>
        <c:delete val="0"/>
        <c:axPos val="l"/>
        <c:majorGridlines/>
        <c:numFmt formatCode="General" sourceLinked="1"/>
        <c:majorTickMark val="out"/>
        <c:minorTickMark val="none"/>
        <c:tickLblPos val="nextTo"/>
        <c:crossAx val="104859520"/>
        <c:crosses val="autoZero"/>
        <c:crossBetween val="between"/>
      </c:valAx>
    </c:plotArea>
    <c:plotVisOnly val="1"/>
    <c:dispBlanksAs val="gap"/>
    <c:showDLblsOverMax val="0"/>
  </c:chart>
  <c:txPr>
    <a:bodyPr/>
    <a:lstStyle/>
    <a:p>
      <a:pPr>
        <a:defRPr sz="1600" b="1">
          <a:latin typeface="Times New Roman" pitchFamily="18" charset="0"/>
          <a:cs typeface="Times New Roman" pitchFamily="18" charset="0"/>
        </a:defRPr>
      </a:pPr>
      <a:endParaRPr lang="en-US"/>
    </a:p>
  </c:txPr>
  <c:externalData r:id="rId1">
    <c:autoUpdate val="0"/>
  </c:externalData>
</c:chartSpace>
</file>

<file path=ppt/charts/chart11.xml><?xml version="1.0" encoding="utf-8"?>
<c:chartSpace xmlns:c="http://schemas.openxmlformats.org/drawingml/2006/chart" xmlns:a="http://schemas.openxmlformats.org/drawingml/2006/main" xmlns:r="http://schemas.openxmlformats.org/officeDocument/2006/relationships" xmlns:c16r2="http://schemas.microsoft.com/office/drawing/2015/06/chart">
  <c:date1904 val="0"/>
  <c:lang val="en-US"/>
  <c:roundedCorners val="0"/>
  <mc:AlternateContent xmlns:mc="http://schemas.openxmlformats.org/markup-compatibility/2006">
    <mc:Choice xmlns:c14="http://schemas.microsoft.com/office/drawing/2007/8/2/chart" Requires="c14">
      <c14:style val="102"/>
    </mc:Choice>
    <mc:Fallback>
      <c:style val="2"/>
    </mc:Fallback>
  </mc:AlternateContent>
  <c:chart>
    <c:title>
      <c:tx>
        <c:rich>
          <a:bodyPr/>
          <a:lstStyle/>
          <a:p>
            <a:pPr>
              <a:defRPr sz="2000"/>
            </a:pPr>
            <a:r>
              <a:rPr lang="en-US" sz="2000" dirty="0" smtClean="0"/>
              <a:t>DEATHS </a:t>
            </a:r>
            <a:r>
              <a:rPr lang="en-US" sz="2000" dirty="0"/>
              <a:t>TRENDS (MONTH WISE)</a:t>
            </a:r>
          </a:p>
        </c:rich>
      </c:tx>
      <c:layout/>
      <c:overlay val="0"/>
    </c:title>
    <c:autoTitleDeleted val="0"/>
    <c:view3D>
      <c:rotX val="15"/>
      <c:rotY val="20"/>
      <c:rAngAx val="1"/>
    </c:view3D>
    <c:floor>
      <c:thickness val="0"/>
    </c:floor>
    <c:sideWall>
      <c:thickness val="0"/>
    </c:sideWall>
    <c:backWall>
      <c:thickness val="0"/>
    </c:backWall>
    <c:plotArea>
      <c:layout/>
      <c:bar3DChart>
        <c:barDir val="col"/>
        <c:grouping val="clustered"/>
        <c:varyColors val="0"/>
        <c:ser>
          <c:idx val="0"/>
          <c:order val="0"/>
          <c:tx>
            <c:strRef>
              <c:f>Death!$B$2:$B$3</c:f>
              <c:strCache>
                <c:ptCount val="1"/>
                <c:pt idx="0">
                  <c:v>Department- Master -2022 Death</c:v>
                </c:pt>
              </c:strCache>
            </c:strRef>
          </c:tx>
          <c:spPr>
            <a:solidFill>
              <a:srgbClr val="FF0000"/>
            </a:solidFill>
          </c:spPr>
          <c:invertIfNegative val="0"/>
          <c:dLbls>
            <c:spPr>
              <a:noFill/>
              <a:ln>
                <a:noFill/>
              </a:ln>
              <a:effectLst/>
            </c:spPr>
            <c:showLegendKey val="0"/>
            <c:showVal val="1"/>
            <c:showCatName val="0"/>
            <c:showSerName val="0"/>
            <c:showPercent val="0"/>
            <c:showBubbleSize val="0"/>
            <c:showLeaderLines val="0"/>
            <c:extLst>
              <c:ext xmlns:c15="http://schemas.microsoft.com/office/drawing/2012/chart" uri="{CE6537A1-D6FC-4f65-9D91-7224C49458BB}">
                <c15:layout/>
                <c15:showLeaderLines val="0"/>
              </c:ext>
            </c:extLst>
          </c:dLbls>
          <c:cat>
            <c:numRef>
              <c:f>Death!$A$4:$A$15</c:f>
              <c:numCache>
                <c:formatCode>mmm\-yy</c:formatCode>
                <c:ptCount val="12"/>
                <c:pt idx="0">
                  <c:v>44562</c:v>
                </c:pt>
                <c:pt idx="1">
                  <c:v>44593</c:v>
                </c:pt>
                <c:pt idx="2">
                  <c:v>44621</c:v>
                </c:pt>
                <c:pt idx="3">
                  <c:v>44652</c:v>
                </c:pt>
                <c:pt idx="4">
                  <c:v>44682</c:v>
                </c:pt>
                <c:pt idx="5">
                  <c:v>44713</c:v>
                </c:pt>
                <c:pt idx="6">
                  <c:v>44743</c:v>
                </c:pt>
                <c:pt idx="7">
                  <c:v>44774</c:v>
                </c:pt>
                <c:pt idx="8">
                  <c:v>44805</c:v>
                </c:pt>
                <c:pt idx="9">
                  <c:v>44835</c:v>
                </c:pt>
                <c:pt idx="10">
                  <c:v>44866</c:v>
                </c:pt>
                <c:pt idx="11">
                  <c:v>44896</c:v>
                </c:pt>
              </c:numCache>
            </c:numRef>
          </c:cat>
          <c:val>
            <c:numRef>
              <c:f>Death!$B$4:$B$15</c:f>
              <c:numCache>
                <c:formatCode>General</c:formatCode>
                <c:ptCount val="12"/>
                <c:pt idx="0">
                  <c:v>131</c:v>
                </c:pt>
                <c:pt idx="1">
                  <c:v>110</c:v>
                </c:pt>
                <c:pt idx="2">
                  <c:v>144</c:v>
                </c:pt>
                <c:pt idx="3">
                  <c:v>170</c:v>
                </c:pt>
                <c:pt idx="4">
                  <c:v>209</c:v>
                </c:pt>
                <c:pt idx="5">
                  <c:v>168</c:v>
                </c:pt>
                <c:pt idx="6">
                  <c:v>158</c:v>
                </c:pt>
                <c:pt idx="7">
                  <c:v>192</c:v>
                </c:pt>
                <c:pt idx="8">
                  <c:v>141</c:v>
                </c:pt>
                <c:pt idx="9">
                  <c:v>140</c:v>
                </c:pt>
                <c:pt idx="10">
                  <c:v>133</c:v>
                </c:pt>
                <c:pt idx="11">
                  <c:v>119</c:v>
                </c:pt>
              </c:numCache>
            </c:numRef>
          </c:val>
          <c:extLst>
            <c:ext xmlns:c16="http://schemas.microsoft.com/office/drawing/2014/chart" uri="{C3380CC4-5D6E-409C-BE32-E72D297353CC}">
              <c16:uniqueId val="{00000000-B7F6-4035-9F10-4432015EE937}"/>
            </c:ext>
          </c:extLst>
        </c:ser>
        <c:ser>
          <c:idx val="1"/>
          <c:order val="1"/>
          <c:tx>
            <c:strRef>
              <c:f>Death!$C$2:$C$3</c:f>
              <c:strCache>
                <c:ptCount val="1"/>
                <c:pt idx="0">
                  <c:v>Department- Master -2022 Per Day</c:v>
                </c:pt>
              </c:strCache>
            </c:strRef>
          </c:tx>
          <c:invertIfNegative val="0"/>
          <c:cat>
            <c:numRef>
              <c:f>Death!$A$4:$A$15</c:f>
              <c:numCache>
                <c:formatCode>mmm\-yy</c:formatCode>
                <c:ptCount val="12"/>
                <c:pt idx="0">
                  <c:v>44562</c:v>
                </c:pt>
                <c:pt idx="1">
                  <c:v>44593</c:v>
                </c:pt>
                <c:pt idx="2">
                  <c:v>44621</c:v>
                </c:pt>
                <c:pt idx="3">
                  <c:v>44652</c:v>
                </c:pt>
                <c:pt idx="4">
                  <c:v>44682</c:v>
                </c:pt>
                <c:pt idx="5">
                  <c:v>44713</c:v>
                </c:pt>
                <c:pt idx="6">
                  <c:v>44743</c:v>
                </c:pt>
                <c:pt idx="7">
                  <c:v>44774</c:v>
                </c:pt>
                <c:pt idx="8">
                  <c:v>44805</c:v>
                </c:pt>
                <c:pt idx="9">
                  <c:v>44835</c:v>
                </c:pt>
                <c:pt idx="10">
                  <c:v>44866</c:v>
                </c:pt>
                <c:pt idx="11">
                  <c:v>44896</c:v>
                </c:pt>
              </c:numCache>
            </c:numRef>
          </c:cat>
          <c:val>
            <c:numRef>
              <c:f>Death!$C$4:$C$15</c:f>
              <c:numCache>
                <c:formatCode>General</c:formatCode>
                <c:ptCount val="12"/>
              </c:numCache>
            </c:numRef>
          </c:val>
          <c:extLst>
            <c:ext xmlns:c16="http://schemas.microsoft.com/office/drawing/2014/chart" uri="{C3380CC4-5D6E-409C-BE32-E72D297353CC}">
              <c16:uniqueId val="{00000001-B7F6-4035-9F10-4432015EE937}"/>
            </c:ext>
          </c:extLst>
        </c:ser>
        <c:dLbls>
          <c:showLegendKey val="0"/>
          <c:showVal val="0"/>
          <c:showCatName val="0"/>
          <c:showSerName val="0"/>
          <c:showPercent val="0"/>
          <c:showBubbleSize val="0"/>
        </c:dLbls>
        <c:gapWidth val="150"/>
        <c:shape val="box"/>
        <c:axId val="104970112"/>
        <c:axId val="104971648"/>
        <c:axId val="0"/>
      </c:bar3DChart>
      <c:dateAx>
        <c:axId val="104970112"/>
        <c:scaling>
          <c:orientation val="minMax"/>
        </c:scaling>
        <c:delete val="0"/>
        <c:axPos val="b"/>
        <c:numFmt formatCode="mmm\-yy" sourceLinked="1"/>
        <c:majorTickMark val="none"/>
        <c:minorTickMark val="none"/>
        <c:tickLblPos val="nextTo"/>
        <c:crossAx val="104971648"/>
        <c:crosses val="autoZero"/>
        <c:auto val="1"/>
        <c:lblOffset val="100"/>
        <c:baseTimeUnit val="months"/>
      </c:dateAx>
      <c:valAx>
        <c:axId val="104971648"/>
        <c:scaling>
          <c:orientation val="minMax"/>
        </c:scaling>
        <c:delete val="0"/>
        <c:axPos val="l"/>
        <c:majorGridlines/>
        <c:numFmt formatCode="General" sourceLinked="1"/>
        <c:majorTickMark val="none"/>
        <c:minorTickMark val="none"/>
        <c:tickLblPos val="nextTo"/>
        <c:crossAx val="104970112"/>
        <c:crosses val="autoZero"/>
        <c:crossBetween val="between"/>
      </c:valAx>
    </c:plotArea>
    <c:plotVisOnly val="1"/>
    <c:dispBlanksAs val="gap"/>
    <c:showDLblsOverMax val="0"/>
  </c:chart>
  <c:spPr>
    <a:noFill/>
  </c:spPr>
  <c:txPr>
    <a:bodyPr/>
    <a:lstStyle/>
    <a:p>
      <a:pPr>
        <a:defRPr sz="1400" b="1">
          <a:latin typeface="Times New Roman" pitchFamily="18" charset="0"/>
          <a:cs typeface="Times New Roman" pitchFamily="18" charset="0"/>
        </a:defRPr>
      </a:pPr>
      <a:endParaRPr lang="en-US"/>
    </a:p>
  </c:txPr>
  <c:externalData r:id="rId1">
    <c:autoUpdate val="0"/>
  </c:externalData>
</c:chartSpace>
</file>

<file path=ppt/charts/chart12.xml><?xml version="1.0" encoding="utf-8"?>
<c:chartSpace xmlns:c="http://schemas.openxmlformats.org/drawingml/2006/chart" xmlns:a="http://schemas.openxmlformats.org/drawingml/2006/main" xmlns:r="http://schemas.openxmlformats.org/officeDocument/2006/relationships" xmlns:c16r2="http://schemas.microsoft.com/office/drawing/2015/06/chart">
  <c:date1904 val="0"/>
  <c:lang val="en-US"/>
  <c:roundedCorners val="0"/>
  <mc:AlternateContent xmlns:mc="http://schemas.openxmlformats.org/markup-compatibility/2006">
    <mc:Choice xmlns:c14="http://schemas.microsoft.com/office/drawing/2007/8/2/chart" Requires="c14">
      <c14:style val="126"/>
    </mc:Choice>
    <mc:Fallback>
      <c:style val="26"/>
    </mc:Fallback>
  </mc:AlternateContent>
  <c:chart>
    <c:title>
      <c:tx>
        <c:rich>
          <a:bodyPr/>
          <a:lstStyle/>
          <a:p>
            <a:pPr>
              <a:defRPr/>
            </a:pPr>
            <a:r>
              <a:rPr lang="en-US" dirty="0"/>
              <a:t>MRI TREANDS </a:t>
            </a:r>
            <a:r>
              <a:rPr lang="en-US" dirty="0" smtClean="0"/>
              <a:t>(MONTH WISE) </a:t>
            </a:r>
            <a:endParaRPr lang="en-US" dirty="0"/>
          </a:p>
        </c:rich>
      </c:tx>
      <c:layout/>
      <c:overlay val="0"/>
    </c:title>
    <c:autoTitleDeleted val="0"/>
    <c:plotArea>
      <c:layout>
        <c:manualLayout>
          <c:layoutTarget val="inner"/>
          <c:xMode val="edge"/>
          <c:yMode val="edge"/>
          <c:x val="6.4197180112029795E-2"/>
          <c:y val="0.14796568627450984"/>
          <c:w val="0.91892491123600351"/>
          <c:h val="0.68847112860892401"/>
        </c:manualLayout>
      </c:layout>
      <c:barChart>
        <c:barDir val="col"/>
        <c:grouping val="clustered"/>
        <c:varyColors val="0"/>
        <c:ser>
          <c:idx val="1"/>
          <c:order val="0"/>
          <c:tx>
            <c:strRef>
              <c:f>'MRI &amp; CT'!$I$59</c:f>
              <c:strCache>
                <c:ptCount val="1"/>
                <c:pt idx="0">
                  <c:v>OPD</c:v>
                </c:pt>
              </c:strCache>
            </c:strRef>
          </c:tx>
          <c:invertIfNegative val="0"/>
          <c:dLbls>
            <c:spPr>
              <a:noFill/>
              <a:ln>
                <a:noFill/>
              </a:ln>
              <a:effectLst/>
            </c:spPr>
            <c:txPr>
              <a:bodyPr/>
              <a:lstStyle/>
              <a:p>
                <a:pPr>
                  <a:defRPr sz="1200"/>
                </a:pPr>
                <a:endParaRPr lang="en-US"/>
              </a:p>
            </c:txPr>
            <c:showLegendKey val="0"/>
            <c:showVal val="1"/>
            <c:showCatName val="0"/>
            <c:showSerName val="0"/>
            <c:showPercent val="0"/>
            <c:showBubbleSize val="0"/>
            <c:showLeaderLines val="0"/>
            <c:extLst>
              <c:ext xmlns:c15="http://schemas.microsoft.com/office/drawing/2012/chart" uri="{CE6537A1-D6FC-4f65-9D91-7224C49458BB}">
                <c15:layout/>
                <c15:showLeaderLines val="0"/>
              </c:ext>
            </c:extLst>
          </c:dLbls>
          <c:cat>
            <c:numRef>
              <c:f>'MRI &amp; CT'!$H$60:$H$71</c:f>
              <c:numCache>
                <c:formatCode>mmm\-yy</c:formatCode>
                <c:ptCount val="12"/>
                <c:pt idx="0">
                  <c:v>44562</c:v>
                </c:pt>
                <c:pt idx="1">
                  <c:v>44593</c:v>
                </c:pt>
                <c:pt idx="2">
                  <c:v>44621</c:v>
                </c:pt>
                <c:pt idx="3">
                  <c:v>44652</c:v>
                </c:pt>
                <c:pt idx="4">
                  <c:v>44682</c:v>
                </c:pt>
                <c:pt idx="5">
                  <c:v>44713</c:v>
                </c:pt>
                <c:pt idx="6">
                  <c:v>44743</c:v>
                </c:pt>
                <c:pt idx="7">
                  <c:v>44774</c:v>
                </c:pt>
                <c:pt idx="8">
                  <c:v>44805</c:v>
                </c:pt>
                <c:pt idx="9">
                  <c:v>44835</c:v>
                </c:pt>
                <c:pt idx="10">
                  <c:v>44866</c:v>
                </c:pt>
                <c:pt idx="11">
                  <c:v>44896</c:v>
                </c:pt>
              </c:numCache>
            </c:numRef>
          </c:cat>
          <c:val>
            <c:numRef>
              <c:f>'MRI &amp; CT'!$I$60:$I$71</c:f>
              <c:numCache>
                <c:formatCode>General</c:formatCode>
                <c:ptCount val="12"/>
                <c:pt idx="0">
                  <c:v>249</c:v>
                </c:pt>
                <c:pt idx="1">
                  <c:v>290</c:v>
                </c:pt>
                <c:pt idx="2">
                  <c:v>363</c:v>
                </c:pt>
                <c:pt idx="3">
                  <c:v>339</c:v>
                </c:pt>
                <c:pt idx="4">
                  <c:v>420</c:v>
                </c:pt>
                <c:pt idx="5">
                  <c:v>382</c:v>
                </c:pt>
                <c:pt idx="6">
                  <c:v>405</c:v>
                </c:pt>
                <c:pt idx="7">
                  <c:v>489</c:v>
                </c:pt>
                <c:pt idx="8">
                  <c:v>440</c:v>
                </c:pt>
                <c:pt idx="9">
                  <c:v>299</c:v>
                </c:pt>
                <c:pt idx="10">
                  <c:v>311</c:v>
                </c:pt>
                <c:pt idx="11">
                  <c:v>342</c:v>
                </c:pt>
              </c:numCache>
            </c:numRef>
          </c:val>
          <c:extLst>
            <c:ext xmlns:c16="http://schemas.microsoft.com/office/drawing/2014/chart" uri="{C3380CC4-5D6E-409C-BE32-E72D297353CC}">
              <c16:uniqueId val="{00000000-9876-4442-B4BC-D155DEF8E6C7}"/>
            </c:ext>
          </c:extLst>
        </c:ser>
        <c:ser>
          <c:idx val="2"/>
          <c:order val="1"/>
          <c:tx>
            <c:strRef>
              <c:f>'MRI &amp; CT'!$L$59</c:f>
              <c:strCache>
                <c:ptCount val="1"/>
                <c:pt idx="0">
                  <c:v>IPD+Emg.</c:v>
                </c:pt>
              </c:strCache>
            </c:strRef>
          </c:tx>
          <c:invertIfNegative val="0"/>
          <c:dLbls>
            <c:dLbl>
              <c:idx val="0"/>
              <c:layout>
                <c:manualLayout>
                  <c:x val="4.3859654171807105E-3"/>
                  <c:y val="2.4509803921568631E-3"/>
                </c:manualLayout>
              </c:layout>
              <c:showLegendKey val="0"/>
              <c:showVal val="1"/>
              <c:showCatName val="0"/>
              <c:showSerName val="0"/>
              <c:showPercent val="0"/>
              <c:showBubbleSize val="0"/>
              <c:extLst>
                <c:ext xmlns:c15="http://schemas.microsoft.com/office/drawing/2012/chart" uri="{CE6537A1-D6FC-4f65-9D91-7224C49458BB}">
                  <c15:layout/>
                </c:ext>
                <c:ext xmlns:c16="http://schemas.microsoft.com/office/drawing/2014/chart" uri="{C3380CC4-5D6E-409C-BE32-E72D297353CC}">
                  <c16:uniqueId val="{00000001-9876-4442-B4BC-D155DEF8E6C7}"/>
                </c:ext>
              </c:extLst>
            </c:dLbl>
            <c:dLbl>
              <c:idx val="1"/>
              <c:layout>
                <c:manualLayout>
                  <c:x val="1.1695907779148564E-2"/>
                  <c:y val="-9.8039215686273658E-3"/>
                </c:manualLayout>
              </c:layout>
              <c:showLegendKey val="0"/>
              <c:showVal val="1"/>
              <c:showCatName val="0"/>
              <c:showSerName val="0"/>
              <c:showPercent val="0"/>
              <c:showBubbleSize val="0"/>
              <c:extLst>
                <c:ext xmlns:c15="http://schemas.microsoft.com/office/drawing/2012/chart" uri="{CE6537A1-D6FC-4f65-9D91-7224C49458BB}">
                  <c15:layout/>
                </c:ext>
                <c:ext xmlns:c16="http://schemas.microsoft.com/office/drawing/2014/chart" uri="{C3380CC4-5D6E-409C-BE32-E72D297353CC}">
                  <c16:uniqueId val="{00000002-9876-4442-B4BC-D155DEF8E6C7}"/>
                </c:ext>
              </c:extLst>
            </c:dLbl>
            <c:dLbl>
              <c:idx val="2"/>
              <c:layout>
                <c:manualLayout>
                  <c:x val="4.3859654171807105E-3"/>
                  <c:y val="0"/>
                </c:manualLayout>
              </c:layout>
              <c:showLegendKey val="0"/>
              <c:showVal val="1"/>
              <c:showCatName val="0"/>
              <c:showSerName val="0"/>
              <c:showPercent val="0"/>
              <c:showBubbleSize val="0"/>
              <c:extLst>
                <c:ext xmlns:c15="http://schemas.microsoft.com/office/drawing/2012/chart" uri="{CE6537A1-D6FC-4f65-9D91-7224C49458BB}">
                  <c15:layout/>
                </c:ext>
                <c:ext xmlns:c16="http://schemas.microsoft.com/office/drawing/2014/chart" uri="{C3380CC4-5D6E-409C-BE32-E72D297353CC}">
                  <c16:uniqueId val="{00000003-9876-4442-B4BC-D155DEF8E6C7}"/>
                </c:ext>
              </c:extLst>
            </c:dLbl>
            <c:dLbl>
              <c:idx val="3"/>
              <c:layout>
                <c:manualLayout>
                  <c:x val="7.3099423619678592E-3"/>
                  <c:y val="0"/>
                </c:manualLayout>
              </c:layout>
              <c:showLegendKey val="0"/>
              <c:showVal val="1"/>
              <c:showCatName val="0"/>
              <c:showSerName val="0"/>
              <c:showPercent val="0"/>
              <c:showBubbleSize val="0"/>
              <c:extLst>
                <c:ext xmlns:c15="http://schemas.microsoft.com/office/drawing/2012/chart" uri="{CE6537A1-D6FC-4f65-9D91-7224C49458BB}">
                  <c15:layout/>
                </c:ext>
                <c:ext xmlns:c16="http://schemas.microsoft.com/office/drawing/2014/chart" uri="{C3380CC4-5D6E-409C-BE32-E72D297353CC}">
                  <c16:uniqueId val="{00000004-9876-4442-B4BC-D155DEF8E6C7}"/>
                </c:ext>
              </c:extLst>
            </c:dLbl>
            <c:dLbl>
              <c:idx val="4"/>
              <c:layout>
                <c:manualLayout>
                  <c:x val="8.7719308343613776E-3"/>
                  <c:y val="-4.9019607843136448E-3"/>
                </c:manualLayout>
              </c:layout>
              <c:showLegendKey val="0"/>
              <c:showVal val="1"/>
              <c:showCatName val="0"/>
              <c:showSerName val="0"/>
              <c:showPercent val="0"/>
              <c:showBubbleSize val="0"/>
              <c:extLst>
                <c:ext xmlns:c15="http://schemas.microsoft.com/office/drawing/2012/chart" uri="{CE6537A1-D6FC-4f65-9D91-7224C49458BB}">
                  <c15:layout/>
                </c:ext>
                <c:ext xmlns:c16="http://schemas.microsoft.com/office/drawing/2014/chart" uri="{C3380CC4-5D6E-409C-BE32-E72D297353CC}">
                  <c16:uniqueId val="{00000005-9876-4442-B4BC-D155DEF8E6C7}"/>
                </c:ext>
              </c:extLst>
            </c:dLbl>
            <c:dLbl>
              <c:idx val="5"/>
              <c:layout>
                <c:manualLayout>
                  <c:x val="2.923976944787091E-3"/>
                  <c:y val="0"/>
                </c:manualLayout>
              </c:layout>
              <c:showLegendKey val="0"/>
              <c:showVal val="1"/>
              <c:showCatName val="0"/>
              <c:showSerName val="0"/>
              <c:showPercent val="0"/>
              <c:showBubbleSize val="0"/>
              <c:extLst>
                <c:ext xmlns:c15="http://schemas.microsoft.com/office/drawing/2012/chart" uri="{CE6537A1-D6FC-4f65-9D91-7224C49458BB}">
                  <c15:layout/>
                </c:ext>
                <c:ext xmlns:c16="http://schemas.microsoft.com/office/drawing/2014/chart" uri="{C3380CC4-5D6E-409C-BE32-E72D297353CC}">
                  <c16:uniqueId val="{00000006-9876-4442-B4BC-D155DEF8E6C7}"/>
                </c:ext>
              </c:extLst>
            </c:dLbl>
            <c:dLbl>
              <c:idx val="6"/>
              <c:layout>
                <c:manualLayout>
                  <c:x val="5.8479538895742861E-3"/>
                  <c:y val="-1.9299058205959573E-7"/>
                </c:manualLayout>
              </c:layout>
              <c:showLegendKey val="0"/>
              <c:showVal val="1"/>
              <c:showCatName val="0"/>
              <c:showSerName val="0"/>
              <c:showPercent val="0"/>
              <c:showBubbleSize val="0"/>
              <c:extLst>
                <c:ext xmlns:c15="http://schemas.microsoft.com/office/drawing/2012/chart" uri="{CE6537A1-D6FC-4f65-9D91-7224C49458BB}">
                  <c15:layout/>
                </c:ext>
                <c:ext xmlns:c16="http://schemas.microsoft.com/office/drawing/2014/chart" uri="{C3380CC4-5D6E-409C-BE32-E72D297353CC}">
                  <c16:uniqueId val="{00000007-9876-4442-B4BC-D155DEF8E6C7}"/>
                </c:ext>
              </c:extLst>
            </c:dLbl>
            <c:dLbl>
              <c:idx val="7"/>
              <c:layout>
                <c:manualLayout>
                  <c:x val="7.3099423619678592E-3"/>
                  <c:y val="-2.4509803921567755E-3"/>
                </c:manualLayout>
              </c:layout>
              <c:showLegendKey val="0"/>
              <c:showVal val="1"/>
              <c:showCatName val="0"/>
              <c:showSerName val="0"/>
              <c:showPercent val="0"/>
              <c:showBubbleSize val="0"/>
              <c:extLst>
                <c:ext xmlns:c15="http://schemas.microsoft.com/office/drawing/2012/chart" uri="{CE6537A1-D6FC-4f65-9D91-7224C49458BB}">
                  <c15:layout/>
                </c:ext>
                <c:ext xmlns:c16="http://schemas.microsoft.com/office/drawing/2014/chart" uri="{C3380CC4-5D6E-409C-BE32-E72D297353CC}">
                  <c16:uniqueId val="{00000008-9876-4442-B4BC-D155DEF8E6C7}"/>
                </c:ext>
              </c:extLst>
            </c:dLbl>
            <c:dLbl>
              <c:idx val="8"/>
              <c:layout>
                <c:manualLayout>
                  <c:x val="1.0233919306754996E-2"/>
                  <c:y val="2.4509803921569547E-3"/>
                </c:manualLayout>
              </c:layout>
              <c:showLegendKey val="0"/>
              <c:showVal val="1"/>
              <c:showCatName val="0"/>
              <c:showSerName val="0"/>
              <c:showPercent val="0"/>
              <c:showBubbleSize val="0"/>
              <c:extLst>
                <c:ext xmlns:c15="http://schemas.microsoft.com/office/drawing/2012/chart" uri="{CE6537A1-D6FC-4f65-9D91-7224C49458BB}">
                  <c15:layout/>
                </c:ext>
                <c:ext xmlns:c16="http://schemas.microsoft.com/office/drawing/2014/chart" uri="{C3380CC4-5D6E-409C-BE32-E72D297353CC}">
                  <c16:uniqueId val="{00000009-9876-4442-B4BC-D155DEF8E6C7}"/>
                </c:ext>
              </c:extLst>
            </c:dLbl>
            <c:dLbl>
              <c:idx val="9"/>
              <c:layout>
                <c:manualLayout>
                  <c:x val="1.315789625154214E-2"/>
                  <c:y val="-7.3529411764705881E-3"/>
                </c:manualLayout>
              </c:layout>
              <c:showLegendKey val="0"/>
              <c:showVal val="1"/>
              <c:showCatName val="0"/>
              <c:showSerName val="0"/>
              <c:showPercent val="0"/>
              <c:showBubbleSize val="0"/>
              <c:extLst>
                <c:ext xmlns:c15="http://schemas.microsoft.com/office/drawing/2012/chart" uri="{CE6537A1-D6FC-4f65-9D91-7224C49458BB}">
                  <c15:layout/>
                </c:ext>
                <c:ext xmlns:c16="http://schemas.microsoft.com/office/drawing/2014/chart" uri="{C3380CC4-5D6E-409C-BE32-E72D297353CC}">
                  <c16:uniqueId val="{0000000A-9876-4442-B4BC-D155DEF8E6C7}"/>
                </c:ext>
              </c:extLst>
            </c:dLbl>
            <c:dLbl>
              <c:idx val="10"/>
              <c:layout>
                <c:manualLayout>
                  <c:x val="1.4619884723935715E-3"/>
                  <c:y val="-1.4705882352941176E-2"/>
                </c:manualLayout>
              </c:layout>
              <c:showLegendKey val="0"/>
              <c:showVal val="1"/>
              <c:showCatName val="0"/>
              <c:showSerName val="0"/>
              <c:showPercent val="0"/>
              <c:showBubbleSize val="0"/>
              <c:extLst>
                <c:ext xmlns:c15="http://schemas.microsoft.com/office/drawing/2012/chart" uri="{CE6537A1-D6FC-4f65-9D91-7224C49458BB}">
                  <c15:layout/>
                </c:ext>
                <c:ext xmlns:c16="http://schemas.microsoft.com/office/drawing/2014/chart" uri="{C3380CC4-5D6E-409C-BE32-E72D297353CC}">
                  <c16:uniqueId val="{0000000B-9876-4442-B4BC-D155DEF8E6C7}"/>
                </c:ext>
              </c:extLst>
            </c:dLbl>
            <c:dLbl>
              <c:idx val="11"/>
              <c:layout>
                <c:manualLayout>
                  <c:x val="7.3099423619678592E-3"/>
                  <c:y val="-2.4509803921569547E-3"/>
                </c:manualLayout>
              </c:layout>
              <c:showLegendKey val="0"/>
              <c:showVal val="1"/>
              <c:showCatName val="0"/>
              <c:showSerName val="0"/>
              <c:showPercent val="0"/>
              <c:showBubbleSize val="0"/>
              <c:extLst>
                <c:ext xmlns:c15="http://schemas.microsoft.com/office/drawing/2012/chart" uri="{CE6537A1-D6FC-4f65-9D91-7224C49458BB}">
                  <c15:layout/>
                </c:ext>
                <c:ext xmlns:c16="http://schemas.microsoft.com/office/drawing/2014/chart" uri="{C3380CC4-5D6E-409C-BE32-E72D297353CC}">
                  <c16:uniqueId val="{0000000C-9876-4442-B4BC-D155DEF8E6C7}"/>
                </c:ext>
              </c:extLst>
            </c:dLbl>
            <c:spPr>
              <a:noFill/>
              <a:ln>
                <a:noFill/>
              </a:ln>
              <a:effectLst/>
            </c:spPr>
            <c:txPr>
              <a:bodyPr/>
              <a:lstStyle/>
              <a:p>
                <a:pPr>
                  <a:defRPr sz="1200"/>
                </a:pPr>
                <a:endParaRPr lang="en-US"/>
              </a:p>
            </c:txPr>
            <c:showLegendKey val="0"/>
            <c:showVal val="1"/>
            <c:showCatName val="0"/>
            <c:showSerName val="0"/>
            <c:showPercent val="0"/>
            <c:showBubbleSize val="0"/>
            <c:showLeaderLines val="0"/>
            <c:extLst>
              <c:ext xmlns:c15="http://schemas.microsoft.com/office/drawing/2012/chart" uri="{CE6537A1-D6FC-4f65-9D91-7224C49458BB}">
                <c15:showLeaderLines val="0"/>
              </c:ext>
            </c:extLst>
          </c:dLbls>
          <c:cat>
            <c:numRef>
              <c:f>'MRI &amp; CT'!$H$60:$H$71</c:f>
              <c:numCache>
                <c:formatCode>mmm\-yy</c:formatCode>
                <c:ptCount val="12"/>
                <c:pt idx="0">
                  <c:v>44562</c:v>
                </c:pt>
                <c:pt idx="1">
                  <c:v>44593</c:v>
                </c:pt>
                <c:pt idx="2">
                  <c:v>44621</c:v>
                </c:pt>
                <c:pt idx="3">
                  <c:v>44652</c:v>
                </c:pt>
                <c:pt idx="4">
                  <c:v>44682</c:v>
                </c:pt>
                <c:pt idx="5">
                  <c:v>44713</c:v>
                </c:pt>
                <c:pt idx="6">
                  <c:v>44743</c:v>
                </c:pt>
                <c:pt idx="7">
                  <c:v>44774</c:v>
                </c:pt>
                <c:pt idx="8">
                  <c:v>44805</c:v>
                </c:pt>
                <c:pt idx="9">
                  <c:v>44835</c:v>
                </c:pt>
                <c:pt idx="10">
                  <c:v>44866</c:v>
                </c:pt>
                <c:pt idx="11">
                  <c:v>44896</c:v>
                </c:pt>
              </c:numCache>
            </c:numRef>
          </c:cat>
          <c:val>
            <c:numRef>
              <c:f>'MRI &amp; CT'!$L$60:$L$71</c:f>
              <c:numCache>
                <c:formatCode>General</c:formatCode>
                <c:ptCount val="12"/>
                <c:pt idx="0">
                  <c:v>74</c:v>
                </c:pt>
                <c:pt idx="1">
                  <c:v>100</c:v>
                </c:pt>
                <c:pt idx="2">
                  <c:v>160</c:v>
                </c:pt>
                <c:pt idx="3">
                  <c:v>122</c:v>
                </c:pt>
                <c:pt idx="4">
                  <c:v>131</c:v>
                </c:pt>
                <c:pt idx="5">
                  <c:v>150</c:v>
                </c:pt>
                <c:pt idx="6">
                  <c:v>124</c:v>
                </c:pt>
                <c:pt idx="7">
                  <c:v>135</c:v>
                </c:pt>
                <c:pt idx="8">
                  <c:v>126</c:v>
                </c:pt>
                <c:pt idx="9">
                  <c:v>103</c:v>
                </c:pt>
                <c:pt idx="10">
                  <c:v>95</c:v>
                </c:pt>
                <c:pt idx="11">
                  <c:v>119</c:v>
                </c:pt>
              </c:numCache>
            </c:numRef>
          </c:val>
          <c:extLst>
            <c:ext xmlns:c16="http://schemas.microsoft.com/office/drawing/2014/chart" uri="{C3380CC4-5D6E-409C-BE32-E72D297353CC}">
              <c16:uniqueId val="{0000000D-9876-4442-B4BC-D155DEF8E6C7}"/>
            </c:ext>
          </c:extLst>
        </c:ser>
        <c:dLbls>
          <c:showLegendKey val="0"/>
          <c:showVal val="0"/>
          <c:showCatName val="0"/>
          <c:showSerName val="0"/>
          <c:showPercent val="0"/>
          <c:showBubbleSize val="0"/>
        </c:dLbls>
        <c:gapWidth val="150"/>
        <c:axId val="105727104"/>
        <c:axId val="105728640"/>
      </c:barChart>
      <c:dateAx>
        <c:axId val="105727104"/>
        <c:scaling>
          <c:orientation val="minMax"/>
        </c:scaling>
        <c:delete val="0"/>
        <c:axPos val="b"/>
        <c:numFmt formatCode="mmm\-yy" sourceLinked="1"/>
        <c:majorTickMark val="none"/>
        <c:minorTickMark val="none"/>
        <c:tickLblPos val="nextTo"/>
        <c:crossAx val="105728640"/>
        <c:crosses val="autoZero"/>
        <c:auto val="1"/>
        <c:lblOffset val="100"/>
        <c:baseTimeUnit val="months"/>
      </c:dateAx>
      <c:valAx>
        <c:axId val="105728640"/>
        <c:scaling>
          <c:orientation val="minMax"/>
        </c:scaling>
        <c:delete val="0"/>
        <c:axPos val="l"/>
        <c:majorGridlines/>
        <c:numFmt formatCode="General" sourceLinked="1"/>
        <c:majorTickMark val="none"/>
        <c:minorTickMark val="none"/>
        <c:tickLblPos val="nextTo"/>
        <c:crossAx val="105727104"/>
        <c:crosses val="autoZero"/>
        <c:crossBetween val="between"/>
      </c:valAx>
    </c:plotArea>
    <c:legend>
      <c:legendPos val="r"/>
      <c:layout>
        <c:manualLayout>
          <c:xMode val="edge"/>
          <c:yMode val="edge"/>
          <c:x val="0.34130915196725542"/>
          <c:y val="7.5514898872934999E-2"/>
          <c:w val="0.30635162618589445"/>
          <c:h val="5.5636868920796702E-2"/>
        </c:manualLayout>
      </c:layout>
      <c:overlay val="0"/>
    </c:legend>
    <c:plotVisOnly val="1"/>
    <c:dispBlanksAs val="gap"/>
    <c:showDLblsOverMax val="0"/>
  </c:chart>
  <c:txPr>
    <a:bodyPr/>
    <a:lstStyle/>
    <a:p>
      <a:pPr>
        <a:defRPr sz="1400" b="1">
          <a:latin typeface="Times New Roman" pitchFamily="18" charset="0"/>
          <a:cs typeface="Times New Roman" pitchFamily="18" charset="0"/>
        </a:defRPr>
      </a:pPr>
      <a:endParaRPr lang="en-US"/>
    </a:p>
  </c:txPr>
  <c:externalData r:id="rId1">
    <c:autoUpdate val="0"/>
  </c:externalData>
</c:chartSpace>
</file>

<file path=ppt/charts/chart13.xml><?xml version="1.0" encoding="utf-8"?>
<c:chartSpace xmlns:c="http://schemas.openxmlformats.org/drawingml/2006/chart" xmlns:a="http://schemas.openxmlformats.org/drawingml/2006/main" xmlns:r="http://schemas.openxmlformats.org/officeDocument/2006/relationships" xmlns:c16r2="http://schemas.microsoft.com/office/drawing/2015/06/chart">
  <c:date1904 val="0"/>
  <c:lang val="en-US"/>
  <c:roundedCorners val="0"/>
  <mc:AlternateContent xmlns:mc="http://schemas.openxmlformats.org/markup-compatibility/2006">
    <mc:Choice xmlns:c14="http://schemas.microsoft.com/office/drawing/2007/8/2/chart" Requires="c14">
      <c14:style val="110"/>
    </mc:Choice>
    <mc:Fallback>
      <c:style val="10"/>
    </mc:Fallback>
  </mc:AlternateContent>
  <c:chart>
    <c:title>
      <c:tx>
        <c:rich>
          <a:bodyPr/>
          <a:lstStyle/>
          <a:p>
            <a:pPr>
              <a:defRPr/>
            </a:pPr>
            <a:r>
              <a:rPr lang="en-US"/>
              <a:t>CT SCAN TREANDS (MONTH WISE)</a:t>
            </a:r>
          </a:p>
        </c:rich>
      </c:tx>
      <c:layout/>
      <c:overlay val="0"/>
    </c:title>
    <c:autoTitleDeleted val="0"/>
    <c:plotArea>
      <c:layout>
        <c:manualLayout>
          <c:layoutTarget val="inner"/>
          <c:xMode val="edge"/>
          <c:yMode val="edge"/>
          <c:x val="4.3801475246628689E-2"/>
          <c:y val="0.13254303689979943"/>
          <c:w val="0.92041621413702568"/>
          <c:h val="0.69373842056507684"/>
        </c:manualLayout>
      </c:layout>
      <c:barChart>
        <c:barDir val="col"/>
        <c:grouping val="clustered"/>
        <c:varyColors val="0"/>
        <c:ser>
          <c:idx val="0"/>
          <c:order val="0"/>
          <c:tx>
            <c:strRef>
              <c:f>'MRI &amp; CT'!$M$59</c:f>
              <c:strCache>
                <c:ptCount val="1"/>
                <c:pt idx="0">
                  <c:v>OPD</c:v>
                </c:pt>
              </c:strCache>
            </c:strRef>
          </c:tx>
          <c:invertIfNegative val="0"/>
          <c:dLbls>
            <c:dLbl>
              <c:idx val="0"/>
              <c:layout/>
              <c:showLegendKey val="0"/>
              <c:showVal val="1"/>
              <c:showCatName val="0"/>
              <c:showSerName val="0"/>
              <c:showPercent val="0"/>
              <c:showBubbleSize val="0"/>
              <c:extLst>
                <c:ext xmlns:c15="http://schemas.microsoft.com/office/drawing/2012/chart" uri="{CE6537A1-D6FC-4f65-9D91-7224C49458BB}">
                  <c15:layout/>
                </c:ext>
                <c:ext xmlns:c16="http://schemas.microsoft.com/office/drawing/2014/chart" uri="{C3380CC4-5D6E-409C-BE32-E72D297353CC}">
                  <c16:uniqueId val="{00000000-10B3-493C-98BE-61DC0F5B9464}"/>
                </c:ext>
              </c:extLst>
            </c:dLbl>
            <c:dLbl>
              <c:idx val="1"/>
              <c:layout>
                <c:manualLayout>
                  <c:x val="-4.3103448275862042E-3"/>
                  <c:y val="-4.901960784313735E-3"/>
                </c:manualLayout>
              </c:layout>
              <c:showLegendKey val="0"/>
              <c:showVal val="1"/>
              <c:showCatName val="0"/>
              <c:showSerName val="0"/>
              <c:showPercent val="0"/>
              <c:showBubbleSize val="0"/>
              <c:extLst>
                <c:ext xmlns:c15="http://schemas.microsoft.com/office/drawing/2012/chart" uri="{CE6537A1-D6FC-4f65-9D91-7224C49458BB}">
                  <c15:layout/>
                </c:ext>
                <c:ext xmlns:c16="http://schemas.microsoft.com/office/drawing/2014/chart" uri="{C3380CC4-5D6E-409C-BE32-E72D297353CC}">
                  <c16:uniqueId val="{00000001-10B3-493C-98BE-61DC0F5B9464}"/>
                </c:ext>
              </c:extLst>
            </c:dLbl>
            <c:dLbl>
              <c:idx val="2"/>
              <c:layout>
                <c:manualLayout>
                  <c:x val="-1.1494252873563218E-2"/>
                  <c:y val="0"/>
                </c:manualLayout>
              </c:layout>
              <c:showLegendKey val="0"/>
              <c:showVal val="1"/>
              <c:showCatName val="0"/>
              <c:showSerName val="0"/>
              <c:showPercent val="0"/>
              <c:showBubbleSize val="0"/>
              <c:extLst>
                <c:ext xmlns:c15="http://schemas.microsoft.com/office/drawing/2012/chart" uri="{CE6537A1-D6FC-4f65-9D91-7224C49458BB}">
                  <c15:layout/>
                </c:ext>
                <c:ext xmlns:c16="http://schemas.microsoft.com/office/drawing/2014/chart" uri="{C3380CC4-5D6E-409C-BE32-E72D297353CC}">
                  <c16:uniqueId val="{00000002-10B3-493C-98BE-61DC0F5B9464}"/>
                </c:ext>
              </c:extLst>
            </c:dLbl>
            <c:dLbl>
              <c:idx val="3"/>
              <c:layout>
                <c:manualLayout>
                  <c:x val="-1.1494252873563218E-2"/>
                  <c:y val="2.4509803921568631E-3"/>
                </c:manualLayout>
              </c:layout>
              <c:showLegendKey val="0"/>
              <c:showVal val="1"/>
              <c:showCatName val="0"/>
              <c:showSerName val="0"/>
              <c:showPercent val="0"/>
              <c:showBubbleSize val="0"/>
              <c:extLst>
                <c:ext xmlns:c15="http://schemas.microsoft.com/office/drawing/2012/chart" uri="{CE6537A1-D6FC-4f65-9D91-7224C49458BB}">
                  <c15:layout/>
                </c:ext>
                <c:ext xmlns:c16="http://schemas.microsoft.com/office/drawing/2014/chart" uri="{C3380CC4-5D6E-409C-BE32-E72D297353CC}">
                  <c16:uniqueId val="{00000003-10B3-493C-98BE-61DC0F5B9464}"/>
                </c:ext>
              </c:extLst>
            </c:dLbl>
            <c:dLbl>
              <c:idx val="4"/>
              <c:layout>
                <c:manualLayout>
                  <c:x val="-1.0057471264367778E-2"/>
                  <c:y val="2.4509803921568631E-3"/>
                </c:manualLayout>
              </c:layout>
              <c:showLegendKey val="0"/>
              <c:showVal val="1"/>
              <c:showCatName val="0"/>
              <c:showSerName val="0"/>
              <c:showPercent val="0"/>
              <c:showBubbleSize val="0"/>
              <c:extLst>
                <c:ext xmlns:c15="http://schemas.microsoft.com/office/drawing/2012/chart" uri="{CE6537A1-D6FC-4f65-9D91-7224C49458BB}">
                  <c15:layout/>
                </c:ext>
                <c:ext xmlns:c16="http://schemas.microsoft.com/office/drawing/2014/chart" uri="{C3380CC4-5D6E-409C-BE32-E72D297353CC}">
                  <c16:uniqueId val="{00000004-10B3-493C-98BE-61DC0F5B9464}"/>
                </c:ext>
              </c:extLst>
            </c:dLbl>
            <c:dLbl>
              <c:idx val="5"/>
              <c:layout>
                <c:manualLayout>
                  <c:x val="-8.6206896551724709E-3"/>
                  <c:y val="-7.3529411764705881E-3"/>
                </c:manualLayout>
              </c:layout>
              <c:showLegendKey val="0"/>
              <c:showVal val="1"/>
              <c:showCatName val="0"/>
              <c:showSerName val="0"/>
              <c:showPercent val="0"/>
              <c:showBubbleSize val="0"/>
              <c:extLst>
                <c:ext xmlns:c15="http://schemas.microsoft.com/office/drawing/2012/chart" uri="{CE6537A1-D6FC-4f65-9D91-7224C49458BB}">
                  <c15:layout/>
                </c:ext>
                <c:ext xmlns:c16="http://schemas.microsoft.com/office/drawing/2014/chart" uri="{C3380CC4-5D6E-409C-BE32-E72D297353CC}">
                  <c16:uniqueId val="{00000005-10B3-493C-98BE-61DC0F5B9464}"/>
                </c:ext>
              </c:extLst>
            </c:dLbl>
            <c:dLbl>
              <c:idx val="6"/>
              <c:layout>
                <c:manualLayout>
                  <c:x val="-8.6206896551724189E-3"/>
                  <c:y val="1.2254901960784314E-2"/>
                </c:manualLayout>
              </c:layout>
              <c:showLegendKey val="0"/>
              <c:showVal val="1"/>
              <c:showCatName val="0"/>
              <c:showSerName val="0"/>
              <c:showPercent val="0"/>
              <c:showBubbleSize val="0"/>
              <c:extLst>
                <c:ext xmlns:c15="http://schemas.microsoft.com/office/drawing/2012/chart" uri="{CE6537A1-D6FC-4f65-9D91-7224C49458BB}">
                  <c15:layout/>
                </c:ext>
                <c:ext xmlns:c16="http://schemas.microsoft.com/office/drawing/2014/chart" uri="{C3380CC4-5D6E-409C-BE32-E72D297353CC}">
                  <c16:uniqueId val="{00000006-10B3-493C-98BE-61DC0F5B9464}"/>
                </c:ext>
              </c:extLst>
            </c:dLbl>
            <c:dLbl>
              <c:idx val="7"/>
              <c:layout/>
              <c:showLegendKey val="0"/>
              <c:showVal val="1"/>
              <c:showCatName val="0"/>
              <c:showSerName val="0"/>
              <c:showPercent val="0"/>
              <c:showBubbleSize val="0"/>
              <c:extLst>
                <c:ext xmlns:c15="http://schemas.microsoft.com/office/drawing/2012/chart" uri="{CE6537A1-D6FC-4f65-9D91-7224C49458BB}">
                  <c15:layout/>
                </c:ext>
                <c:ext xmlns:c16="http://schemas.microsoft.com/office/drawing/2014/chart" uri="{C3380CC4-5D6E-409C-BE32-E72D297353CC}">
                  <c16:uniqueId val="{00000007-10B3-493C-98BE-61DC0F5B9464}"/>
                </c:ext>
              </c:extLst>
            </c:dLbl>
            <c:dLbl>
              <c:idx val="8"/>
              <c:layout/>
              <c:showLegendKey val="0"/>
              <c:showVal val="1"/>
              <c:showCatName val="0"/>
              <c:showSerName val="0"/>
              <c:showPercent val="0"/>
              <c:showBubbleSize val="0"/>
              <c:extLst>
                <c:ext xmlns:c15="http://schemas.microsoft.com/office/drawing/2012/chart" uri="{CE6537A1-D6FC-4f65-9D91-7224C49458BB}">
                  <c15:layout/>
                </c:ext>
                <c:ext xmlns:c16="http://schemas.microsoft.com/office/drawing/2014/chart" uri="{C3380CC4-5D6E-409C-BE32-E72D297353CC}">
                  <c16:uniqueId val="{00000008-10B3-493C-98BE-61DC0F5B9464}"/>
                </c:ext>
              </c:extLst>
            </c:dLbl>
            <c:dLbl>
              <c:idx val="9"/>
              <c:layout/>
              <c:showLegendKey val="0"/>
              <c:showVal val="1"/>
              <c:showCatName val="0"/>
              <c:showSerName val="0"/>
              <c:showPercent val="0"/>
              <c:showBubbleSize val="0"/>
              <c:extLst>
                <c:ext xmlns:c15="http://schemas.microsoft.com/office/drawing/2012/chart" uri="{CE6537A1-D6FC-4f65-9D91-7224C49458BB}">
                  <c15:layout/>
                </c:ext>
                <c:ext xmlns:c16="http://schemas.microsoft.com/office/drawing/2014/chart" uri="{C3380CC4-5D6E-409C-BE32-E72D297353CC}">
                  <c16:uniqueId val="{00000009-10B3-493C-98BE-61DC0F5B9464}"/>
                </c:ext>
              </c:extLst>
            </c:dLbl>
            <c:dLbl>
              <c:idx val="10"/>
              <c:layout>
                <c:manualLayout>
                  <c:x val="-1.2931034482758621E-2"/>
                  <c:y val="4.9019607843136448E-3"/>
                </c:manualLayout>
              </c:layout>
              <c:showLegendKey val="0"/>
              <c:showVal val="1"/>
              <c:showCatName val="0"/>
              <c:showSerName val="0"/>
              <c:showPercent val="0"/>
              <c:showBubbleSize val="0"/>
              <c:extLst>
                <c:ext xmlns:c15="http://schemas.microsoft.com/office/drawing/2012/chart" uri="{CE6537A1-D6FC-4f65-9D91-7224C49458BB}">
                  <c15:layout/>
                </c:ext>
                <c:ext xmlns:c16="http://schemas.microsoft.com/office/drawing/2014/chart" uri="{C3380CC4-5D6E-409C-BE32-E72D297353CC}">
                  <c16:uniqueId val="{0000000A-10B3-493C-98BE-61DC0F5B9464}"/>
                </c:ext>
              </c:extLst>
            </c:dLbl>
            <c:dLbl>
              <c:idx val="11"/>
              <c:layout>
                <c:manualLayout>
                  <c:x val="-1.2931034482758726E-2"/>
                  <c:y val="2.4509803921568631E-3"/>
                </c:manualLayout>
              </c:layout>
              <c:showLegendKey val="0"/>
              <c:showVal val="1"/>
              <c:showCatName val="0"/>
              <c:showSerName val="0"/>
              <c:showPercent val="0"/>
              <c:showBubbleSize val="0"/>
              <c:extLst>
                <c:ext xmlns:c15="http://schemas.microsoft.com/office/drawing/2012/chart" uri="{CE6537A1-D6FC-4f65-9D91-7224C49458BB}">
                  <c15:layout/>
                </c:ext>
                <c:ext xmlns:c16="http://schemas.microsoft.com/office/drawing/2014/chart" uri="{C3380CC4-5D6E-409C-BE32-E72D297353CC}">
                  <c16:uniqueId val="{0000000B-10B3-493C-98BE-61DC0F5B9464}"/>
                </c:ext>
              </c:extLst>
            </c:dLbl>
            <c:spPr>
              <a:noFill/>
              <a:ln>
                <a:noFill/>
              </a:ln>
              <a:effectLst/>
            </c:spPr>
            <c:showLegendKey val="0"/>
            <c:showVal val="0"/>
            <c:showCatName val="0"/>
            <c:showSerName val="0"/>
            <c:showPercent val="0"/>
            <c:showBubbleSize val="0"/>
            <c:extLst>
              <c:ext xmlns:c15="http://schemas.microsoft.com/office/drawing/2012/chart" uri="{CE6537A1-D6FC-4f65-9D91-7224C49458BB}">
                <c15:showLeaderLines val="0"/>
              </c:ext>
            </c:extLst>
          </c:dLbls>
          <c:cat>
            <c:numRef>
              <c:f>'MRI &amp; CT'!$H$60:$H$71</c:f>
              <c:numCache>
                <c:formatCode>mmm\-yy</c:formatCode>
                <c:ptCount val="12"/>
                <c:pt idx="0">
                  <c:v>44562</c:v>
                </c:pt>
                <c:pt idx="1">
                  <c:v>44593</c:v>
                </c:pt>
                <c:pt idx="2">
                  <c:v>44621</c:v>
                </c:pt>
                <c:pt idx="3">
                  <c:v>44652</c:v>
                </c:pt>
                <c:pt idx="4">
                  <c:v>44682</c:v>
                </c:pt>
                <c:pt idx="5">
                  <c:v>44713</c:v>
                </c:pt>
                <c:pt idx="6">
                  <c:v>44743</c:v>
                </c:pt>
                <c:pt idx="7">
                  <c:v>44774</c:v>
                </c:pt>
                <c:pt idx="8">
                  <c:v>44805</c:v>
                </c:pt>
                <c:pt idx="9">
                  <c:v>44835</c:v>
                </c:pt>
                <c:pt idx="10">
                  <c:v>44866</c:v>
                </c:pt>
                <c:pt idx="11">
                  <c:v>44896</c:v>
                </c:pt>
              </c:numCache>
            </c:numRef>
          </c:cat>
          <c:val>
            <c:numRef>
              <c:f>'MRI &amp; CT'!$M$60:$M$71</c:f>
              <c:numCache>
                <c:formatCode>General</c:formatCode>
                <c:ptCount val="12"/>
                <c:pt idx="0">
                  <c:v>161</c:v>
                </c:pt>
                <c:pt idx="1">
                  <c:v>204</c:v>
                </c:pt>
                <c:pt idx="2">
                  <c:v>212</c:v>
                </c:pt>
                <c:pt idx="3">
                  <c:v>276</c:v>
                </c:pt>
                <c:pt idx="4">
                  <c:v>259</c:v>
                </c:pt>
                <c:pt idx="5">
                  <c:v>217</c:v>
                </c:pt>
                <c:pt idx="6">
                  <c:v>240</c:v>
                </c:pt>
                <c:pt idx="7">
                  <c:v>252</c:v>
                </c:pt>
                <c:pt idx="8">
                  <c:v>260</c:v>
                </c:pt>
                <c:pt idx="9">
                  <c:v>158</c:v>
                </c:pt>
                <c:pt idx="10">
                  <c:v>140</c:v>
                </c:pt>
                <c:pt idx="11">
                  <c:v>170</c:v>
                </c:pt>
              </c:numCache>
            </c:numRef>
          </c:val>
          <c:extLst>
            <c:ext xmlns:c16="http://schemas.microsoft.com/office/drawing/2014/chart" uri="{C3380CC4-5D6E-409C-BE32-E72D297353CC}">
              <c16:uniqueId val="{0000000C-10B3-493C-98BE-61DC0F5B9464}"/>
            </c:ext>
          </c:extLst>
        </c:ser>
        <c:ser>
          <c:idx val="1"/>
          <c:order val="1"/>
          <c:tx>
            <c:strRef>
              <c:f>'MRI &amp; CT'!$P$59</c:f>
              <c:strCache>
                <c:ptCount val="1"/>
                <c:pt idx="0">
                  <c:v>IPD+Emg.</c:v>
                </c:pt>
              </c:strCache>
            </c:strRef>
          </c:tx>
          <c:invertIfNegative val="0"/>
          <c:dLbls>
            <c:dLbl>
              <c:idx val="0"/>
              <c:layout>
                <c:manualLayout>
                  <c:x val="-1.4367816091954023E-3"/>
                  <c:y val="1.2254901960784314E-2"/>
                </c:manualLayout>
              </c:layout>
              <c:showLegendKey val="0"/>
              <c:showVal val="1"/>
              <c:showCatName val="0"/>
              <c:showSerName val="0"/>
              <c:showPercent val="0"/>
              <c:showBubbleSize val="0"/>
              <c:extLst>
                <c:ext xmlns:c15="http://schemas.microsoft.com/office/drawing/2012/chart" uri="{CE6537A1-D6FC-4f65-9D91-7224C49458BB}">
                  <c15:layout/>
                </c:ext>
                <c:ext xmlns:c16="http://schemas.microsoft.com/office/drawing/2014/chart" uri="{C3380CC4-5D6E-409C-BE32-E72D297353CC}">
                  <c16:uniqueId val="{0000000D-10B3-493C-98BE-61DC0F5B9464}"/>
                </c:ext>
              </c:extLst>
            </c:dLbl>
            <c:dLbl>
              <c:idx val="2"/>
              <c:layout>
                <c:manualLayout>
                  <c:x val="0"/>
                  <c:y val="9.8039215686275029E-3"/>
                </c:manualLayout>
              </c:layout>
              <c:showLegendKey val="0"/>
              <c:showVal val="1"/>
              <c:showCatName val="0"/>
              <c:showSerName val="0"/>
              <c:showPercent val="0"/>
              <c:showBubbleSize val="0"/>
              <c:extLst>
                <c:ext xmlns:c15="http://schemas.microsoft.com/office/drawing/2012/chart" uri="{CE6537A1-D6FC-4f65-9D91-7224C49458BB}">
                  <c15:layout/>
                </c:ext>
                <c:ext xmlns:c16="http://schemas.microsoft.com/office/drawing/2014/chart" uri="{C3380CC4-5D6E-409C-BE32-E72D297353CC}">
                  <c16:uniqueId val="{0000000E-10B3-493C-98BE-61DC0F5B9464}"/>
                </c:ext>
              </c:extLst>
            </c:dLbl>
            <c:dLbl>
              <c:idx val="7"/>
              <c:layout>
                <c:manualLayout>
                  <c:x val="1.2931034482758621E-2"/>
                  <c:y val="7.3529411764705881E-3"/>
                </c:manualLayout>
              </c:layout>
              <c:showLegendKey val="0"/>
              <c:showVal val="1"/>
              <c:showCatName val="0"/>
              <c:showSerName val="0"/>
              <c:showPercent val="0"/>
              <c:showBubbleSize val="0"/>
              <c:extLst>
                <c:ext xmlns:c15="http://schemas.microsoft.com/office/drawing/2012/chart" uri="{CE6537A1-D6FC-4f65-9D91-7224C49458BB}">
                  <c15:layout/>
                </c:ext>
                <c:ext xmlns:c16="http://schemas.microsoft.com/office/drawing/2014/chart" uri="{C3380CC4-5D6E-409C-BE32-E72D297353CC}">
                  <c16:uniqueId val="{0000000F-10B3-493C-98BE-61DC0F5B9464}"/>
                </c:ext>
              </c:extLst>
            </c:dLbl>
            <c:dLbl>
              <c:idx val="8"/>
              <c:layout>
                <c:manualLayout>
                  <c:x val="1.2931034482758621E-2"/>
                  <c:y val="-2.4509803921568631E-3"/>
                </c:manualLayout>
              </c:layout>
              <c:showLegendKey val="0"/>
              <c:showVal val="1"/>
              <c:showCatName val="0"/>
              <c:showSerName val="0"/>
              <c:showPercent val="0"/>
              <c:showBubbleSize val="0"/>
              <c:extLst>
                <c:ext xmlns:c15="http://schemas.microsoft.com/office/drawing/2012/chart" uri="{CE6537A1-D6FC-4f65-9D91-7224C49458BB}">
                  <c15:layout/>
                </c:ext>
                <c:ext xmlns:c16="http://schemas.microsoft.com/office/drawing/2014/chart" uri="{C3380CC4-5D6E-409C-BE32-E72D297353CC}">
                  <c16:uniqueId val="{00000010-10B3-493C-98BE-61DC0F5B9464}"/>
                </c:ext>
              </c:extLst>
            </c:dLbl>
            <c:spPr>
              <a:noFill/>
              <a:ln>
                <a:noFill/>
              </a:ln>
              <a:effectLst/>
            </c:spPr>
            <c:txPr>
              <a:bodyPr/>
              <a:lstStyle/>
              <a:p>
                <a:pPr>
                  <a:defRPr sz="1200"/>
                </a:pPr>
                <a:endParaRPr lang="en-US"/>
              </a:p>
            </c:txPr>
            <c:showLegendKey val="0"/>
            <c:showVal val="1"/>
            <c:showCatName val="0"/>
            <c:showSerName val="0"/>
            <c:showPercent val="0"/>
            <c:showBubbleSize val="0"/>
            <c:showLeaderLines val="0"/>
            <c:extLst>
              <c:ext xmlns:c15="http://schemas.microsoft.com/office/drawing/2012/chart" uri="{CE6537A1-D6FC-4f65-9D91-7224C49458BB}">
                <c15:layout/>
                <c15:showLeaderLines val="0"/>
              </c:ext>
            </c:extLst>
          </c:dLbls>
          <c:cat>
            <c:numRef>
              <c:f>'MRI &amp; CT'!$H$60:$H$71</c:f>
              <c:numCache>
                <c:formatCode>mmm\-yy</c:formatCode>
                <c:ptCount val="12"/>
                <c:pt idx="0">
                  <c:v>44562</c:v>
                </c:pt>
                <c:pt idx="1">
                  <c:v>44593</c:v>
                </c:pt>
                <c:pt idx="2">
                  <c:v>44621</c:v>
                </c:pt>
                <c:pt idx="3">
                  <c:v>44652</c:v>
                </c:pt>
                <c:pt idx="4">
                  <c:v>44682</c:v>
                </c:pt>
                <c:pt idx="5">
                  <c:v>44713</c:v>
                </c:pt>
                <c:pt idx="6">
                  <c:v>44743</c:v>
                </c:pt>
                <c:pt idx="7">
                  <c:v>44774</c:v>
                </c:pt>
                <c:pt idx="8">
                  <c:v>44805</c:v>
                </c:pt>
                <c:pt idx="9">
                  <c:v>44835</c:v>
                </c:pt>
                <c:pt idx="10">
                  <c:v>44866</c:v>
                </c:pt>
                <c:pt idx="11">
                  <c:v>44896</c:v>
                </c:pt>
              </c:numCache>
            </c:numRef>
          </c:cat>
          <c:val>
            <c:numRef>
              <c:f>'MRI &amp; CT'!$P$60:$P$71</c:f>
              <c:numCache>
                <c:formatCode>General</c:formatCode>
                <c:ptCount val="12"/>
                <c:pt idx="0">
                  <c:v>270</c:v>
                </c:pt>
                <c:pt idx="1">
                  <c:v>327</c:v>
                </c:pt>
                <c:pt idx="2">
                  <c:v>465</c:v>
                </c:pt>
                <c:pt idx="3">
                  <c:v>497</c:v>
                </c:pt>
                <c:pt idx="4">
                  <c:v>577</c:v>
                </c:pt>
                <c:pt idx="5">
                  <c:v>396</c:v>
                </c:pt>
                <c:pt idx="6">
                  <c:v>252</c:v>
                </c:pt>
                <c:pt idx="7">
                  <c:v>234</c:v>
                </c:pt>
                <c:pt idx="8">
                  <c:v>252</c:v>
                </c:pt>
                <c:pt idx="9">
                  <c:v>192</c:v>
                </c:pt>
                <c:pt idx="10">
                  <c:v>243</c:v>
                </c:pt>
                <c:pt idx="11">
                  <c:v>249</c:v>
                </c:pt>
              </c:numCache>
            </c:numRef>
          </c:val>
          <c:extLst>
            <c:ext xmlns:c16="http://schemas.microsoft.com/office/drawing/2014/chart" uri="{C3380CC4-5D6E-409C-BE32-E72D297353CC}">
              <c16:uniqueId val="{00000011-10B3-493C-98BE-61DC0F5B9464}"/>
            </c:ext>
          </c:extLst>
        </c:ser>
        <c:dLbls>
          <c:showLegendKey val="0"/>
          <c:showVal val="0"/>
          <c:showCatName val="0"/>
          <c:showSerName val="0"/>
          <c:showPercent val="0"/>
          <c:showBubbleSize val="0"/>
        </c:dLbls>
        <c:gapWidth val="150"/>
        <c:axId val="107557632"/>
        <c:axId val="107559168"/>
      </c:barChart>
      <c:dateAx>
        <c:axId val="107557632"/>
        <c:scaling>
          <c:orientation val="minMax"/>
        </c:scaling>
        <c:delete val="0"/>
        <c:axPos val="b"/>
        <c:numFmt formatCode="mmm\-yy" sourceLinked="1"/>
        <c:majorTickMark val="none"/>
        <c:minorTickMark val="none"/>
        <c:tickLblPos val="nextTo"/>
        <c:crossAx val="107559168"/>
        <c:crosses val="autoZero"/>
        <c:auto val="1"/>
        <c:lblOffset val="100"/>
        <c:baseTimeUnit val="months"/>
      </c:dateAx>
      <c:valAx>
        <c:axId val="107559168"/>
        <c:scaling>
          <c:orientation val="minMax"/>
        </c:scaling>
        <c:delete val="0"/>
        <c:axPos val="l"/>
        <c:majorGridlines/>
        <c:numFmt formatCode="General" sourceLinked="1"/>
        <c:majorTickMark val="none"/>
        <c:minorTickMark val="none"/>
        <c:tickLblPos val="nextTo"/>
        <c:txPr>
          <a:bodyPr/>
          <a:lstStyle/>
          <a:p>
            <a:pPr>
              <a:defRPr sz="1400"/>
            </a:pPr>
            <a:endParaRPr lang="en-US"/>
          </a:p>
        </c:txPr>
        <c:crossAx val="107557632"/>
        <c:crosses val="autoZero"/>
        <c:crossBetween val="between"/>
      </c:valAx>
    </c:plotArea>
    <c:legend>
      <c:legendPos val="r"/>
      <c:layout>
        <c:manualLayout>
          <c:xMode val="edge"/>
          <c:yMode val="edge"/>
          <c:x val="0.31766596524572394"/>
          <c:y val="7.4520997375328135E-2"/>
          <c:w val="0.36193173590370181"/>
          <c:h val="5.6778987185425386E-2"/>
        </c:manualLayout>
      </c:layout>
      <c:overlay val="0"/>
    </c:legend>
    <c:plotVisOnly val="1"/>
    <c:dispBlanksAs val="gap"/>
    <c:showDLblsOverMax val="0"/>
  </c:chart>
  <c:txPr>
    <a:bodyPr/>
    <a:lstStyle/>
    <a:p>
      <a:pPr>
        <a:defRPr sz="1600" b="1">
          <a:latin typeface="Times New Roman" pitchFamily="18" charset="0"/>
          <a:cs typeface="Times New Roman" pitchFamily="18" charset="0"/>
        </a:defRPr>
      </a:pPr>
      <a:endParaRPr lang="en-US"/>
    </a:p>
  </c:txPr>
  <c:externalData r:id="rId1">
    <c:autoUpdate val="0"/>
  </c:externalData>
</c:chartSpace>
</file>

<file path=ppt/charts/chart14.xml><?xml version="1.0" encoding="utf-8"?>
<c:chartSpace xmlns:c="http://schemas.openxmlformats.org/drawingml/2006/chart" xmlns:a="http://schemas.openxmlformats.org/drawingml/2006/main" xmlns:r="http://schemas.openxmlformats.org/officeDocument/2006/relationships" xmlns:c16r2="http://schemas.microsoft.com/office/drawing/2015/06/chart">
  <c:date1904 val="0"/>
  <c:lang val="en-US"/>
  <c:roundedCorners val="0"/>
  <mc:AlternateContent xmlns:mc="http://schemas.openxmlformats.org/markup-compatibility/2006">
    <mc:Choice xmlns:c14="http://schemas.microsoft.com/office/drawing/2007/8/2/chart" Requires="c14">
      <c14:style val="110"/>
    </mc:Choice>
    <mc:Fallback>
      <c:style val="10"/>
    </mc:Fallback>
  </mc:AlternateContent>
  <c:chart>
    <c:title>
      <c:tx>
        <c:rich>
          <a:bodyPr/>
          <a:lstStyle/>
          <a:p>
            <a:pPr>
              <a:defRPr/>
            </a:pPr>
            <a:r>
              <a:rPr lang="en-US" dirty="0" smtClean="0"/>
              <a:t>ECG TRENDS (Month</a:t>
            </a:r>
            <a:r>
              <a:rPr lang="en-US" baseline="0" dirty="0" smtClean="0"/>
              <a:t> Wise)</a:t>
            </a:r>
            <a:endParaRPr lang="en-US" dirty="0"/>
          </a:p>
        </c:rich>
      </c:tx>
      <c:layout/>
      <c:overlay val="0"/>
    </c:title>
    <c:autoTitleDeleted val="0"/>
    <c:view3D>
      <c:rotX val="20"/>
      <c:rotY val="5"/>
      <c:rAngAx val="0"/>
      <c:perspective val="0"/>
    </c:view3D>
    <c:floor>
      <c:thickness val="0"/>
    </c:floor>
    <c:sideWall>
      <c:thickness val="0"/>
    </c:sideWall>
    <c:backWall>
      <c:thickness val="0"/>
    </c:backWall>
    <c:plotArea>
      <c:layout>
        <c:manualLayout>
          <c:layoutTarget val="inner"/>
          <c:xMode val="edge"/>
          <c:yMode val="edge"/>
          <c:x val="9.0717640558088203E-2"/>
          <c:y val="0.17488362667901794"/>
          <c:w val="0.90074066399594777"/>
          <c:h val="0.59164620966496839"/>
        </c:manualLayout>
      </c:layout>
      <c:bar3DChart>
        <c:barDir val="col"/>
        <c:grouping val="clustered"/>
        <c:varyColors val="0"/>
        <c:ser>
          <c:idx val="0"/>
          <c:order val="0"/>
          <c:tx>
            <c:strRef>
              <c:f>'ECHO ECG Endo.'!$B$22</c:f>
              <c:strCache>
                <c:ptCount val="1"/>
                <c:pt idx="0">
                  <c:v>OPD</c:v>
                </c:pt>
              </c:strCache>
            </c:strRef>
          </c:tx>
          <c:invertIfNegative val="0"/>
          <c:cat>
            <c:numRef>
              <c:f>'ECHO ECG Endo.'!$A$23:$A$34</c:f>
              <c:numCache>
                <c:formatCode>mmm\-yy</c:formatCode>
                <c:ptCount val="12"/>
                <c:pt idx="0">
                  <c:v>44562</c:v>
                </c:pt>
                <c:pt idx="1">
                  <c:v>44593</c:v>
                </c:pt>
                <c:pt idx="2">
                  <c:v>44621</c:v>
                </c:pt>
                <c:pt idx="3">
                  <c:v>44652</c:v>
                </c:pt>
                <c:pt idx="4">
                  <c:v>44682</c:v>
                </c:pt>
                <c:pt idx="5">
                  <c:v>44713</c:v>
                </c:pt>
                <c:pt idx="6">
                  <c:v>44743</c:v>
                </c:pt>
                <c:pt idx="7">
                  <c:v>44774</c:v>
                </c:pt>
                <c:pt idx="8">
                  <c:v>44805</c:v>
                </c:pt>
                <c:pt idx="9">
                  <c:v>44835</c:v>
                </c:pt>
                <c:pt idx="10">
                  <c:v>44866</c:v>
                </c:pt>
                <c:pt idx="11">
                  <c:v>44896</c:v>
                </c:pt>
              </c:numCache>
            </c:numRef>
          </c:cat>
          <c:val>
            <c:numRef>
              <c:f>'ECHO ECG Endo.'!$B$23:$B$34</c:f>
              <c:numCache>
                <c:formatCode>General</c:formatCode>
                <c:ptCount val="12"/>
                <c:pt idx="0">
                  <c:v>323</c:v>
                </c:pt>
                <c:pt idx="1">
                  <c:v>454</c:v>
                </c:pt>
                <c:pt idx="2">
                  <c:v>747</c:v>
                </c:pt>
                <c:pt idx="3">
                  <c:v>542</c:v>
                </c:pt>
                <c:pt idx="4">
                  <c:v>559</c:v>
                </c:pt>
                <c:pt idx="5">
                  <c:v>597</c:v>
                </c:pt>
                <c:pt idx="6">
                  <c:v>699</c:v>
                </c:pt>
                <c:pt idx="7">
                  <c:v>672</c:v>
                </c:pt>
                <c:pt idx="8">
                  <c:v>572</c:v>
                </c:pt>
                <c:pt idx="9">
                  <c:v>515</c:v>
                </c:pt>
                <c:pt idx="10">
                  <c:v>562</c:v>
                </c:pt>
                <c:pt idx="11">
                  <c:v>489</c:v>
                </c:pt>
              </c:numCache>
            </c:numRef>
          </c:val>
          <c:extLst>
            <c:ext xmlns:c16="http://schemas.microsoft.com/office/drawing/2014/chart" uri="{C3380CC4-5D6E-409C-BE32-E72D297353CC}">
              <c16:uniqueId val="{00000000-75E3-404F-965C-2813087067CC}"/>
            </c:ext>
          </c:extLst>
        </c:ser>
        <c:ser>
          <c:idx val="1"/>
          <c:order val="1"/>
          <c:tx>
            <c:strRef>
              <c:f>'ECHO ECG Endo.'!$E$22</c:f>
              <c:strCache>
                <c:ptCount val="1"/>
                <c:pt idx="0">
                  <c:v>IPD+Emg.</c:v>
                </c:pt>
              </c:strCache>
            </c:strRef>
          </c:tx>
          <c:invertIfNegative val="0"/>
          <c:cat>
            <c:numRef>
              <c:f>'ECHO ECG Endo.'!$A$23:$A$34</c:f>
              <c:numCache>
                <c:formatCode>mmm\-yy</c:formatCode>
                <c:ptCount val="12"/>
                <c:pt idx="0">
                  <c:v>44562</c:v>
                </c:pt>
                <c:pt idx="1">
                  <c:v>44593</c:v>
                </c:pt>
                <c:pt idx="2">
                  <c:v>44621</c:v>
                </c:pt>
                <c:pt idx="3">
                  <c:v>44652</c:v>
                </c:pt>
                <c:pt idx="4">
                  <c:v>44682</c:v>
                </c:pt>
                <c:pt idx="5">
                  <c:v>44713</c:v>
                </c:pt>
                <c:pt idx="6">
                  <c:v>44743</c:v>
                </c:pt>
                <c:pt idx="7">
                  <c:v>44774</c:v>
                </c:pt>
                <c:pt idx="8">
                  <c:v>44805</c:v>
                </c:pt>
                <c:pt idx="9">
                  <c:v>44835</c:v>
                </c:pt>
                <c:pt idx="10">
                  <c:v>44866</c:v>
                </c:pt>
                <c:pt idx="11">
                  <c:v>44896</c:v>
                </c:pt>
              </c:numCache>
            </c:numRef>
          </c:cat>
          <c:val>
            <c:numRef>
              <c:f>'ECHO ECG Endo.'!$E$23:$E$34</c:f>
              <c:numCache>
                <c:formatCode>General</c:formatCode>
                <c:ptCount val="12"/>
                <c:pt idx="0">
                  <c:v>372</c:v>
                </c:pt>
                <c:pt idx="1">
                  <c:v>465</c:v>
                </c:pt>
                <c:pt idx="2">
                  <c:v>539</c:v>
                </c:pt>
                <c:pt idx="3">
                  <c:v>511</c:v>
                </c:pt>
                <c:pt idx="4">
                  <c:v>508</c:v>
                </c:pt>
                <c:pt idx="5">
                  <c:v>426</c:v>
                </c:pt>
                <c:pt idx="6">
                  <c:v>415</c:v>
                </c:pt>
                <c:pt idx="7">
                  <c:v>453</c:v>
                </c:pt>
                <c:pt idx="8">
                  <c:v>427</c:v>
                </c:pt>
                <c:pt idx="9">
                  <c:v>410</c:v>
                </c:pt>
                <c:pt idx="10">
                  <c:v>411</c:v>
                </c:pt>
                <c:pt idx="11">
                  <c:v>385</c:v>
                </c:pt>
              </c:numCache>
            </c:numRef>
          </c:val>
          <c:extLst>
            <c:ext xmlns:c16="http://schemas.microsoft.com/office/drawing/2014/chart" uri="{C3380CC4-5D6E-409C-BE32-E72D297353CC}">
              <c16:uniqueId val="{00000001-75E3-404F-965C-2813087067CC}"/>
            </c:ext>
          </c:extLst>
        </c:ser>
        <c:dLbls>
          <c:showLegendKey val="0"/>
          <c:showVal val="0"/>
          <c:showCatName val="0"/>
          <c:showSerName val="0"/>
          <c:showPercent val="0"/>
          <c:showBubbleSize val="0"/>
        </c:dLbls>
        <c:gapWidth val="150"/>
        <c:shape val="cylinder"/>
        <c:axId val="107593728"/>
        <c:axId val="107595648"/>
        <c:axId val="0"/>
      </c:bar3DChart>
      <c:dateAx>
        <c:axId val="107593728"/>
        <c:scaling>
          <c:orientation val="minMax"/>
        </c:scaling>
        <c:delete val="0"/>
        <c:axPos val="b"/>
        <c:numFmt formatCode="mmm\-yy" sourceLinked="1"/>
        <c:majorTickMark val="none"/>
        <c:minorTickMark val="none"/>
        <c:tickLblPos val="nextTo"/>
        <c:crossAx val="107595648"/>
        <c:crosses val="autoZero"/>
        <c:auto val="1"/>
        <c:lblOffset val="100"/>
        <c:baseTimeUnit val="months"/>
      </c:dateAx>
      <c:valAx>
        <c:axId val="107595648"/>
        <c:scaling>
          <c:orientation val="minMax"/>
        </c:scaling>
        <c:delete val="0"/>
        <c:axPos val="l"/>
        <c:majorGridlines/>
        <c:numFmt formatCode="General" sourceLinked="1"/>
        <c:majorTickMark val="out"/>
        <c:minorTickMark val="none"/>
        <c:tickLblPos val="nextTo"/>
        <c:crossAx val="107593728"/>
        <c:crosses val="autoZero"/>
        <c:crossBetween val="between"/>
      </c:valAx>
    </c:plotArea>
    <c:legend>
      <c:legendPos val="r"/>
      <c:layout>
        <c:manualLayout>
          <c:xMode val="edge"/>
          <c:yMode val="edge"/>
          <c:x val="0.34087350923239873"/>
          <c:y val="9.0508144202563007E-2"/>
          <c:w val="0.33310309895473605"/>
          <c:h val="5.7623513972518164E-2"/>
        </c:manualLayout>
      </c:layout>
      <c:overlay val="0"/>
    </c:legend>
    <c:plotVisOnly val="1"/>
    <c:dispBlanksAs val="gap"/>
    <c:showDLblsOverMax val="0"/>
  </c:chart>
  <c:txPr>
    <a:bodyPr/>
    <a:lstStyle/>
    <a:p>
      <a:pPr>
        <a:defRPr sz="1800" b="1">
          <a:latin typeface="Times New Roman" pitchFamily="18" charset="0"/>
          <a:cs typeface="Times New Roman" pitchFamily="18" charset="0"/>
        </a:defRPr>
      </a:pPr>
      <a:endParaRPr lang="en-US"/>
    </a:p>
  </c:txPr>
  <c:externalData r:id="rId1">
    <c:autoUpdate val="0"/>
  </c:externalData>
</c:chartSpace>
</file>

<file path=ppt/charts/chart15.xml><?xml version="1.0" encoding="utf-8"?>
<c:chartSpace xmlns:c="http://schemas.openxmlformats.org/drawingml/2006/chart" xmlns:a="http://schemas.openxmlformats.org/drawingml/2006/main" xmlns:r="http://schemas.openxmlformats.org/officeDocument/2006/relationships" xmlns:c16r2="http://schemas.microsoft.com/office/drawing/2015/06/chart">
  <c:date1904 val="0"/>
  <c:lang val="en-US"/>
  <c:roundedCorners val="0"/>
  <mc:AlternateContent xmlns:mc="http://schemas.openxmlformats.org/markup-compatibility/2006">
    <mc:Choice xmlns:c14="http://schemas.microsoft.com/office/drawing/2007/8/2/chart" Requires="c14">
      <c14:style val="102"/>
    </mc:Choice>
    <mc:Fallback>
      <c:style val="2"/>
    </mc:Fallback>
  </mc:AlternateContent>
  <c:chart>
    <c:title>
      <c:tx>
        <c:rich>
          <a:bodyPr/>
          <a:lstStyle/>
          <a:p>
            <a:pPr>
              <a:defRPr/>
            </a:pPr>
            <a:r>
              <a:rPr lang="en-US"/>
              <a:t>X-RAY TREANDS (MONTH WISE) </a:t>
            </a:r>
          </a:p>
        </c:rich>
      </c:tx>
      <c:layout/>
      <c:overlay val="0"/>
    </c:title>
    <c:autoTitleDeleted val="0"/>
    <c:plotArea>
      <c:layout>
        <c:manualLayout>
          <c:layoutTarget val="inner"/>
          <c:xMode val="edge"/>
          <c:yMode val="edge"/>
          <c:x val="2.8173456578797208E-2"/>
          <c:y val="0.13154392465647688"/>
          <c:w val="0.95588451443569589"/>
          <c:h val="0.66585842210900192"/>
        </c:manualLayout>
      </c:layout>
      <c:barChart>
        <c:barDir val="col"/>
        <c:grouping val="clustered"/>
        <c:varyColors val="0"/>
        <c:ser>
          <c:idx val="0"/>
          <c:order val="0"/>
          <c:tx>
            <c:strRef>
              <c:f>Radiology!$B$3</c:f>
              <c:strCache>
                <c:ptCount val="1"/>
                <c:pt idx="0">
                  <c:v>OPD</c:v>
                </c:pt>
              </c:strCache>
            </c:strRef>
          </c:tx>
          <c:invertIfNegative val="0"/>
          <c:dLbls>
            <c:dLbl>
              <c:idx val="0"/>
              <c:layout>
                <c:manualLayout>
                  <c:x val="-5.7971014492753624E-3"/>
                  <c:y val="2.4509803921568631E-3"/>
                </c:manualLayout>
              </c:layout>
              <c:showLegendKey val="0"/>
              <c:showVal val="1"/>
              <c:showCatName val="0"/>
              <c:showSerName val="0"/>
              <c:showPercent val="0"/>
              <c:showBubbleSize val="0"/>
              <c:extLst>
                <c:ext xmlns:c15="http://schemas.microsoft.com/office/drawing/2012/chart" uri="{CE6537A1-D6FC-4f65-9D91-7224C49458BB}">
                  <c15:layout/>
                </c:ext>
                <c:ext xmlns:c16="http://schemas.microsoft.com/office/drawing/2014/chart" uri="{C3380CC4-5D6E-409C-BE32-E72D297353CC}">
                  <c16:uniqueId val="{00000000-9FD5-4B2E-92E5-A6F4DB9E5FA3}"/>
                </c:ext>
              </c:extLst>
            </c:dLbl>
            <c:dLbl>
              <c:idx val="1"/>
              <c:layout>
                <c:manualLayout>
                  <c:x val="-7.2463768115942091E-3"/>
                  <c:y val="0"/>
                </c:manualLayout>
              </c:layout>
              <c:showLegendKey val="0"/>
              <c:showVal val="1"/>
              <c:showCatName val="0"/>
              <c:showSerName val="0"/>
              <c:showPercent val="0"/>
              <c:showBubbleSize val="0"/>
              <c:extLst>
                <c:ext xmlns:c15="http://schemas.microsoft.com/office/drawing/2012/chart" uri="{CE6537A1-D6FC-4f65-9D91-7224C49458BB}">
                  <c15:layout/>
                </c:ext>
                <c:ext xmlns:c16="http://schemas.microsoft.com/office/drawing/2014/chart" uri="{C3380CC4-5D6E-409C-BE32-E72D297353CC}">
                  <c16:uniqueId val="{00000001-9FD5-4B2E-92E5-A6F4DB9E5FA3}"/>
                </c:ext>
              </c:extLst>
            </c:dLbl>
            <c:dLbl>
              <c:idx val="2"/>
              <c:layout>
                <c:manualLayout>
                  <c:x val="-8.6956521739130523E-3"/>
                  <c:y val="-4.901960784313735E-3"/>
                </c:manualLayout>
              </c:layout>
              <c:showLegendKey val="0"/>
              <c:showVal val="1"/>
              <c:showCatName val="0"/>
              <c:showSerName val="0"/>
              <c:showPercent val="0"/>
              <c:showBubbleSize val="0"/>
              <c:extLst>
                <c:ext xmlns:c15="http://schemas.microsoft.com/office/drawing/2012/chart" uri="{CE6537A1-D6FC-4f65-9D91-7224C49458BB}">
                  <c15:layout/>
                </c:ext>
                <c:ext xmlns:c16="http://schemas.microsoft.com/office/drawing/2014/chart" uri="{C3380CC4-5D6E-409C-BE32-E72D297353CC}">
                  <c16:uniqueId val="{00000002-9FD5-4B2E-92E5-A6F4DB9E5FA3}"/>
                </c:ext>
              </c:extLst>
            </c:dLbl>
            <c:spPr>
              <a:noFill/>
              <a:ln>
                <a:noFill/>
              </a:ln>
              <a:effectLst/>
            </c:spPr>
            <c:txPr>
              <a:bodyPr/>
              <a:lstStyle/>
              <a:p>
                <a:pPr>
                  <a:defRPr sz="1200"/>
                </a:pPr>
                <a:endParaRPr lang="en-US"/>
              </a:p>
            </c:txPr>
            <c:showLegendKey val="0"/>
            <c:showVal val="1"/>
            <c:showCatName val="0"/>
            <c:showSerName val="0"/>
            <c:showPercent val="0"/>
            <c:showBubbleSize val="0"/>
            <c:showLeaderLines val="0"/>
            <c:extLst>
              <c:ext xmlns:c15="http://schemas.microsoft.com/office/drawing/2012/chart" uri="{CE6537A1-D6FC-4f65-9D91-7224C49458BB}">
                <c15:layout/>
                <c15:showLeaderLines val="0"/>
              </c:ext>
            </c:extLst>
          </c:dLbls>
          <c:cat>
            <c:numRef>
              <c:f>Radiology!$A$4:$A$15</c:f>
              <c:numCache>
                <c:formatCode>mmm\-yy</c:formatCode>
                <c:ptCount val="12"/>
                <c:pt idx="0">
                  <c:v>44562</c:v>
                </c:pt>
                <c:pt idx="1">
                  <c:v>44593</c:v>
                </c:pt>
                <c:pt idx="2">
                  <c:v>44621</c:v>
                </c:pt>
                <c:pt idx="3">
                  <c:v>44652</c:v>
                </c:pt>
                <c:pt idx="4">
                  <c:v>44682</c:v>
                </c:pt>
                <c:pt idx="5">
                  <c:v>44713</c:v>
                </c:pt>
                <c:pt idx="6">
                  <c:v>44743</c:v>
                </c:pt>
                <c:pt idx="7">
                  <c:v>44774</c:v>
                </c:pt>
                <c:pt idx="8">
                  <c:v>44805</c:v>
                </c:pt>
                <c:pt idx="9">
                  <c:v>44835</c:v>
                </c:pt>
                <c:pt idx="10">
                  <c:v>44866</c:v>
                </c:pt>
                <c:pt idx="11">
                  <c:v>44896</c:v>
                </c:pt>
              </c:numCache>
            </c:numRef>
          </c:cat>
          <c:val>
            <c:numRef>
              <c:f>Radiology!$B$4:$B$15</c:f>
              <c:numCache>
                <c:formatCode>General</c:formatCode>
                <c:ptCount val="12"/>
                <c:pt idx="0">
                  <c:v>3430</c:v>
                </c:pt>
                <c:pt idx="1">
                  <c:v>4305</c:v>
                </c:pt>
                <c:pt idx="2">
                  <c:v>3181</c:v>
                </c:pt>
                <c:pt idx="3">
                  <c:v>133</c:v>
                </c:pt>
                <c:pt idx="4">
                  <c:v>556</c:v>
                </c:pt>
                <c:pt idx="5">
                  <c:v>837</c:v>
                </c:pt>
                <c:pt idx="6">
                  <c:v>626</c:v>
                </c:pt>
                <c:pt idx="7">
                  <c:v>623</c:v>
                </c:pt>
                <c:pt idx="8">
                  <c:v>602</c:v>
                </c:pt>
                <c:pt idx="9">
                  <c:v>571</c:v>
                </c:pt>
                <c:pt idx="10">
                  <c:v>500</c:v>
                </c:pt>
                <c:pt idx="11">
                  <c:v>290</c:v>
                </c:pt>
              </c:numCache>
            </c:numRef>
          </c:val>
          <c:extLst>
            <c:ext xmlns:c16="http://schemas.microsoft.com/office/drawing/2014/chart" uri="{C3380CC4-5D6E-409C-BE32-E72D297353CC}">
              <c16:uniqueId val="{00000003-9FD5-4B2E-92E5-A6F4DB9E5FA3}"/>
            </c:ext>
          </c:extLst>
        </c:ser>
        <c:ser>
          <c:idx val="3"/>
          <c:order val="1"/>
          <c:tx>
            <c:strRef>
              <c:f>Radiology!$E$3</c:f>
              <c:strCache>
                <c:ptCount val="1"/>
                <c:pt idx="0">
                  <c:v>IPD+Emg.</c:v>
                </c:pt>
              </c:strCache>
            </c:strRef>
          </c:tx>
          <c:invertIfNegative val="0"/>
          <c:dLbls>
            <c:spPr>
              <a:noFill/>
              <a:ln>
                <a:noFill/>
              </a:ln>
              <a:effectLst/>
            </c:spPr>
            <c:txPr>
              <a:bodyPr/>
              <a:lstStyle/>
              <a:p>
                <a:pPr>
                  <a:defRPr sz="1200"/>
                </a:pPr>
                <a:endParaRPr lang="en-US"/>
              </a:p>
            </c:txPr>
            <c:showLegendKey val="0"/>
            <c:showVal val="1"/>
            <c:showCatName val="0"/>
            <c:showSerName val="0"/>
            <c:showPercent val="0"/>
            <c:showBubbleSize val="0"/>
            <c:showLeaderLines val="0"/>
            <c:extLst>
              <c:ext xmlns:c15="http://schemas.microsoft.com/office/drawing/2012/chart" uri="{CE6537A1-D6FC-4f65-9D91-7224C49458BB}">
                <c15:layout/>
                <c15:showLeaderLines val="0"/>
              </c:ext>
            </c:extLst>
          </c:dLbls>
          <c:cat>
            <c:numRef>
              <c:f>Radiology!$A$4:$A$15</c:f>
              <c:numCache>
                <c:formatCode>mmm\-yy</c:formatCode>
                <c:ptCount val="12"/>
                <c:pt idx="0">
                  <c:v>44562</c:v>
                </c:pt>
                <c:pt idx="1">
                  <c:v>44593</c:v>
                </c:pt>
                <c:pt idx="2">
                  <c:v>44621</c:v>
                </c:pt>
                <c:pt idx="3">
                  <c:v>44652</c:v>
                </c:pt>
                <c:pt idx="4">
                  <c:v>44682</c:v>
                </c:pt>
                <c:pt idx="5">
                  <c:v>44713</c:v>
                </c:pt>
                <c:pt idx="6">
                  <c:v>44743</c:v>
                </c:pt>
                <c:pt idx="7">
                  <c:v>44774</c:v>
                </c:pt>
                <c:pt idx="8">
                  <c:v>44805</c:v>
                </c:pt>
                <c:pt idx="9">
                  <c:v>44835</c:v>
                </c:pt>
                <c:pt idx="10">
                  <c:v>44866</c:v>
                </c:pt>
                <c:pt idx="11">
                  <c:v>44896</c:v>
                </c:pt>
              </c:numCache>
            </c:numRef>
          </c:cat>
          <c:val>
            <c:numRef>
              <c:f>Radiology!$E$4:$E$15</c:f>
              <c:numCache>
                <c:formatCode>General</c:formatCode>
                <c:ptCount val="12"/>
                <c:pt idx="0">
                  <c:v>3840</c:v>
                </c:pt>
                <c:pt idx="1">
                  <c:v>5854</c:v>
                </c:pt>
                <c:pt idx="2">
                  <c:v>4755</c:v>
                </c:pt>
                <c:pt idx="3">
                  <c:v>5220</c:v>
                </c:pt>
                <c:pt idx="4">
                  <c:v>6069</c:v>
                </c:pt>
                <c:pt idx="5">
                  <c:v>5544</c:v>
                </c:pt>
                <c:pt idx="6">
                  <c:v>4751</c:v>
                </c:pt>
                <c:pt idx="7">
                  <c:v>4326</c:v>
                </c:pt>
                <c:pt idx="8">
                  <c:v>4652</c:v>
                </c:pt>
                <c:pt idx="9">
                  <c:v>4147</c:v>
                </c:pt>
                <c:pt idx="10">
                  <c:v>4497</c:v>
                </c:pt>
                <c:pt idx="11">
                  <c:v>2464</c:v>
                </c:pt>
              </c:numCache>
            </c:numRef>
          </c:val>
          <c:extLst>
            <c:ext xmlns:c16="http://schemas.microsoft.com/office/drawing/2014/chart" uri="{C3380CC4-5D6E-409C-BE32-E72D297353CC}">
              <c16:uniqueId val="{00000004-9FD5-4B2E-92E5-A6F4DB9E5FA3}"/>
            </c:ext>
          </c:extLst>
        </c:ser>
        <c:dLbls>
          <c:showLegendKey val="0"/>
          <c:showVal val="1"/>
          <c:showCatName val="0"/>
          <c:showSerName val="0"/>
          <c:showPercent val="0"/>
          <c:showBubbleSize val="0"/>
        </c:dLbls>
        <c:gapWidth val="150"/>
        <c:overlap val="-25"/>
        <c:axId val="109904256"/>
        <c:axId val="109905792"/>
      </c:barChart>
      <c:dateAx>
        <c:axId val="109904256"/>
        <c:scaling>
          <c:orientation val="minMax"/>
        </c:scaling>
        <c:delete val="0"/>
        <c:axPos val="b"/>
        <c:numFmt formatCode="mmm\-yy" sourceLinked="1"/>
        <c:majorTickMark val="none"/>
        <c:minorTickMark val="none"/>
        <c:tickLblPos val="nextTo"/>
        <c:txPr>
          <a:bodyPr/>
          <a:lstStyle/>
          <a:p>
            <a:pPr>
              <a:defRPr sz="1800"/>
            </a:pPr>
            <a:endParaRPr lang="en-US"/>
          </a:p>
        </c:txPr>
        <c:crossAx val="109905792"/>
        <c:crosses val="autoZero"/>
        <c:auto val="1"/>
        <c:lblOffset val="100"/>
        <c:baseTimeUnit val="months"/>
      </c:dateAx>
      <c:valAx>
        <c:axId val="109905792"/>
        <c:scaling>
          <c:orientation val="minMax"/>
        </c:scaling>
        <c:delete val="1"/>
        <c:axPos val="l"/>
        <c:numFmt formatCode="General" sourceLinked="1"/>
        <c:majorTickMark val="none"/>
        <c:minorTickMark val="none"/>
        <c:tickLblPos val="nextTo"/>
        <c:crossAx val="109904256"/>
        <c:crosses val="autoZero"/>
        <c:crossBetween val="between"/>
      </c:valAx>
    </c:plotArea>
    <c:legend>
      <c:legendPos val="t"/>
      <c:layout/>
      <c:overlay val="0"/>
    </c:legend>
    <c:plotVisOnly val="1"/>
    <c:dispBlanksAs val="gap"/>
    <c:showDLblsOverMax val="0"/>
  </c:chart>
  <c:txPr>
    <a:bodyPr/>
    <a:lstStyle/>
    <a:p>
      <a:pPr>
        <a:defRPr sz="1400" b="1">
          <a:latin typeface="Times New Roman" pitchFamily="18" charset="0"/>
          <a:cs typeface="Times New Roman" pitchFamily="18" charset="0"/>
        </a:defRPr>
      </a:pPr>
      <a:endParaRPr lang="en-US"/>
    </a:p>
  </c:txPr>
  <c:externalData r:id="rId1">
    <c:autoUpdate val="0"/>
  </c:externalData>
</c:chartSpace>
</file>

<file path=ppt/charts/chart16.xml><?xml version="1.0" encoding="utf-8"?>
<c:chartSpace xmlns:c="http://schemas.openxmlformats.org/drawingml/2006/chart" xmlns:a="http://schemas.openxmlformats.org/drawingml/2006/main" xmlns:r="http://schemas.openxmlformats.org/officeDocument/2006/relationships" xmlns:c16r2="http://schemas.microsoft.com/office/drawing/2015/06/chart">
  <c:date1904 val="0"/>
  <c:lang val="en-US"/>
  <c:roundedCorners val="0"/>
  <mc:AlternateContent xmlns:mc="http://schemas.openxmlformats.org/markup-compatibility/2006">
    <mc:Choice xmlns:c14="http://schemas.microsoft.com/office/drawing/2007/8/2/chart" Requires="c14">
      <c14:style val="102"/>
    </mc:Choice>
    <mc:Fallback>
      <c:style val="2"/>
    </mc:Fallback>
  </mc:AlternateContent>
  <c:chart>
    <c:title>
      <c:tx>
        <c:rich>
          <a:bodyPr rot="0" spcFirstLastPara="1" vertOverflow="ellipsis" vert="horz" wrap="square" anchor="ctr" anchorCtr="1"/>
          <a:lstStyle/>
          <a:p>
            <a:pPr>
              <a:defRPr sz="1680" b="1" i="0" u="none" strike="noStrike" kern="1200" spc="0" baseline="0">
                <a:solidFill>
                  <a:schemeClr val="tx1">
                    <a:lumMod val="65000"/>
                    <a:lumOff val="35000"/>
                  </a:schemeClr>
                </a:solidFill>
                <a:latin typeface="Times New Roman" panose="02020603050405020304" pitchFamily="18" charset="0"/>
                <a:ea typeface="+mn-ea"/>
                <a:cs typeface="Times New Roman" panose="02020603050405020304" pitchFamily="18" charset="0"/>
              </a:defRPr>
            </a:pPr>
            <a:r>
              <a:rPr lang="en-US"/>
              <a:t>ULTRA SONOGHRAPHY TREANDS (MONTH WISE) </a:t>
            </a:r>
          </a:p>
        </c:rich>
      </c:tx>
      <c:layout/>
      <c:overlay val="0"/>
      <c:spPr>
        <a:noFill/>
        <a:ln>
          <a:noFill/>
        </a:ln>
        <a:effectLst/>
      </c:spPr>
      <c:txPr>
        <a:bodyPr rot="0" spcFirstLastPara="1" vertOverflow="ellipsis" vert="horz" wrap="square" anchor="ctr" anchorCtr="1"/>
        <a:lstStyle/>
        <a:p>
          <a:pPr>
            <a:defRPr sz="1680" b="1" i="0" u="none" strike="noStrike" kern="1200" spc="0" baseline="0">
              <a:solidFill>
                <a:schemeClr val="tx1">
                  <a:lumMod val="65000"/>
                  <a:lumOff val="35000"/>
                </a:schemeClr>
              </a:solidFill>
              <a:latin typeface="Times New Roman" panose="02020603050405020304" pitchFamily="18" charset="0"/>
              <a:ea typeface="+mn-ea"/>
              <a:cs typeface="Times New Roman" panose="02020603050405020304" pitchFamily="18" charset="0"/>
            </a:defRPr>
          </a:pPr>
          <a:endParaRPr lang="en-US"/>
        </a:p>
      </c:txPr>
    </c:title>
    <c:autoTitleDeleted val="0"/>
    <c:plotArea>
      <c:layout>
        <c:manualLayout>
          <c:layoutTarget val="inner"/>
          <c:xMode val="edge"/>
          <c:yMode val="edge"/>
          <c:x val="1.5942028985507256E-2"/>
          <c:y val="0.12952337479554188"/>
          <c:w val="0.96811594202898565"/>
          <c:h val="0.68289246452889041"/>
        </c:manualLayout>
      </c:layout>
      <c:barChart>
        <c:barDir val="col"/>
        <c:grouping val="clustered"/>
        <c:varyColors val="0"/>
        <c:ser>
          <c:idx val="0"/>
          <c:order val="0"/>
          <c:tx>
            <c:strRef>
              <c:f>Radiology!$B$22</c:f>
              <c:strCache>
                <c:ptCount val="1"/>
                <c:pt idx="0">
                  <c:v>OPD</c:v>
                </c:pt>
              </c:strCache>
            </c:strRef>
          </c:tx>
          <c:spPr>
            <a:gradFill rotWithShape="1">
              <a:gsLst>
                <a:gs pos="0">
                  <a:schemeClr val="accent2">
                    <a:shade val="51000"/>
                    <a:satMod val="130000"/>
                  </a:schemeClr>
                </a:gs>
                <a:gs pos="80000">
                  <a:schemeClr val="accent2">
                    <a:shade val="93000"/>
                    <a:satMod val="130000"/>
                  </a:schemeClr>
                </a:gs>
                <a:gs pos="100000">
                  <a:schemeClr val="accent2">
                    <a:shade val="94000"/>
                    <a:satMod val="135000"/>
                  </a:schemeClr>
                </a:gs>
              </a:gsLst>
              <a:lin ang="16200000" scaled="0"/>
            </a:gradFill>
            <a:ln>
              <a:noFill/>
            </a:ln>
            <a:effectLst>
              <a:outerShdw blurRad="40000" dist="23000" dir="5400000" rotWithShape="0">
                <a:srgbClr val="000000">
                  <a:alpha val="35000"/>
                </a:srgbClr>
              </a:outerShdw>
            </a:effectLst>
            <a:scene3d>
              <a:camera prst="orthographicFront">
                <a:rot lat="0" lon="0" rev="0"/>
              </a:camera>
              <a:lightRig rig="threePt" dir="t">
                <a:rot lat="0" lon="0" rev="1200000"/>
              </a:lightRig>
            </a:scene3d>
            <a:sp3d>
              <a:bevelT w="63500" h="25400"/>
            </a:sp3d>
          </c:spPr>
          <c:invertIfNegative val="0"/>
          <c:dLbls>
            <c:spPr>
              <a:noFill/>
              <a:ln>
                <a:noFill/>
              </a:ln>
              <a:effectLst/>
            </c:spPr>
            <c:txPr>
              <a:bodyPr rot="0" spcFirstLastPara="1" vertOverflow="ellipsis" vert="horz" wrap="square" anchor="ctr" anchorCtr="1"/>
              <a:lstStyle/>
              <a:p>
                <a:pPr>
                  <a:defRPr sz="1400" b="1" i="0" u="none" strike="noStrike" kern="1200" baseline="0">
                    <a:solidFill>
                      <a:schemeClr val="tx1">
                        <a:lumMod val="75000"/>
                        <a:lumOff val="25000"/>
                      </a:schemeClr>
                    </a:solidFill>
                    <a:latin typeface="Times New Roman" panose="02020603050405020304" pitchFamily="18" charset="0"/>
                    <a:ea typeface="+mn-ea"/>
                    <a:cs typeface="Times New Roman" panose="02020603050405020304" pitchFamily="18" charset="0"/>
                  </a:defRPr>
                </a:pPr>
                <a:endParaRPr lang="en-US"/>
              </a:p>
            </c:txPr>
            <c:showLegendKey val="0"/>
            <c:showVal val="1"/>
            <c:showCatName val="0"/>
            <c:showSerName val="0"/>
            <c:showPercent val="0"/>
            <c:showBubbleSize val="0"/>
            <c:showLeaderLines val="0"/>
            <c:extLst>
              <c:ext xmlns:c15="http://schemas.microsoft.com/office/drawing/2012/chart" uri="{CE6537A1-D6FC-4f65-9D91-7224C49458BB}">
                <c15:layout/>
                <c15:showLeaderLines val="0"/>
              </c:ext>
            </c:extLst>
          </c:dLbls>
          <c:cat>
            <c:numRef>
              <c:f>Radiology!$A$23:$A$34</c:f>
              <c:numCache>
                <c:formatCode>mmm\-yy</c:formatCode>
                <c:ptCount val="12"/>
                <c:pt idx="0">
                  <c:v>44562</c:v>
                </c:pt>
                <c:pt idx="1">
                  <c:v>44593</c:v>
                </c:pt>
                <c:pt idx="2">
                  <c:v>44621</c:v>
                </c:pt>
                <c:pt idx="3">
                  <c:v>44652</c:v>
                </c:pt>
                <c:pt idx="4">
                  <c:v>44682</c:v>
                </c:pt>
                <c:pt idx="5">
                  <c:v>44713</c:v>
                </c:pt>
                <c:pt idx="6">
                  <c:v>44743</c:v>
                </c:pt>
                <c:pt idx="7">
                  <c:v>44774</c:v>
                </c:pt>
                <c:pt idx="8">
                  <c:v>44805</c:v>
                </c:pt>
                <c:pt idx="9">
                  <c:v>44835</c:v>
                </c:pt>
                <c:pt idx="10">
                  <c:v>44866</c:v>
                </c:pt>
                <c:pt idx="11">
                  <c:v>44896</c:v>
                </c:pt>
              </c:numCache>
            </c:numRef>
          </c:cat>
          <c:val>
            <c:numRef>
              <c:f>Radiology!$B$23:$B$34</c:f>
              <c:numCache>
                <c:formatCode>General</c:formatCode>
                <c:ptCount val="12"/>
                <c:pt idx="0">
                  <c:v>7</c:v>
                </c:pt>
                <c:pt idx="1">
                  <c:v>13</c:v>
                </c:pt>
                <c:pt idx="2">
                  <c:v>8</c:v>
                </c:pt>
                <c:pt idx="3">
                  <c:v>12</c:v>
                </c:pt>
                <c:pt idx="4">
                  <c:v>24</c:v>
                </c:pt>
                <c:pt idx="5">
                  <c:v>14</c:v>
                </c:pt>
                <c:pt idx="6">
                  <c:v>0</c:v>
                </c:pt>
                <c:pt idx="7">
                  <c:v>31</c:v>
                </c:pt>
                <c:pt idx="8">
                  <c:v>23</c:v>
                </c:pt>
                <c:pt idx="9">
                  <c:v>15</c:v>
                </c:pt>
                <c:pt idx="10">
                  <c:v>19</c:v>
                </c:pt>
                <c:pt idx="11">
                  <c:v>2</c:v>
                </c:pt>
              </c:numCache>
            </c:numRef>
          </c:val>
          <c:extLst>
            <c:ext xmlns:c16="http://schemas.microsoft.com/office/drawing/2014/chart" uri="{C3380CC4-5D6E-409C-BE32-E72D297353CC}">
              <c16:uniqueId val="{00000000-A39B-4616-ACD9-101FC8CB7AB2}"/>
            </c:ext>
          </c:extLst>
        </c:ser>
        <c:ser>
          <c:idx val="3"/>
          <c:order val="1"/>
          <c:tx>
            <c:strRef>
              <c:f>Radiology!$E$22</c:f>
              <c:strCache>
                <c:ptCount val="1"/>
                <c:pt idx="0">
                  <c:v>IPD+Emg.</c:v>
                </c:pt>
              </c:strCache>
            </c:strRef>
          </c:tx>
          <c:spPr>
            <a:gradFill rotWithShape="1">
              <a:gsLst>
                <a:gs pos="0">
                  <a:schemeClr val="accent4">
                    <a:shade val="51000"/>
                    <a:satMod val="130000"/>
                  </a:schemeClr>
                </a:gs>
                <a:gs pos="80000">
                  <a:schemeClr val="accent4">
                    <a:shade val="93000"/>
                    <a:satMod val="130000"/>
                  </a:schemeClr>
                </a:gs>
                <a:gs pos="100000">
                  <a:schemeClr val="accent4">
                    <a:shade val="94000"/>
                    <a:satMod val="135000"/>
                  </a:schemeClr>
                </a:gs>
              </a:gsLst>
              <a:lin ang="16200000" scaled="0"/>
            </a:gradFill>
            <a:ln>
              <a:noFill/>
            </a:ln>
            <a:effectLst>
              <a:outerShdw blurRad="40000" dist="23000" dir="5400000" rotWithShape="0">
                <a:srgbClr val="000000">
                  <a:alpha val="35000"/>
                </a:srgbClr>
              </a:outerShdw>
            </a:effectLst>
            <a:scene3d>
              <a:camera prst="orthographicFront">
                <a:rot lat="0" lon="0" rev="0"/>
              </a:camera>
              <a:lightRig rig="threePt" dir="t">
                <a:rot lat="0" lon="0" rev="1200000"/>
              </a:lightRig>
            </a:scene3d>
            <a:sp3d>
              <a:bevelT w="63500" h="25400"/>
            </a:sp3d>
          </c:spPr>
          <c:invertIfNegative val="0"/>
          <c:dLbls>
            <c:spPr>
              <a:noFill/>
              <a:ln>
                <a:noFill/>
              </a:ln>
              <a:effectLst/>
            </c:spPr>
            <c:txPr>
              <a:bodyPr rot="0" spcFirstLastPara="1" vertOverflow="ellipsis" vert="horz" wrap="square" anchor="ctr" anchorCtr="1"/>
              <a:lstStyle/>
              <a:p>
                <a:pPr>
                  <a:defRPr sz="1400" b="1" i="0" u="none" strike="noStrike" kern="1200" baseline="0">
                    <a:solidFill>
                      <a:schemeClr val="tx1">
                        <a:lumMod val="75000"/>
                        <a:lumOff val="25000"/>
                      </a:schemeClr>
                    </a:solidFill>
                    <a:latin typeface="Times New Roman" panose="02020603050405020304" pitchFamily="18" charset="0"/>
                    <a:ea typeface="+mn-ea"/>
                    <a:cs typeface="Times New Roman" panose="02020603050405020304" pitchFamily="18" charset="0"/>
                  </a:defRPr>
                </a:pPr>
                <a:endParaRPr lang="en-US"/>
              </a:p>
            </c:txPr>
            <c:showLegendKey val="0"/>
            <c:showVal val="1"/>
            <c:showCatName val="0"/>
            <c:showSerName val="0"/>
            <c:showPercent val="0"/>
            <c:showBubbleSize val="0"/>
            <c:showLeaderLines val="0"/>
            <c:extLst>
              <c:ext xmlns:c15="http://schemas.microsoft.com/office/drawing/2012/chart" uri="{CE6537A1-D6FC-4f65-9D91-7224C49458BB}">
                <c15:layout/>
                <c15:showLeaderLines val="0"/>
              </c:ext>
            </c:extLst>
          </c:dLbls>
          <c:cat>
            <c:numRef>
              <c:f>Radiology!$A$23:$A$34</c:f>
              <c:numCache>
                <c:formatCode>mmm\-yy</c:formatCode>
                <c:ptCount val="12"/>
                <c:pt idx="0">
                  <c:v>44562</c:v>
                </c:pt>
                <c:pt idx="1">
                  <c:v>44593</c:v>
                </c:pt>
                <c:pt idx="2">
                  <c:v>44621</c:v>
                </c:pt>
                <c:pt idx="3">
                  <c:v>44652</c:v>
                </c:pt>
                <c:pt idx="4">
                  <c:v>44682</c:v>
                </c:pt>
                <c:pt idx="5">
                  <c:v>44713</c:v>
                </c:pt>
                <c:pt idx="6">
                  <c:v>44743</c:v>
                </c:pt>
                <c:pt idx="7">
                  <c:v>44774</c:v>
                </c:pt>
                <c:pt idx="8">
                  <c:v>44805</c:v>
                </c:pt>
                <c:pt idx="9">
                  <c:v>44835</c:v>
                </c:pt>
                <c:pt idx="10">
                  <c:v>44866</c:v>
                </c:pt>
                <c:pt idx="11">
                  <c:v>44896</c:v>
                </c:pt>
              </c:numCache>
            </c:numRef>
          </c:cat>
          <c:val>
            <c:numRef>
              <c:f>Radiology!$E$23:$E$34</c:f>
              <c:numCache>
                <c:formatCode>General</c:formatCode>
                <c:ptCount val="12"/>
                <c:pt idx="0">
                  <c:v>26</c:v>
                </c:pt>
                <c:pt idx="1">
                  <c:v>22</c:v>
                </c:pt>
                <c:pt idx="2">
                  <c:v>31</c:v>
                </c:pt>
                <c:pt idx="3">
                  <c:v>43</c:v>
                </c:pt>
                <c:pt idx="4">
                  <c:v>78</c:v>
                </c:pt>
                <c:pt idx="5">
                  <c:v>51</c:v>
                </c:pt>
                <c:pt idx="6">
                  <c:v>1</c:v>
                </c:pt>
                <c:pt idx="7">
                  <c:v>3</c:v>
                </c:pt>
                <c:pt idx="8">
                  <c:v>44</c:v>
                </c:pt>
                <c:pt idx="9">
                  <c:v>30</c:v>
                </c:pt>
                <c:pt idx="10">
                  <c:v>29</c:v>
                </c:pt>
                <c:pt idx="11">
                  <c:v>33</c:v>
                </c:pt>
              </c:numCache>
            </c:numRef>
          </c:val>
          <c:extLst>
            <c:ext xmlns:c16="http://schemas.microsoft.com/office/drawing/2014/chart" uri="{C3380CC4-5D6E-409C-BE32-E72D297353CC}">
              <c16:uniqueId val="{00000001-A39B-4616-ACD9-101FC8CB7AB2}"/>
            </c:ext>
          </c:extLst>
        </c:ser>
        <c:dLbls>
          <c:showLegendKey val="0"/>
          <c:showVal val="1"/>
          <c:showCatName val="0"/>
          <c:showSerName val="0"/>
          <c:showPercent val="0"/>
          <c:showBubbleSize val="0"/>
        </c:dLbls>
        <c:gapWidth val="219"/>
        <c:overlap val="-27"/>
        <c:axId val="109948928"/>
        <c:axId val="109950464"/>
      </c:barChart>
      <c:dateAx>
        <c:axId val="109948928"/>
        <c:scaling>
          <c:orientation val="minMax"/>
        </c:scaling>
        <c:delete val="0"/>
        <c:axPos val="b"/>
        <c:numFmt formatCode="mmm\-yy" sourceLinked="1"/>
        <c:majorTickMark val="none"/>
        <c:minorTickMark val="none"/>
        <c:tickLblPos val="nextTo"/>
        <c:spPr>
          <a:noFill/>
          <a:ln w="9525" cap="flat" cmpd="sng" algn="ctr">
            <a:solidFill>
              <a:schemeClr val="tx1">
                <a:lumMod val="15000"/>
                <a:lumOff val="85000"/>
              </a:schemeClr>
            </a:solidFill>
            <a:round/>
          </a:ln>
          <a:effectLst/>
        </c:spPr>
        <c:txPr>
          <a:bodyPr rot="-60000000" spcFirstLastPara="1" vertOverflow="ellipsis" vert="horz" wrap="square" anchor="ctr" anchorCtr="1"/>
          <a:lstStyle/>
          <a:p>
            <a:pPr>
              <a:defRPr sz="1600" b="1" i="0" u="none" strike="noStrike" kern="1200" baseline="0">
                <a:solidFill>
                  <a:schemeClr val="tx1">
                    <a:lumMod val="65000"/>
                    <a:lumOff val="35000"/>
                  </a:schemeClr>
                </a:solidFill>
                <a:latin typeface="Times New Roman" panose="02020603050405020304" pitchFamily="18" charset="0"/>
                <a:ea typeface="+mn-ea"/>
                <a:cs typeface="Times New Roman" panose="02020603050405020304" pitchFamily="18" charset="0"/>
              </a:defRPr>
            </a:pPr>
            <a:endParaRPr lang="en-US"/>
          </a:p>
        </c:txPr>
        <c:crossAx val="109950464"/>
        <c:crosses val="autoZero"/>
        <c:auto val="1"/>
        <c:lblOffset val="100"/>
        <c:baseTimeUnit val="months"/>
      </c:dateAx>
      <c:valAx>
        <c:axId val="109950464"/>
        <c:scaling>
          <c:orientation val="minMax"/>
        </c:scaling>
        <c:delete val="0"/>
        <c:axPos val="l"/>
        <c:majorGridlines>
          <c:spPr>
            <a:ln w="9525" cap="flat" cmpd="sng" algn="ctr">
              <a:solidFill>
                <a:schemeClr val="tx1">
                  <a:lumMod val="15000"/>
                  <a:lumOff val="85000"/>
                </a:schemeClr>
              </a:solidFill>
              <a:round/>
            </a:ln>
            <a:effectLst/>
          </c:spPr>
        </c:majorGridlines>
        <c:numFmt formatCode="General" sourceLinked="1"/>
        <c:majorTickMark val="none"/>
        <c:minorTickMark val="none"/>
        <c:tickLblPos val="nextTo"/>
        <c:spPr>
          <a:noFill/>
          <a:ln>
            <a:noFill/>
          </a:ln>
          <a:effectLst/>
        </c:spPr>
        <c:txPr>
          <a:bodyPr rot="-60000000" spcFirstLastPara="1" vertOverflow="ellipsis" vert="horz" wrap="square" anchor="ctr" anchorCtr="1"/>
          <a:lstStyle/>
          <a:p>
            <a:pPr>
              <a:defRPr sz="1400" b="1" i="0" u="none" strike="noStrike" kern="1200" baseline="0">
                <a:solidFill>
                  <a:schemeClr val="tx1">
                    <a:lumMod val="65000"/>
                    <a:lumOff val="35000"/>
                  </a:schemeClr>
                </a:solidFill>
                <a:latin typeface="Times New Roman" panose="02020603050405020304" pitchFamily="18" charset="0"/>
                <a:ea typeface="+mn-ea"/>
                <a:cs typeface="Times New Roman" panose="02020603050405020304" pitchFamily="18" charset="0"/>
              </a:defRPr>
            </a:pPr>
            <a:endParaRPr lang="en-US"/>
          </a:p>
        </c:txPr>
        <c:crossAx val="109948928"/>
        <c:crosses val="autoZero"/>
        <c:crossBetween val="between"/>
      </c:valAx>
      <c:spPr>
        <a:noFill/>
        <a:ln>
          <a:noFill/>
        </a:ln>
        <a:effectLst/>
      </c:spPr>
    </c:plotArea>
    <c:legend>
      <c:legendPos val="b"/>
      <c:layout>
        <c:manualLayout>
          <c:xMode val="edge"/>
          <c:yMode val="edge"/>
          <c:x val="0.27734873901631857"/>
          <c:y val="7.1618547681539801E-2"/>
          <c:w val="0.40037498573547869"/>
          <c:h val="4.4323481303967439E-2"/>
        </c:manualLayout>
      </c:layout>
      <c:overlay val="0"/>
      <c:spPr>
        <a:noFill/>
        <a:ln>
          <a:noFill/>
        </a:ln>
        <a:effectLst/>
      </c:spPr>
      <c:txPr>
        <a:bodyPr rot="0" spcFirstLastPara="1" vertOverflow="ellipsis" vert="horz" wrap="square" anchor="ctr" anchorCtr="1"/>
        <a:lstStyle/>
        <a:p>
          <a:pPr>
            <a:defRPr sz="1400" b="1" i="0" u="none" strike="noStrike" kern="1200" baseline="0">
              <a:solidFill>
                <a:schemeClr val="tx1">
                  <a:lumMod val="65000"/>
                  <a:lumOff val="35000"/>
                </a:schemeClr>
              </a:solidFill>
              <a:latin typeface="Times New Roman" panose="02020603050405020304" pitchFamily="18" charset="0"/>
              <a:ea typeface="+mn-ea"/>
              <a:cs typeface="Times New Roman" panose="02020603050405020304" pitchFamily="18" charset="0"/>
            </a:defRPr>
          </a:pPr>
          <a:endParaRPr lang="en-US"/>
        </a:p>
      </c:txPr>
    </c:legend>
    <c:plotVisOnly val="1"/>
    <c:dispBlanksAs val="gap"/>
    <c:showDLblsOverMax val="0"/>
  </c:chart>
  <c:spPr>
    <a:noFill/>
    <a:ln>
      <a:noFill/>
    </a:ln>
    <a:effectLst/>
  </c:spPr>
  <c:txPr>
    <a:bodyPr/>
    <a:lstStyle/>
    <a:p>
      <a:pPr>
        <a:defRPr sz="1400" b="1">
          <a:latin typeface="Times New Roman" panose="02020603050405020304" pitchFamily="18" charset="0"/>
          <a:cs typeface="Times New Roman" panose="02020603050405020304" pitchFamily="18" charset="0"/>
        </a:defRPr>
      </a:pPr>
      <a:endParaRPr lang="en-US"/>
    </a:p>
  </c:txPr>
  <c:externalData r:id="rId3">
    <c:autoUpdate val="0"/>
  </c:externalData>
</c:chartSpace>
</file>

<file path=ppt/charts/colors1.xml><?xml version="1.0" encoding="utf-8"?>
<cs:colorStyle xmlns:cs="http://schemas.microsoft.com/office/drawing/2012/chartStyle" xmlns:a="http://schemas.openxmlformats.org/drawingml/2006/main" meth="cycle" id="10">
  <a:schemeClr val="accent1"/>
  <a:schemeClr val="accent2"/>
  <a:schemeClr val="accent3"/>
  <a:schemeClr val="accent4"/>
  <a:schemeClr val="accent5"/>
  <a:schemeClr val="accent6"/>
  <cs:variation/>
  <cs:variation>
    <a:lumMod val="60000"/>
  </cs:variation>
  <cs:variation>
    <a:lumMod val="80000"/>
    <a:lumOff val="20000"/>
  </cs:variation>
  <cs:variation>
    <a:lumMod val="80000"/>
  </cs:variation>
  <cs:variation>
    <a:lumMod val="60000"/>
    <a:lumOff val="40000"/>
  </cs:variation>
  <cs:variation>
    <a:lumMod val="50000"/>
  </cs:variation>
  <cs:variation>
    <a:lumMod val="70000"/>
    <a:lumOff val="30000"/>
  </cs:variation>
  <cs:variation>
    <a:lumMod val="70000"/>
  </cs:variation>
  <cs:variation>
    <a:lumMod val="50000"/>
    <a:lumOff val="50000"/>
  </cs:variation>
</cs:colorStyle>
</file>

<file path=ppt/charts/colors2.xml><?xml version="1.0" encoding="utf-8"?>
<cs:colorStyle xmlns:cs="http://schemas.microsoft.com/office/drawing/2012/chartStyle" xmlns:a="http://schemas.openxmlformats.org/drawingml/2006/main" meth="withinLinear" id="15">
  <a:schemeClr val="accent2"/>
</cs:colorStyle>
</file>

<file path=ppt/charts/colors3.xml><?xml version="1.0" encoding="utf-8"?>
<cs:colorStyle xmlns:cs="http://schemas.microsoft.com/office/drawing/2012/chartStyle" xmlns:a="http://schemas.openxmlformats.org/drawingml/2006/main" meth="cycle" id="10">
  <a:schemeClr val="accent1"/>
  <a:schemeClr val="accent2"/>
  <a:schemeClr val="accent3"/>
  <a:schemeClr val="accent4"/>
  <a:schemeClr val="accent5"/>
  <a:schemeClr val="accent6"/>
  <cs:variation/>
  <cs:variation>
    <a:lumMod val="60000"/>
  </cs:variation>
  <cs:variation>
    <a:lumMod val="80000"/>
    <a:lumOff val="20000"/>
  </cs:variation>
  <cs:variation>
    <a:lumMod val="80000"/>
  </cs:variation>
  <cs:variation>
    <a:lumMod val="60000"/>
    <a:lumOff val="40000"/>
  </cs:variation>
  <cs:variation>
    <a:lumMod val="50000"/>
  </cs:variation>
  <cs:variation>
    <a:lumMod val="70000"/>
    <a:lumOff val="30000"/>
  </cs:variation>
  <cs:variation>
    <a:lumMod val="70000"/>
  </cs:variation>
  <cs:variation>
    <a:lumMod val="50000"/>
    <a:lumOff val="50000"/>
  </cs:variation>
</cs:colorStyle>
</file>

<file path=ppt/charts/colors4.xml><?xml version="1.0" encoding="utf-8"?>
<cs:colorStyle xmlns:cs="http://schemas.microsoft.com/office/drawing/2012/chartStyle" xmlns:a="http://schemas.openxmlformats.org/drawingml/2006/main" meth="cycle" id="10">
  <a:schemeClr val="accent1"/>
  <a:schemeClr val="accent2"/>
  <a:schemeClr val="accent3"/>
  <a:schemeClr val="accent4"/>
  <a:schemeClr val="accent5"/>
  <a:schemeClr val="accent6"/>
  <cs:variation/>
  <cs:variation>
    <a:lumMod val="60000"/>
  </cs:variation>
  <cs:variation>
    <a:lumMod val="80000"/>
    <a:lumOff val="20000"/>
  </cs:variation>
  <cs:variation>
    <a:lumMod val="80000"/>
  </cs:variation>
  <cs:variation>
    <a:lumMod val="60000"/>
    <a:lumOff val="40000"/>
  </cs:variation>
  <cs:variation>
    <a:lumMod val="50000"/>
  </cs:variation>
  <cs:variation>
    <a:lumMod val="70000"/>
    <a:lumOff val="30000"/>
  </cs:variation>
  <cs:variation>
    <a:lumMod val="70000"/>
  </cs:variation>
  <cs:variation>
    <a:lumMod val="50000"/>
    <a:lumOff val="50000"/>
  </cs:variation>
</cs:colorStyle>
</file>

<file path=ppt/charts/colors5.xml><?xml version="1.0" encoding="utf-8"?>
<cs:colorStyle xmlns:cs="http://schemas.microsoft.com/office/drawing/2012/chartStyle" xmlns:a="http://schemas.openxmlformats.org/drawingml/2006/main" meth="withinLinear" id="15">
  <a:schemeClr val="accent2"/>
</cs:colorStyle>
</file>

<file path=ppt/charts/colors6.xml><?xml version="1.0" encoding="utf-8"?>
<cs:colorStyle xmlns:cs="http://schemas.microsoft.com/office/drawing/2012/chartStyle" xmlns:a="http://schemas.openxmlformats.org/drawingml/2006/main" meth="cycle" id="10">
  <a:schemeClr val="accent1"/>
  <a:schemeClr val="accent2"/>
  <a:schemeClr val="accent3"/>
  <a:schemeClr val="accent4"/>
  <a:schemeClr val="accent5"/>
  <a:schemeClr val="accent6"/>
  <cs:variation/>
  <cs:variation>
    <a:lumMod val="60000"/>
  </cs:variation>
  <cs:variation>
    <a:lumMod val="80000"/>
    <a:lumOff val="20000"/>
  </cs:variation>
  <cs:variation>
    <a:lumMod val="80000"/>
  </cs:variation>
  <cs:variation>
    <a:lumMod val="60000"/>
    <a:lumOff val="40000"/>
  </cs:variation>
  <cs:variation>
    <a:lumMod val="50000"/>
  </cs:variation>
  <cs:variation>
    <a:lumMod val="70000"/>
    <a:lumOff val="30000"/>
  </cs:variation>
  <cs:variation>
    <a:lumMod val="70000"/>
  </cs:variation>
  <cs:variation>
    <a:lumMod val="50000"/>
    <a:lumOff val="50000"/>
  </cs:variation>
</cs:colorStyle>
</file>

<file path=ppt/charts/style1.xml><?xml version="1.0" encoding="utf-8"?>
<cs:chartStyle xmlns:cs="http://schemas.microsoft.com/office/drawing/2012/chartStyle" xmlns:a="http://schemas.openxmlformats.org/drawingml/2006/main" id="201">
  <cs:axisTitle>
    <cs:lnRef idx="0"/>
    <cs:fillRef idx="0"/>
    <cs:effectRef idx="0"/>
    <cs:fontRef idx="minor">
      <a:schemeClr val="tx1">
        <a:lumMod val="65000"/>
        <a:lumOff val="35000"/>
      </a:schemeClr>
    </cs:fontRef>
    <cs:defRPr sz="1000" kern="1200"/>
  </cs:axisTitle>
  <cs:categoryAxis>
    <cs:lnRef idx="0"/>
    <cs:fillRef idx="0"/>
    <cs:effectRef idx="0"/>
    <cs:fontRef idx="minor">
      <a:schemeClr val="tx1">
        <a:lumMod val="65000"/>
        <a:lumOff val="35000"/>
      </a:schemeClr>
    </cs:fontRef>
    <cs:spPr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  <cs:defRPr sz="900" kern="1200"/>
  </cs:categoryAxis>
  <cs:chartArea mods="allowNoFillOverride allowNoLineOverride">
    <cs:lnRef idx="0"/>
    <cs:fillRef idx="0"/>
    <cs:effectRef idx="0"/>
    <cs:fontRef idx="minor">
      <a:schemeClr val="tx1"/>
    </cs:fontRef>
    <cs:spPr>
      <a:solidFill>
        <a:schemeClr val="bg1"/>
      </a:solidFill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  <cs:defRPr sz="1000" kern="1200"/>
  </cs:chartArea>
  <cs:dataLabel>
    <cs:lnRef idx="0"/>
    <cs:fillRef idx="0"/>
    <cs:effectRef idx="0"/>
    <cs:fontRef idx="minor">
      <a:schemeClr val="tx1">
        <a:lumMod val="75000"/>
        <a:lumOff val="25000"/>
      </a:schemeClr>
    </cs:fontRef>
    <cs:defRPr sz="900" kern="1200"/>
  </cs:dataLabel>
  <cs:dataLabelCallout>
    <cs:lnRef idx="0"/>
    <cs:fillRef idx="0"/>
    <cs:effectRef idx="0"/>
    <cs:fontRef idx="minor">
      <a:schemeClr val="dk1">
        <a:lumMod val="65000"/>
        <a:lumOff val="35000"/>
      </a:schemeClr>
    </cs:fontRef>
    <cs:spPr>
      <a:solidFill>
        <a:schemeClr val="lt1"/>
      </a:solidFill>
      <a:ln>
        <a:solidFill>
          <a:schemeClr val="dk1">
            <a:lumMod val="25000"/>
            <a:lumOff val="75000"/>
          </a:schemeClr>
        </a:solidFill>
      </a:ln>
    </cs:spPr>
    <cs:defRPr sz="900" kern="1200"/>
    <cs:bodyPr rot="0" spcFirstLastPara="1" vertOverflow="clip" horzOverflow="clip" vert="horz" wrap="square" lIns="36576" tIns="18288" rIns="36576" bIns="18288" anchor="ctr" anchorCtr="1">
      <a:spAutoFit/>
    </cs:bodyPr>
  </cs:dataLabelCallout>
  <cs:dataPoint>
    <cs:lnRef idx="0"/>
    <cs:fillRef idx="1">
      <cs:styleClr val="auto"/>
    </cs:fillRef>
    <cs:effectRef idx="0"/>
    <cs:fontRef idx="minor">
      <a:schemeClr val="tx1"/>
    </cs:fontRef>
  </cs:dataPoint>
  <cs:dataPoint3D>
    <cs:lnRef idx="0"/>
    <cs:fillRef idx="1">
      <cs:styleClr val="auto"/>
    </cs:fillRef>
    <cs:effectRef idx="0"/>
    <cs:fontRef idx="minor">
      <a:schemeClr val="tx1"/>
    </cs:fontRef>
  </cs:dataPoint3D>
  <cs:dataPointLine>
    <cs:lnRef idx="0">
      <cs:styleClr val="auto"/>
    </cs:lnRef>
    <cs:fillRef idx="1"/>
    <cs:effectRef idx="0"/>
    <cs:fontRef idx="minor">
      <a:schemeClr val="tx1"/>
    </cs:fontRef>
    <cs:spPr>
      <a:ln w="28575" cap="rnd">
        <a:solidFill>
          <a:schemeClr val="phClr"/>
        </a:solidFill>
        <a:round/>
      </a:ln>
    </cs:spPr>
  </cs:dataPointLine>
  <cs:dataPointMarker>
    <cs:lnRef idx="0">
      <cs:styleClr val="auto"/>
    </cs:lnRef>
    <cs:fillRef idx="1">
      <cs:styleClr val="auto"/>
    </cs:fillRef>
    <cs:effectRef idx="0"/>
    <cs:fontRef idx="minor">
      <a:schemeClr val="tx1"/>
    </cs:fontRef>
    <cs:spPr>
      <a:ln w="9525">
        <a:solidFill>
          <a:schemeClr val="phClr"/>
        </a:solidFill>
      </a:ln>
    </cs:spPr>
  </cs:dataPointMarker>
  <cs:dataPointMarkerLayout symbol="circle" size="5"/>
  <cs:dataPointWireframe>
    <cs:lnRef idx="0">
      <cs:styleClr val="auto"/>
    </cs:lnRef>
    <cs:fillRef idx="1"/>
    <cs:effectRef idx="0"/>
    <cs:fontRef idx="minor">
      <a:schemeClr val="tx1"/>
    </cs:fontRef>
    <cs:spPr>
      <a:ln w="9525" cap="rnd">
        <a:solidFill>
          <a:schemeClr val="phClr"/>
        </a:solidFill>
        <a:round/>
      </a:ln>
    </cs:spPr>
  </cs:dataPointWireframe>
  <cs:dataTable>
    <cs:lnRef idx="0"/>
    <cs:fillRef idx="0"/>
    <cs:effectRef idx="0"/>
    <cs:fontRef idx="minor">
      <a:schemeClr val="tx1">
        <a:lumMod val="65000"/>
        <a:lumOff val="35000"/>
      </a:schemeClr>
    </cs:fontRef>
    <cs:spPr>
      <a:noFill/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  <cs:defRPr sz="900" kern="1200"/>
  </cs:dataTable>
  <cs:downBar>
    <cs:lnRef idx="0"/>
    <cs:fillRef idx="0"/>
    <cs:effectRef idx="0"/>
    <cs:fontRef idx="minor">
      <a:schemeClr val="dk1"/>
    </cs:fontRef>
    <cs:spPr>
      <a:solidFill>
        <a:schemeClr val="dk1">
          <a:lumMod val="65000"/>
          <a:lumOff val="35000"/>
        </a:schemeClr>
      </a:solidFill>
      <a:ln w="9525">
        <a:solidFill>
          <a:schemeClr val="tx1">
            <a:lumMod val="65000"/>
            <a:lumOff val="35000"/>
          </a:schemeClr>
        </a:solidFill>
      </a:ln>
    </cs:spPr>
  </cs:downBar>
  <cs:drop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35000"/>
            <a:lumOff val="65000"/>
          </a:schemeClr>
        </a:solidFill>
        <a:round/>
      </a:ln>
    </cs:spPr>
  </cs:dropLine>
  <cs:errorBar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65000"/>
            <a:lumOff val="35000"/>
          </a:schemeClr>
        </a:solidFill>
        <a:round/>
      </a:ln>
    </cs:spPr>
  </cs:errorBar>
  <cs:floor>
    <cs:lnRef idx="0"/>
    <cs:fillRef idx="0"/>
    <cs:effectRef idx="0"/>
    <cs:fontRef idx="minor">
      <a:schemeClr val="tx1"/>
    </cs:fontRef>
    <cs:spPr>
      <a:noFill/>
      <a:ln>
        <a:noFill/>
      </a:ln>
    </cs:spPr>
  </cs:floor>
  <cs:gridlineMajor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</cs:gridlineMajor>
  <cs:gridlineMinor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5000"/>
            <a:lumOff val="95000"/>
          </a:schemeClr>
        </a:solidFill>
        <a:round/>
      </a:ln>
    </cs:spPr>
  </cs:gridlineMinor>
  <cs:hiLo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75000"/>
            <a:lumOff val="25000"/>
          </a:schemeClr>
        </a:solidFill>
        <a:round/>
      </a:ln>
    </cs:spPr>
  </cs:hiLoLine>
  <cs:leader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35000"/>
            <a:lumOff val="65000"/>
          </a:schemeClr>
        </a:solidFill>
        <a:round/>
      </a:ln>
    </cs:spPr>
  </cs:leaderLine>
  <cs:legend>
    <cs:lnRef idx="0"/>
    <cs:fillRef idx="0"/>
    <cs:effectRef idx="0"/>
    <cs:fontRef idx="minor">
      <a:schemeClr val="tx1">
        <a:lumMod val="65000"/>
        <a:lumOff val="35000"/>
      </a:schemeClr>
    </cs:fontRef>
    <cs:defRPr sz="900" kern="1200"/>
  </cs:legend>
  <cs:plotArea mods="allowNoFillOverride allowNoLineOverride">
    <cs:lnRef idx="0"/>
    <cs:fillRef idx="0"/>
    <cs:effectRef idx="0"/>
    <cs:fontRef idx="minor">
      <a:schemeClr val="tx1"/>
    </cs:fontRef>
  </cs:plotArea>
  <cs:plotArea3D mods="allowNoFillOverride allowNoLineOverride">
    <cs:lnRef idx="0"/>
    <cs:fillRef idx="0"/>
    <cs:effectRef idx="0"/>
    <cs:fontRef idx="minor">
      <a:schemeClr val="tx1"/>
    </cs:fontRef>
  </cs:plotArea3D>
  <cs:seriesAxis>
    <cs:lnRef idx="0"/>
    <cs:fillRef idx="0"/>
    <cs:effectRef idx="0"/>
    <cs:fontRef idx="minor">
      <a:schemeClr val="tx1">
        <a:lumMod val="65000"/>
        <a:lumOff val="35000"/>
      </a:schemeClr>
    </cs:fontRef>
    <cs:defRPr sz="900" kern="1200"/>
  </cs:seriesAxis>
  <cs:series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35000"/>
            <a:lumOff val="65000"/>
          </a:schemeClr>
        </a:solidFill>
        <a:round/>
      </a:ln>
    </cs:spPr>
  </cs:seriesLine>
  <cs:title>
    <cs:lnRef idx="0"/>
    <cs:fillRef idx="0"/>
    <cs:effectRef idx="0"/>
    <cs:fontRef idx="minor">
      <a:schemeClr val="tx1">
        <a:lumMod val="65000"/>
        <a:lumOff val="35000"/>
      </a:schemeClr>
    </cs:fontRef>
    <cs:defRPr sz="1400" b="0" kern="1200" spc="0" baseline="0"/>
  </cs:title>
  <cs:trendline>
    <cs:lnRef idx="0">
      <cs:styleClr val="auto"/>
    </cs:lnRef>
    <cs:fillRef idx="0"/>
    <cs:effectRef idx="0"/>
    <cs:fontRef idx="minor">
      <a:schemeClr val="tx1"/>
    </cs:fontRef>
    <cs:spPr>
      <a:ln w="19050" cap="rnd">
        <a:solidFill>
          <a:schemeClr val="phClr"/>
        </a:solidFill>
        <a:prstDash val="sysDot"/>
      </a:ln>
    </cs:spPr>
  </cs:trendline>
  <cs:trendlineLabel>
    <cs:lnRef idx="0"/>
    <cs:fillRef idx="0"/>
    <cs:effectRef idx="0"/>
    <cs:fontRef idx="minor">
      <a:schemeClr val="tx1">
        <a:lumMod val="65000"/>
        <a:lumOff val="35000"/>
      </a:schemeClr>
    </cs:fontRef>
    <cs:defRPr sz="900" kern="1200"/>
  </cs:trendlineLabel>
  <cs:upBar>
    <cs:lnRef idx="0"/>
    <cs:fillRef idx="0"/>
    <cs:effectRef idx="0"/>
    <cs:fontRef idx="minor">
      <a:schemeClr val="dk1"/>
    </cs:fontRef>
    <cs:spPr>
      <a:solidFill>
        <a:schemeClr val="lt1"/>
      </a:solidFill>
      <a:ln w="9525">
        <a:solidFill>
          <a:schemeClr val="tx1">
            <a:lumMod val="15000"/>
            <a:lumOff val="85000"/>
          </a:schemeClr>
        </a:solidFill>
      </a:ln>
    </cs:spPr>
  </cs:upBar>
  <cs:valueAxis>
    <cs:lnRef idx="0"/>
    <cs:fillRef idx="0"/>
    <cs:effectRef idx="0"/>
    <cs:fontRef idx="minor">
      <a:schemeClr val="tx1">
        <a:lumMod val="65000"/>
        <a:lumOff val="35000"/>
      </a:schemeClr>
    </cs:fontRef>
    <cs:defRPr sz="900" kern="1200"/>
  </cs:valueAxis>
  <cs:wall>
    <cs:lnRef idx="0"/>
    <cs:fillRef idx="0"/>
    <cs:effectRef idx="0"/>
    <cs:fontRef idx="minor">
      <a:schemeClr val="tx1"/>
    </cs:fontRef>
    <cs:spPr>
      <a:noFill/>
      <a:ln>
        <a:noFill/>
      </a:ln>
    </cs:spPr>
  </cs:wall>
</cs:chartStyle>
</file>

<file path=ppt/charts/style2.xml><?xml version="1.0" encoding="utf-8"?>
<cs:chartStyle xmlns:cs="http://schemas.microsoft.com/office/drawing/2012/chartStyle" xmlns:a="http://schemas.openxmlformats.org/drawingml/2006/main" id="201">
  <cs:axisTitle>
    <cs:lnRef idx="0"/>
    <cs:fillRef idx="0"/>
    <cs:effectRef idx="0"/>
    <cs:fontRef idx="minor">
      <a:schemeClr val="tx1">
        <a:lumMod val="65000"/>
        <a:lumOff val="35000"/>
      </a:schemeClr>
    </cs:fontRef>
    <cs:defRPr sz="1000" kern="1200"/>
  </cs:axisTitle>
  <cs:categoryAxis>
    <cs:lnRef idx="0"/>
    <cs:fillRef idx="0"/>
    <cs:effectRef idx="0"/>
    <cs:fontRef idx="minor">
      <a:schemeClr val="tx1">
        <a:lumMod val="65000"/>
        <a:lumOff val="35000"/>
      </a:schemeClr>
    </cs:fontRef>
    <cs:spPr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  <cs:defRPr sz="900" kern="1200"/>
  </cs:categoryAxis>
  <cs:chartArea mods="allowNoFillOverride allowNoLineOverride">
    <cs:lnRef idx="0"/>
    <cs:fillRef idx="0"/>
    <cs:effectRef idx="0"/>
    <cs:fontRef idx="minor">
      <a:schemeClr val="tx1"/>
    </cs:fontRef>
    <cs:spPr>
      <a:solidFill>
        <a:schemeClr val="bg1"/>
      </a:solidFill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  <cs:defRPr sz="1000" kern="1200"/>
  </cs:chartArea>
  <cs:dataLabel>
    <cs:lnRef idx="0"/>
    <cs:fillRef idx="0"/>
    <cs:effectRef idx="0"/>
    <cs:fontRef idx="minor">
      <a:schemeClr val="tx1">
        <a:lumMod val="75000"/>
        <a:lumOff val="25000"/>
      </a:schemeClr>
    </cs:fontRef>
    <cs:defRPr sz="900" kern="1200"/>
  </cs:dataLabel>
  <cs:dataLabelCallout>
    <cs:lnRef idx="0"/>
    <cs:fillRef idx="0"/>
    <cs:effectRef idx="0"/>
    <cs:fontRef idx="minor">
      <a:schemeClr val="dk1">
        <a:lumMod val="65000"/>
        <a:lumOff val="35000"/>
      </a:schemeClr>
    </cs:fontRef>
    <cs:spPr>
      <a:solidFill>
        <a:schemeClr val="lt1"/>
      </a:solidFill>
      <a:ln>
        <a:solidFill>
          <a:schemeClr val="dk1">
            <a:lumMod val="25000"/>
            <a:lumOff val="75000"/>
          </a:schemeClr>
        </a:solidFill>
      </a:ln>
    </cs:spPr>
    <cs:defRPr sz="900" kern="1200"/>
    <cs:bodyPr rot="0" spcFirstLastPara="1" vertOverflow="clip" horzOverflow="clip" vert="horz" wrap="square" lIns="36576" tIns="18288" rIns="36576" bIns="18288" anchor="ctr" anchorCtr="1">
      <a:spAutoFit/>
    </cs:bodyPr>
  </cs:dataLabelCallout>
  <cs:dataPoint>
    <cs:lnRef idx="0"/>
    <cs:fillRef idx="1">
      <cs:styleClr val="auto"/>
    </cs:fillRef>
    <cs:effectRef idx="0"/>
    <cs:fontRef idx="minor">
      <a:schemeClr val="tx1"/>
    </cs:fontRef>
  </cs:dataPoint>
  <cs:dataPoint3D>
    <cs:lnRef idx="0"/>
    <cs:fillRef idx="1">
      <cs:styleClr val="auto"/>
    </cs:fillRef>
    <cs:effectRef idx="0"/>
    <cs:fontRef idx="minor">
      <a:schemeClr val="tx1"/>
    </cs:fontRef>
  </cs:dataPoint3D>
  <cs:dataPointLine>
    <cs:lnRef idx="0">
      <cs:styleClr val="auto"/>
    </cs:lnRef>
    <cs:fillRef idx="1"/>
    <cs:effectRef idx="0"/>
    <cs:fontRef idx="minor">
      <a:schemeClr val="tx1"/>
    </cs:fontRef>
    <cs:spPr>
      <a:ln w="28575" cap="rnd">
        <a:solidFill>
          <a:schemeClr val="phClr"/>
        </a:solidFill>
        <a:round/>
      </a:ln>
    </cs:spPr>
  </cs:dataPointLine>
  <cs:dataPointMarker>
    <cs:lnRef idx="0">
      <cs:styleClr val="auto"/>
    </cs:lnRef>
    <cs:fillRef idx="1">
      <cs:styleClr val="auto"/>
    </cs:fillRef>
    <cs:effectRef idx="0"/>
    <cs:fontRef idx="minor">
      <a:schemeClr val="tx1"/>
    </cs:fontRef>
    <cs:spPr>
      <a:ln w="9525">
        <a:solidFill>
          <a:schemeClr val="phClr"/>
        </a:solidFill>
      </a:ln>
    </cs:spPr>
  </cs:dataPointMarker>
  <cs:dataPointMarkerLayout symbol="circle" size="5"/>
  <cs:dataPointWireframe>
    <cs:lnRef idx="0">
      <cs:styleClr val="auto"/>
    </cs:lnRef>
    <cs:fillRef idx="1"/>
    <cs:effectRef idx="0"/>
    <cs:fontRef idx="minor">
      <a:schemeClr val="tx1"/>
    </cs:fontRef>
    <cs:spPr>
      <a:ln w="9525" cap="rnd">
        <a:solidFill>
          <a:schemeClr val="phClr"/>
        </a:solidFill>
        <a:round/>
      </a:ln>
    </cs:spPr>
  </cs:dataPointWireframe>
  <cs:dataTable>
    <cs:lnRef idx="0"/>
    <cs:fillRef idx="0"/>
    <cs:effectRef idx="0"/>
    <cs:fontRef idx="minor">
      <a:schemeClr val="tx1">
        <a:lumMod val="65000"/>
        <a:lumOff val="35000"/>
      </a:schemeClr>
    </cs:fontRef>
    <cs:spPr>
      <a:noFill/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  <cs:defRPr sz="900" kern="1200"/>
  </cs:dataTable>
  <cs:downBar>
    <cs:lnRef idx="0"/>
    <cs:fillRef idx="0"/>
    <cs:effectRef idx="0"/>
    <cs:fontRef idx="minor">
      <a:schemeClr val="dk1"/>
    </cs:fontRef>
    <cs:spPr>
      <a:solidFill>
        <a:schemeClr val="dk1">
          <a:lumMod val="65000"/>
          <a:lumOff val="35000"/>
        </a:schemeClr>
      </a:solidFill>
      <a:ln w="9525">
        <a:solidFill>
          <a:schemeClr val="tx1">
            <a:lumMod val="65000"/>
            <a:lumOff val="35000"/>
          </a:schemeClr>
        </a:solidFill>
      </a:ln>
    </cs:spPr>
  </cs:downBar>
  <cs:drop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35000"/>
            <a:lumOff val="65000"/>
          </a:schemeClr>
        </a:solidFill>
        <a:round/>
      </a:ln>
    </cs:spPr>
  </cs:dropLine>
  <cs:errorBar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65000"/>
            <a:lumOff val="35000"/>
          </a:schemeClr>
        </a:solidFill>
        <a:round/>
      </a:ln>
    </cs:spPr>
  </cs:errorBar>
  <cs:floor>
    <cs:lnRef idx="0"/>
    <cs:fillRef idx="0"/>
    <cs:effectRef idx="0"/>
    <cs:fontRef idx="minor">
      <a:schemeClr val="tx1"/>
    </cs:fontRef>
    <cs:spPr>
      <a:noFill/>
      <a:ln>
        <a:noFill/>
      </a:ln>
    </cs:spPr>
  </cs:floor>
  <cs:gridlineMajor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</cs:gridlineMajor>
  <cs:gridlineMinor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5000"/>
            <a:lumOff val="95000"/>
          </a:schemeClr>
        </a:solidFill>
        <a:round/>
      </a:ln>
    </cs:spPr>
  </cs:gridlineMinor>
  <cs:hiLo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75000"/>
            <a:lumOff val="25000"/>
          </a:schemeClr>
        </a:solidFill>
        <a:round/>
      </a:ln>
    </cs:spPr>
  </cs:hiLoLine>
  <cs:leader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35000"/>
            <a:lumOff val="65000"/>
          </a:schemeClr>
        </a:solidFill>
        <a:round/>
      </a:ln>
    </cs:spPr>
  </cs:leaderLine>
  <cs:legend>
    <cs:lnRef idx="0"/>
    <cs:fillRef idx="0"/>
    <cs:effectRef idx="0"/>
    <cs:fontRef idx="minor">
      <a:schemeClr val="tx1">
        <a:lumMod val="65000"/>
        <a:lumOff val="35000"/>
      </a:schemeClr>
    </cs:fontRef>
    <cs:defRPr sz="900" kern="1200"/>
  </cs:legend>
  <cs:plotArea mods="allowNoFillOverride allowNoLineOverride">
    <cs:lnRef idx="0"/>
    <cs:fillRef idx="0"/>
    <cs:effectRef idx="0"/>
    <cs:fontRef idx="minor">
      <a:schemeClr val="tx1"/>
    </cs:fontRef>
  </cs:plotArea>
  <cs:plotArea3D mods="allowNoFillOverride allowNoLineOverride">
    <cs:lnRef idx="0"/>
    <cs:fillRef idx="0"/>
    <cs:effectRef idx="0"/>
    <cs:fontRef idx="minor">
      <a:schemeClr val="tx1"/>
    </cs:fontRef>
  </cs:plotArea3D>
  <cs:seriesAxis>
    <cs:lnRef idx="0"/>
    <cs:fillRef idx="0"/>
    <cs:effectRef idx="0"/>
    <cs:fontRef idx="minor">
      <a:schemeClr val="tx1">
        <a:lumMod val="65000"/>
        <a:lumOff val="35000"/>
      </a:schemeClr>
    </cs:fontRef>
    <cs:defRPr sz="900" kern="1200"/>
  </cs:seriesAxis>
  <cs:series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35000"/>
            <a:lumOff val="65000"/>
          </a:schemeClr>
        </a:solidFill>
        <a:round/>
      </a:ln>
    </cs:spPr>
  </cs:seriesLine>
  <cs:title>
    <cs:lnRef idx="0"/>
    <cs:fillRef idx="0"/>
    <cs:effectRef idx="0"/>
    <cs:fontRef idx="minor">
      <a:schemeClr val="tx1">
        <a:lumMod val="65000"/>
        <a:lumOff val="35000"/>
      </a:schemeClr>
    </cs:fontRef>
    <cs:defRPr sz="1400" b="0" kern="1200" spc="0" baseline="0"/>
  </cs:title>
  <cs:trendline>
    <cs:lnRef idx="0">
      <cs:styleClr val="auto"/>
    </cs:lnRef>
    <cs:fillRef idx="0"/>
    <cs:effectRef idx="0"/>
    <cs:fontRef idx="minor">
      <a:schemeClr val="tx1"/>
    </cs:fontRef>
    <cs:spPr>
      <a:ln w="19050" cap="rnd">
        <a:solidFill>
          <a:schemeClr val="phClr"/>
        </a:solidFill>
        <a:prstDash val="sysDot"/>
      </a:ln>
    </cs:spPr>
  </cs:trendline>
  <cs:trendlineLabel>
    <cs:lnRef idx="0"/>
    <cs:fillRef idx="0"/>
    <cs:effectRef idx="0"/>
    <cs:fontRef idx="minor">
      <a:schemeClr val="tx1">
        <a:lumMod val="65000"/>
        <a:lumOff val="35000"/>
      </a:schemeClr>
    </cs:fontRef>
    <cs:defRPr sz="900" kern="1200"/>
  </cs:trendlineLabel>
  <cs:upBar>
    <cs:lnRef idx="0"/>
    <cs:fillRef idx="0"/>
    <cs:effectRef idx="0"/>
    <cs:fontRef idx="minor">
      <a:schemeClr val="dk1"/>
    </cs:fontRef>
    <cs:spPr>
      <a:solidFill>
        <a:schemeClr val="lt1"/>
      </a:solidFill>
      <a:ln w="9525">
        <a:solidFill>
          <a:schemeClr val="tx1">
            <a:lumMod val="15000"/>
            <a:lumOff val="85000"/>
          </a:schemeClr>
        </a:solidFill>
      </a:ln>
    </cs:spPr>
  </cs:upBar>
  <cs:valueAxis>
    <cs:lnRef idx="0"/>
    <cs:fillRef idx="0"/>
    <cs:effectRef idx="0"/>
    <cs:fontRef idx="minor">
      <a:schemeClr val="tx1">
        <a:lumMod val="65000"/>
        <a:lumOff val="35000"/>
      </a:schemeClr>
    </cs:fontRef>
    <cs:defRPr sz="900" kern="1200"/>
  </cs:valueAxis>
  <cs:wall>
    <cs:lnRef idx="0"/>
    <cs:fillRef idx="0"/>
    <cs:effectRef idx="0"/>
    <cs:fontRef idx="minor">
      <a:schemeClr val="tx1"/>
    </cs:fontRef>
    <cs:spPr>
      <a:noFill/>
      <a:ln>
        <a:noFill/>
      </a:ln>
    </cs:spPr>
  </cs:wall>
</cs:chartStyle>
</file>

<file path=ppt/charts/style3.xml><?xml version="1.0" encoding="utf-8"?>
<cs:chartStyle xmlns:cs="http://schemas.microsoft.com/office/drawing/2012/chartStyle" xmlns:a="http://schemas.openxmlformats.org/drawingml/2006/main" id="201">
  <cs:axisTitle>
    <cs:lnRef idx="0"/>
    <cs:fillRef idx="0"/>
    <cs:effectRef idx="0"/>
    <cs:fontRef idx="minor">
      <a:schemeClr val="tx1">
        <a:lumMod val="65000"/>
        <a:lumOff val="35000"/>
      </a:schemeClr>
    </cs:fontRef>
    <cs:defRPr sz="1000" kern="1200"/>
  </cs:axisTitle>
  <cs:categoryAxis>
    <cs:lnRef idx="0"/>
    <cs:fillRef idx="0"/>
    <cs:effectRef idx="0"/>
    <cs:fontRef idx="minor">
      <a:schemeClr val="tx1">
        <a:lumMod val="65000"/>
        <a:lumOff val="35000"/>
      </a:schemeClr>
    </cs:fontRef>
    <cs:spPr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  <cs:defRPr sz="900" kern="1200"/>
  </cs:categoryAxis>
  <cs:chartArea mods="allowNoFillOverride allowNoLineOverride">
    <cs:lnRef idx="0"/>
    <cs:fillRef idx="0"/>
    <cs:effectRef idx="0"/>
    <cs:fontRef idx="minor">
      <a:schemeClr val="tx1"/>
    </cs:fontRef>
    <cs:spPr>
      <a:solidFill>
        <a:schemeClr val="bg1"/>
      </a:solidFill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  <cs:defRPr sz="1000" kern="1200"/>
  </cs:chartArea>
  <cs:dataLabel>
    <cs:lnRef idx="0"/>
    <cs:fillRef idx="0"/>
    <cs:effectRef idx="0"/>
    <cs:fontRef idx="minor">
      <a:schemeClr val="tx1">
        <a:lumMod val="75000"/>
        <a:lumOff val="25000"/>
      </a:schemeClr>
    </cs:fontRef>
    <cs:defRPr sz="900" kern="1200"/>
  </cs:dataLabel>
  <cs:dataLabelCallout>
    <cs:lnRef idx="0"/>
    <cs:fillRef idx="0"/>
    <cs:effectRef idx="0"/>
    <cs:fontRef idx="minor">
      <a:schemeClr val="dk1">
        <a:lumMod val="65000"/>
        <a:lumOff val="35000"/>
      </a:schemeClr>
    </cs:fontRef>
    <cs:spPr>
      <a:solidFill>
        <a:schemeClr val="lt1"/>
      </a:solidFill>
      <a:ln>
        <a:solidFill>
          <a:schemeClr val="dk1">
            <a:lumMod val="25000"/>
            <a:lumOff val="75000"/>
          </a:schemeClr>
        </a:solidFill>
      </a:ln>
    </cs:spPr>
    <cs:defRPr sz="900" kern="1200"/>
    <cs:bodyPr rot="0" spcFirstLastPara="1" vertOverflow="clip" horzOverflow="clip" vert="horz" wrap="square" lIns="36576" tIns="18288" rIns="36576" bIns="18288" anchor="ctr" anchorCtr="1">
      <a:spAutoFit/>
    </cs:bodyPr>
  </cs:dataLabelCallout>
  <cs:dataPoint>
    <cs:lnRef idx="0"/>
    <cs:fillRef idx="1">
      <cs:styleClr val="auto"/>
    </cs:fillRef>
    <cs:effectRef idx="0"/>
    <cs:fontRef idx="minor">
      <a:schemeClr val="tx1"/>
    </cs:fontRef>
  </cs:dataPoint>
  <cs:dataPoint3D>
    <cs:lnRef idx="0"/>
    <cs:fillRef idx="1">
      <cs:styleClr val="auto"/>
    </cs:fillRef>
    <cs:effectRef idx="0"/>
    <cs:fontRef idx="minor">
      <a:schemeClr val="tx1"/>
    </cs:fontRef>
  </cs:dataPoint3D>
  <cs:dataPointLine>
    <cs:lnRef idx="0">
      <cs:styleClr val="auto"/>
    </cs:lnRef>
    <cs:fillRef idx="1"/>
    <cs:effectRef idx="0"/>
    <cs:fontRef idx="minor">
      <a:schemeClr val="tx1"/>
    </cs:fontRef>
    <cs:spPr>
      <a:ln w="28575" cap="rnd">
        <a:solidFill>
          <a:schemeClr val="phClr"/>
        </a:solidFill>
        <a:round/>
      </a:ln>
    </cs:spPr>
  </cs:dataPointLine>
  <cs:dataPointMarker>
    <cs:lnRef idx="0">
      <cs:styleClr val="auto"/>
    </cs:lnRef>
    <cs:fillRef idx="1">
      <cs:styleClr val="auto"/>
    </cs:fillRef>
    <cs:effectRef idx="0"/>
    <cs:fontRef idx="minor">
      <a:schemeClr val="tx1"/>
    </cs:fontRef>
    <cs:spPr>
      <a:ln w="9525">
        <a:solidFill>
          <a:schemeClr val="phClr"/>
        </a:solidFill>
      </a:ln>
    </cs:spPr>
  </cs:dataPointMarker>
  <cs:dataPointMarkerLayout symbol="circle" size="5"/>
  <cs:dataPointWireframe>
    <cs:lnRef idx="0">
      <cs:styleClr val="auto"/>
    </cs:lnRef>
    <cs:fillRef idx="1"/>
    <cs:effectRef idx="0"/>
    <cs:fontRef idx="minor">
      <a:schemeClr val="tx1"/>
    </cs:fontRef>
    <cs:spPr>
      <a:ln w="9525" cap="rnd">
        <a:solidFill>
          <a:schemeClr val="phClr"/>
        </a:solidFill>
        <a:round/>
      </a:ln>
    </cs:spPr>
  </cs:dataPointWireframe>
  <cs:dataTable>
    <cs:lnRef idx="0"/>
    <cs:fillRef idx="0"/>
    <cs:effectRef idx="0"/>
    <cs:fontRef idx="minor">
      <a:schemeClr val="tx1">
        <a:lumMod val="65000"/>
        <a:lumOff val="35000"/>
      </a:schemeClr>
    </cs:fontRef>
    <cs:spPr>
      <a:noFill/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  <cs:defRPr sz="900" kern="1200"/>
  </cs:dataTable>
  <cs:downBar>
    <cs:lnRef idx="0"/>
    <cs:fillRef idx="0"/>
    <cs:effectRef idx="0"/>
    <cs:fontRef idx="minor">
      <a:schemeClr val="dk1"/>
    </cs:fontRef>
    <cs:spPr>
      <a:solidFill>
        <a:schemeClr val="dk1">
          <a:lumMod val="65000"/>
          <a:lumOff val="35000"/>
        </a:schemeClr>
      </a:solidFill>
      <a:ln w="9525">
        <a:solidFill>
          <a:schemeClr val="tx1">
            <a:lumMod val="65000"/>
            <a:lumOff val="35000"/>
          </a:schemeClr>
        </a:solidFill>
      </a:ln>
    </cs:spPr>
  </cs:downBar>
  <cs:drop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35000"/>
            <a:lumOff val="65000"/>
          </a:schemeClr>
        </a:solidFill>
        <a:round/>
      </a:ln>
    </cs:spPr>
  </cs:dropLine>
  <cs:errorBar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65000"/>
            <a:lumOff val="35000"/>
          </a:schemeClr>
        </a:solidFill>
        <a:round/>
      </a:ln>
    </cs:spPr>
  </cs:errorBar>
  <cs:floor>
    <cs:lnRef idx="0"/>
    <cs:fillRef idx="0"/>
    <cs:effectRef idx="0"/>
    <cs:fontRef idx="minor">
      <a:schemeClr val="tx1"/>
    </cs:fontRef>
    <cs:spPr>
      <a:noFill/>
      <a:ln>
        <a:noFill/>
      </a:ln>
    </cs:spPr>
  </cs:floor>
  <cs:gridlineMajor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</cs:gridlineMajor>
  <cs:gridlineMinor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5000"/>
            <a:lumOff val="95000"/>
          </a:schemeClr>
        </a:solidFill>
        <a:round/>
      </a:ln>
    </cs:spPr>
  </cs:gridlineMinor>
  <cs:hiLo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75000"/>
            <a:lumOff val="25000"/>
          </a:schemeClr>
        </a:solidFill>
        <a:round/>
      </a:ln>
    </cs:spPr>
  </cs:hiLoLine>
  <cs:leader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35000"/>
            <a:lumOff val="65000"/>
          </a:schemeClr>
        </a:solidFill>
        <a:round/>
      </a:ln>
    </cs:spPr>
  </cs:leaderLine>
  <cs:legend>
    <cs:lnRef idx="0"/>
    <cs:fillRef idx="0"/>
    <cs:effectRef idx="0"/>
    <cs:fontRef idx="minor">
      <a:schemeClr val="tx1">
        <a:lumMod val="65000"/>
        <a:lumOff val="35000"/>
      </a:schemeClr>
    </cs:fontRef>
    <cs:defRPr sz="900" kern="1200"/>
  </cs:legend>
  <cs:plotArea mods="allowNoFillOverride allowNoLineOverride">
    <cs:lnRef idx="0"/>
    <cs:fillRef idx="0"/>
    <cs:effectRef idx="0"/>
    <cs:fontRef idx="minor">
      <a:schemeClr val="tx1"/>
    </cs:fontRef>
  </cs:plotArea>
  <cs:plotArea3D mods="allowNoFillOverride allowNoLineOverride">
    <cs:lnRef idx="0"/>
    <cs:fillRef idx="0"/>
    <cs:effectRef idx="0"/>
    <cs:fontRef idx="minor">
      <a:schemeClr val="tx1"/>
    </cs:fontRef>
  </cs:plotArea3D>
  <cs:seriesAxis>
    <cs:lnRef idx="0"/>
    <cs:fillRef idx="0"/>
    <cs:effectRef idx="0"/>
    <cs:fontRef idx="minor">
      <a:schemeClr val="tx1">
        <a:lumMod val="65000"/>
        <a:lumOff val="35000"/>
      </a:schemeClr>
    </cs:fontRef>
    <cs:defRPr sz="900" kern="1200"/>
  </cs:seriesAxis>
  <cs:series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35000"/>
            <a:lumOff val="65000"/>
          </a:schemeClr>
        </a:solidFill>
        <a:round/>
      </a:ln>
    </cs:spPr>
  </cs:seriesLine>
  <cs:title>
    <cs:lnRef idx="0"/>
    <cs:fillRef idx="0"/>
    <cs:effectRef idx="0"/>
    <cs:fontRef idx="minor">
      <a:schemeClr val="tx1">
        <a:lumMod val="65000"/>
        <a:lumOff val="35000"/>
      </a:schemeClr>
    </cs:fontRef>
    <cs:defRPr sz="1400" b="0" kern="1200" spc="0" baseline="0"/>
  </cs:title>
  <cs:trendline>
    <cs:lnRef idx="0">
      <cs:styleClr val="auto"/>
    </cs:lnRef>
    <cs:fillRef idx="0"/>
    <cs:effectRef idx="0"/>
    <cs:fontRef idx="minor">
      <a:schemeClr val="tx1"/>
    </cs:fontRef>
    <cs:spPr>
      <a:ln w="19050" cap="rnd">
        <a:solidFill>
          <a:schemeClr val="phClr"/>
        </a:solidFill>
        <a:prstDash val="sysDot"/>
      </a:ln>
    </cs:spPr>
  </cs:trendline>
  <cs:trendlineLabel>
    <cs:lnRef idx="0"/>
    <cs:fillRef idx="0"/>
    <cs:effectRef idx="0"/>
    <cs:fontRef idx="minor">
      <a:schemeClr val="tx1">
        <a:lumMod val="65000"/>
        <a:lumOff val="35000"/>
      </a:schemeClr>
    </cs:fontRef>
    <cs:defRPr sz="900" kern="1200"/>
  </cs:trendlineLabel>
  <cs:upBar>
    <cs:lnRef idx="0"/>
    <cs:fillRef idx="0"/>
    <cs:effectRef idx="0"/>
    <cs:fontRef idx="minor">
      <a:schemeClr val="dk1"/>
    </cs:fontRef>
    <cs:spPr>
      <a:solidFill>
        <a:schemeClr val="lt1"/>
      </a:solidFill>
      <a:ln w="9525">
        <a:solidFill>
          <a:schemeClr val="tx1">
            <a:lumMod val="15000"/>
            <a:lumOff val="85000"/>
          </a:schemeClr>
        </a:solidFill>
      </a:ln>
    </cs:spPr>
  </cs:upBar>
  <cs:valueAxis>
    <cs:lnRef idx="0"/>
    <cs:fillRef idx="0"/>
    <cs:effectRef idx="0"/>
    <cs:fontRef idx="minor">
      <a:schemeClr val="tx1">
        <a:lumMod val="65000"/>
        <a:lumOff val="35000"/>
      </a:schemeClr>
    </cs:fontRef>
    <cs:defRPr sz="900" kern="1200"/>
  </cs:valueAxis>
  <cs:wall>
    <cs:lnRef idx="0"/>
    <cs:fillRef idx="0"/>
    <cs:effectRef idx="0"/>
    <cs:fontRef idx="minor">
      <a:schemeClr val="tx1"/>
    </cs:fontRef>
    <cs:spPr>
      <a:noFill/>
      <a:ln>
        <a:noFill/>
      </a:ln>
    </cs:spPr>
  </cs:wall>
</cs:chartStyle>
</file>

<file path=ppt/charts/style4.xml><?xml version="1.0" encoding="utf-8"?>
<cs:chartStyle xmlns:cs="http://schemas.microsoft.com/office/drawing/2012/chartStyle" xmlns:a="http://schemas.openxmlformats.org/drawingml/2006/main" id="201">
  <cs:axisTitle>
    <cs:lnRef idx="0"/>
    <cs:fillRef idx="0"/>
    <cs:effectRef idx="0"/>
    <cs:fontRef idx="minor">
      <a:schemeClr val="tx1">
        <a:lumMod val="65000"/>
        <a:lumOff val="35000"/>
      </a:schemeClr>
    </cs:fontRef>
    <cs:defRPr sz="1000" kern="1200"/>
  </cs:axisTitle>
  <cs:categoryAxis>
    <cs:lnRef idx="0"/>
    <cs:fillRef idx="0"/>
    <cs:effectRef idx="0"/>
    <cs:fontRef idx="minor">
      <a:schemeClr val="tx1">
        <a:lumMod val="65000"/>
        <a:lumOff val="35000"/>
      </a:schemeClr>
    </cs:fontRef>
    <cs:spPr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  <cs:defRPr sz="900" kern="1200"/>
  </cs:categoryAxis>
  <cs:chartArea mods="allowNoFillOverride allowNoLineOverride">
    <cs:lnRef idx="0"/>
    <cs:fillRef idx="0"/>
    <cs:effectRef idx="0"/>
    <cs:fontRef idx="minor">
      <a:schemeClr val="tx1"/>
    </cs:fontRef>
    <cs:spPr>
      <a:solidFill>
        <a:schemeClr val="bg1"/>
      </a:solidFill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  <cs:defRPr sz="1000" kern="1200"/>
  </cs:chartArea>
  <cs:dataLabel>
    <cs:lnRef idx="0"/>
    <cs:fillRef idx="0"/>
    <cs:effectRef idx="0"/>
    <cs:fontRef idx="minor">
      <a:schemeClr val="tx1">
        <a:lumMod val="75000"/>
        <a:lumOff val="25000"/>
      </a:schemeClr>
    </cs:fontRef>
    <cs:defRPr sz="900" kern="1200"/>
  </cs:dataLabel>
  <cs:dataLabelCallout>
    <cs:lnRef idx="0"/>
    <cs:fillRef idx="0"/>
    <cs:effectRef idx="0"/>
    <cs:fontRef idx="minor">
      <a:schemeClr val="dk1">
        <a:lumMod val="65000"/>
        <a:lumOff val="35000"/>
      </a:schemeClr>
    </cs:fontRef>
    <cs:spPr>
      <a:solidFill>
        <a:schemeClr val="lt1"/>
      </a:solidFill>
      <a:ln>
        <a:solidFill>
          <a:schemeClr val="dk1">
            <a:lumMod val="25000"/>
            <a:lumOff val="75000"/>
          </a:schemeClr>
        </a:solidFill>
      </a:ln>
    </cs:spPr>
    <cs:defRPr sz="900" kern="1200"/>
    <cs:bodyPr rot="0" spcFirstLastPara="1" vertOverflow="clip" horzOverflow="clip" vert="horz" wrap="square" lIns="36576" tIns="18288" rIns="36576" bIns="18288" anchor="ctr" anchorCtr="1">
      <a:spAutoFit/>
    </cs:bodyPr>
  </cs:dataLabelCallout>
  <cs:dataPoint>
    <cs:lnRef idx="0"/>
    <cs:fillRef idx="1">
      <cs:styleClr val="auto"/>
    </cs:fillRef>
    <cs:effectRef idx="0"/>
    <cs:fontRef idx="minor">
      <a:schemeClr val="tx1"/>
    </cs:fontRef>
  </cs:dataPoint>
  <cs:dataPoint3D>
    <cs:lnRef idx="0"/>
    <cs:fillRef idx="1">
      <cs:styleClr val="auto"/>
    </cs:fillRef>
    <cs:effectRef idx="0"/>
    <cs:fontRef idx="minor">
      <a:schemeClr val="tx1"/>
    </cs:fontRef>
  </cs:dataPoint3D>
  <cs:dataPointLine>
    <cs:lnRef idx="0">
      <cs:styleClr val="auto"/>
    </cs:lnRef>
    <cs:fillRef idx="1"/>
    <cs:effectRef idx="0"/>
    <cs:fontRef idx="minor">
      <a:schemeClr val="tx1"/>
    </cs:fontRef>
    <cs:spPr>
      <a:ln w="28575" cap="rnd">
        <a:solidFill>
          <a:schemeClr val="phClr"/>
        </a:solidFill>
        <a:round/>
      </a:ln>
    </cs:spPr>
  </cs:dataPointLine>
  <cs:dataPointMarker>
    <cs:lnRef idx="0">
      <cs:styleClr val="auto"/>
    </cs:lnRef>
    <cs:fillRef idx="1">
      <cs:styleClr val="auto"/>
    </cs:fillRef>
    <cs:effectRef idx="0"/>
    <cs:fontRef idx="minor">
      <a:schemeClr val="tx1"/>
    </cs:fontRef>
    <cs:spPr>
      <a:ln w="9525">
        <a:solidFill>
          <a:schemeClr val="phClr"/>
        </a:solidFill>
      </a:ln>
    </cs:spPr>
  </cs:dataPointMarker>
  <cs:dataPointMarkerLayout symbol="circle" size="5"/>
  <cs:dataPointWireframe>
    <cs:lnRef idx="0">
      <cs:styleClr val="auto"/>
    </cs:lnRef>
    <cs:fillRef idx="1"/>
    <cs:effectRef idx="0"/>
    <cs:fontRef idx="minor">
      <a:schemeClr val="tx1"/>
    </cs:fontRef>
    <cs:spPr>
      <a:ln w="9525" cap="rnd">
        <a:solidFill>
          <a:schemeClr val="phClr"/>
        </a:solidFill>
        <a:round/>
      </a:ln>
    </cs:spPr>
  </cs:dataPointWireframe>
  <cs:dataTable>
    <cs:lnRef idx="0"/>
    <cs:fillRef idx="0"/>
    <cs:effectRef idx="0"/>
    <cs:fontRef idx="minor">
      <a:schemeClr val="tx1">
        <a:lumMod val="65000"/>
        <a:lumOff val="35000"/>
      </a:schemeClr>
    </cs:fontRef>
    <cs:spPr>
      <a:noFill/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  <cs:defRPr sz="900" kern="1200"/>
  </cs:dataTable>
  <cs:downBar>
    <cs:lnRef idx="0"/>
    <cs:fillRef idx="0"/>
    <cs:effectRef idx="0"/>
    <cs:fontRef idx="minor">
      <a:schemeClr val="dk1"/>
    </cs:fontRef>
    <cs:spPr>
      <a:solidFill>
        <a:schemeClr val="dk1">
          <a:lumMod val="65000"/>
          <a:lumOff val="35000"/>
        </a:schemeClr>
      </a:solidFill>
      <a:ln w="9525">
        <a:solidFill>
          <a:schemeClr val="tx1">
            <a:lumMod val="65000"/>
            <a:lumOff val="35000"/>
          </a:schemeClr>
        </a:solidFill>
      </a:ln>
    </cs:spPr>
  </cs:downBar>
  <cs:drop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35000"/>
            <a:lumOff val="65000"/>
          </a:schemeClr>
        </a:solidFill>
        <a:round/>
      </a:ln>
    </cs:spPr>
  </cs:dropLine>
  <cs:errorBar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65000"/>
            <a:lumOff val="35000"/>
          </a:schemeClr>
        </a:solidFill>
        <a:round/>
      </a:ln>
    </cs:spPr>
  </cs:errorBar>
  <cs:floor>
    <cs:lnRef idx="0"/>
    <cs:fillRef idx="0"/>
    <cs:effectRef idx="0"/>
    <cs:fontRef idx="minor">
      <a:schemeClr val="tx1"/>
    </cs:fontRef>
    <cs:spPr>
      <a:noFill/>
      <a:ln>
        <a:noFill/>
      </a:ln>
    </cs:spPr>
  </cs:floor>
  <cs:gridlineMajor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</cs:gridlineMajor>
  <cs:gridlineMinor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5000"/>
            <a:lumOff val="95000"/>
          </a:schemeClr>
        </a:solidFill>
        <a:round/>
      </a:ln>
    </cs:spPr>
  </cs:gridlineMinor>
  <cs:hiLo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75000"/>
            <a:lumOff val="25000"/>
          </a:schemeClr>
        </a:solidFill>
        <a:round/>
      </a:ln>
    </cs:spPr>
  </cs:hiLoLine>
  <cs:leader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35000"/>
            <a:lumOff val="65000"/>
          </a:schemeClr>
        </a:solidFill>
        <a:round/>
      </a:ln>
    </cs:spPr>
  </cs:leaderLine>
  <cs:legend>
    <cs:lnRef idx="0"/>
    <cs:fillRef idx="0"/>
    <cs:effectRef idx="0"/>
    <cs:fontRef idx="minor">
      <a:schemeClr val="tx1">
        <a:lumMod val="65000"/>
        <a:lumOff val="35000"/>
      </a:schemeClr>
    </cs:fontRef>
    <cs:defRPr sz="900" kern="1200"/>
  </cs:legend>
  <cs:plotArea mods="allowNoFillOverride allowNoLineOverride">
    <cs:lnRef idx="0"/>
    <cs:fillRef idx="0"/>
    <cs:effectRef idx="0"/>
    <cs:fontRef idx="minor">
      <a:schemeClr val="tx1"/>
    </cs:fontRef>
  </cs:plotArea>
  <cs:plotArea3D mods="allowNoFillOverride allowNoLineOverride">
    <cs:lnRef idx="0"/>
    <cs:fillRef idx="0"/>
    <cs:effectRef idx="0"/>
    <cs:fontRef idx="minor">
      <a:schemeClr val="tx1"/>
    </cs:fontRef>
  </cs:plotArea3D>
  <cs:seriesAxis>
    <cs:lnRef idx="0"/>
    <cs:fillRef idx="0"/>
    <cs:effectRef idx="0"/>
    <cs:fontRef idx="minor">
      <a:schemeClr val="tx1">
        <a:lumMod val="65000"/>
        <a:lumOff val="35000"/>
      </a:schemeClr>
    </cs:fontRef>
    <cs:defRPr sz="900" kern="1200"/>
  </cs:seriesAxis>
  <cs:series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35000"/>
            <a:lumOff val="65000"/>
          </a:schemeClr>
        </a:solidFill>
        <a:round/>
      </a:ln>
    </cs:spPr>
  </cs:seriesLine>
  <cs:title>
    <cs:lnRef idx="0"/>
    <cs:fillRef idx="0"/>
    <cs:effectRef idx="0"/>
    <cs:fontRef idx="minor">
      <a:schemeClr val="tx1">
        <a:lumMod val="65000"/>
        <a:lumOff val="35000"/>
      </a:schemeClr>
    </cs:fontRef>
    <cs:defRPr sz="1400" b="0" kern="1200" spc="0" baseline="0"/>
  </cs:title>
  <cs:trendline>
    <cs:lnRef idx="0">
      <cs:styleClr val="auto"/>
    </cs:lnRef>
    <cs:fillRef idx="0"/>
    <cs:effectRef idx="0"/>
    <cs:fontRef idx="minor">
      <a:schemeClr val="tx1"/>
    </cs:fontRef>
    <cs:spPr>
      <a:ln w="19050" cap="rnd">
        <a:solidFill>
          <a:schemeClr val="phClr"/>
        </a:solidFill>
        <a:prstDash val="sysDot"/>
      </a:ln>
    </cs:spPr>
  </cs:trendline>
  <cs:trendlineLabel>
    <cs:lnRef idx="0"/>
    <cs:fillRef idx="0"/>
    <cs:effectRef idx="0"/>
    <cs:fontRef idx="minor">
      <a:schemeClr val="tx1">
        <a:lumMod val="65000"/>
        <a:lumOff val="35000"/>
      </a:schemeClr>
    </cs:fontRef>
    <cs:defRPr sz="900" kern="1200"/>
  </cs:trendlineLabel>
  <cs:upBar>
    <cs:lnRef idx="0"/>
    <cs:fillRef idx="0"/>
    <cs:effectRef idx="0"/>
    <cs:fontRef idx="minor">
      <a:schemeClr val="dk1"/>
    </cs:fontRef>
    <cs:spPr>
      <a:solidFill>
        <a:schemeClr val="lt1"/>
      </a:solidFill>
      <a:ln w="9525">
        <a:solidFill>
          <a:schemeClr val="tx1">
            <a:lumMod val="15000"/>
            <a:lumOff val="85000"/>
          </a:schemeClr>
        </a:solidFill>
      </a:ln>
    </cs:spPr>
  </cs:upBar>
  <cs:valueAxis>
    <cs:lnRef idx="0"/>
    <cs:fillRef idx="0"/>
    <cs:effectRef idx="0"/>
    <cs:fontRef idx="minor">
      <a:schemeClr val="tx1">
        <a:lumMod val="65000"/>
        <a:lumOff val="35000"/>
      </a:schemeClr>
    </cs:fontRef>
    <cs:defRPr sz="900" kern="1200"/>
  </cs:valueAxis>
  <cs:wall>
    <cs:lnRef idx="0"/>
    <cs:fillRef idx="0"/>
    <cs:effectRef idx="0"/>
    <cs:fontRef idx="minor">
      <a:schemeClr val="tx1"/>
    </cs:fontRef>
    <cs:spPr>
      <a:noFill/>
      <a:ln>
        <a:noFill/>
      </a:ln>
    </cs:spPr>
  </cs:wall>
</cs:chartStyle>
</file>

<file path=ppt/charts/style5.xml><?xml version="1.0" encoding="utf-8"?>
<cs:chartStyle xmlns:cs="http://schemas.microsoft.com/office/drawing/2012/chartStyle" xmlns:a="http://schemas.openxmlformats.org/drawingml/2006/main" id="201">
  <cs:axisTitle>
    <cs:lnRef idx="0"/>
    <cs:fillRef idx="0"/>
    <cs:effectRef idx="0"/>
    <cs:fontRef idx="minor">
      <a:schemeClr val="tx1">
        <a:lumMod val="65000"/>
        <a:lumOff val="35000"/>
      </a:schemeClr>
    </cs:fontRef>
    <cs:defRPr sz="1000" kern="1200"/>
  </cs:axisTitle>
  <cs:categoryAxis>
    <cs:lnRef idx="0"/>
    <cs:fillRef idx="0"/>
    <cs:effectRef idx="0"/>
    <cs:fontRef idx="minor">
      <a:schemeClr val="tx1">
        <a:lumMod val="65000"/>
        <a:lumOff val="35000"/>
      </a:schemeClr>
    </cs:fontRef>
    <cs:spPr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  <cs:defRPr sz="900" kern="1200"/>
  </cs:categoryAxis>
  <cs:chartArea mods="allowNoFillOverride allowNoLineOverride">
    <cs:lnRef idx="0"/>
    <cs:fillRef idx="0"/>
    <cs:effectRef idx="0"/>
    <cs:fontRef idx="minor">
      <a:schemeClr val="tx1"/>
    </cs:fontRef>
    <cs:spPr>
      <a:solidFill>
        <a:schemeClr val="bg1"/>
      </a:solidFill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  <cs:defRPr sz="1000" kern="1200"/>
  </cs:chartArea>
  <cs:dataLabel>
    <cs:lnRef idx="0"/>
    <cs:fillRef idx="0"/>
    <cs:effectRef idx="0"/>
    <cs:fontRef idx="minor">
      <a:schemeClr val="tx1">
        <a:lumMod val="75000"/>
        <a:lumOff val="25000"/>
      </a:schemeClr>
    </cs:fontRef>
    <cs:defRPr sz="900" kern="1200"/>
  </cs:dataLabel>
  <cs:dataLabelCallout>
    <cs:lnRef idx="0"/>
    <cs:fillRef idx="0"/>
    <cs:effectRef idx="0"/>
    <cs:fontRef idx="minor">
      <a:schemeClr val="dk1">
        <a:lumMod val="65000"/>
        <a:lumOff val="35000"/>
      </a:schemeClr>
    </cs:fontRef>
    <cs:spPr>
      <a:solidFill>
        <a:schemeClr val="lt1"/>
      </a:solidFill>
      <a:ln>
        <a:solidFill>
          <a:schemeClr val="dk1">
            <a:lumMod val="25000"/>
            <a:lumOff val="75000"/>
          </a:schemeClr>
        </a:solidFill>
      </a:ln>
    </cs:spPr>
    <cs:defRPr sz="900" kern="1200"/>
    <cs:bodyPr rot="0" spcFirstLastPara="1" vertOverflow="clip" horzOverflow="clip" vert="horz" wrap="square" lIns="36576" tIns="18288" rIns="36576" bIns="18288" anchor="ctr" anchorCtr="1">
      <a:spAutoFit/>
    </cs:bodyPr>
  </cs:dataLabelCallout>
  <cs:dataPoint>
    <cs:lnRef idx="0"/>
    <cs:fillRef idx="1">
      <cs:styleClr val="auto"/>
    </cs:fillRef>
    <cs:effectRef idx="0"/>
    <cs:fontRef idx="minor">
      <a:schemeClr val="tx1"/>
    </cs:fontRef>
  </cs:dataPoint>
  <cs:dataPoint3D>
    <cs:lnRef idx="0"/>
    <cs:fillRef idx="1">
      <cs:styleClr val="auto"/>
    </cs:fillRef>
    <cs:effectRef idx="0"/>
    <cs:fontRef idx="minor">
      <a:schemeClr val="tx1"/>
    </cs:fontRef>
  </cs:dataPoint3D>
  <cs:dataPointLine>
    <cs:lnRef idx="0">
      <cs:styleClr val="auto"/>
    </cs:lnRef>
    <cs:fillRef idx="1"/>
    <cs:effectRef idx="0"/>
    <cs:fontRef idx="minor">
      <a:schemeClr val="tx1"/>
    </cs:fontRef>
    <cs:spPr>
      <a:ln w="28575" cap="rnd">
        <a:solidFill>
          <a:schemeClr val="phClr"/>
        </a:solidFill>
        <a:round/>
      </a:ln>
    </cs:spPr>
  </cs:dataPointLine>
  <cs:dataPointMarker>
    <cs:lnRef idx="0">
      <cs:styleClr val="auto"/>
    </cs:lnRef>
    <cs:fillRef idx="1">
      <cs:styleClr val="auto"/>
    </cs:fillRef>
    <cs:effectRef idx="0"/>
    <cs:fontRef idx="minor">
      <a:schemeClr val="tx1"/>
    </cs:fontRef>
    <cs:spPr>
      <a:ln w="9525">
        <a:solidFill>
          <a:schemeClr val="phClr"/>
        </a:solidFill>
      </a:ln>
    </cs:spPr>
  </cs:dataPointMarker>
  <cs:dataPointMarkerLayout symbol="circle" size="5"/>
  <cs:dataPointWireframe>
    <cs:lnRef idx="0">
      <cs:styleClr val="auto"/>
    </cs:lnRef>
    <cs:fillRef idx="1"/>
    <cs:effectRef idx="0"/>
    <cs:fontRef idx="minor">
      <a:schemeClr val="tx1"/>
    </cs:fontRef>
    <cs:spPr>
      <a:ln w="9525" cap="rnd">
        <a:solidFill>
          <a:schemeClr val="phClr"/>
        </a:solidFill>
        <a:round/>
      </a:ln>
    </cs:spPr>
  </cs:dataPointWireframe>
  <cs:dataTable>
    <cs:lnRef idx="0"/>
    <cs:fillRef idx="0"/>
    <cs:effectRef idx="0"/>
    <cs:fontRef idx="minor">
      <a:schemeClr val="tx1">
        <a:lumMod val="65000"/>
        <a:lumOff val="35000"/>
      </a:schemeClr>
    </cs:fontRef>
    <cs:spPr>
      <a:noFill/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  <cs:defRPr sz="900" kern="1200"/>
  </cs:dataTable>
  <cs:downBar>
    <cs:lnRef idx="0"/>
    <cs:fillRef idx="0"/>
    <cs:effectRef idx="0"/>
    <cs:fontRef idx="minor">
      <a:schemeClr val="dk1"/>
    </cs:fontRef>
    <cs:spPr>
      <a:solidFill>
        <a:schemeClr val="dk1">
          <a:lumMod val="65000"/>
          <a:lumOff val="35000"/>
        </a:schemeClr>
      </a:solidFill>
      <a:ln w="9525">
        <a:solidFill>
          <a:schemeClr val="tx1">
            <a:lumMod val="65000"/>
            <a:lumOff val="35000"/>
          </a:schemeClr>
        </a:solidFill>
      </a:ln>
    </cs:spPr>
  </cs:downBar>
  <cs:drop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35000"/>
            <a:lumOff val="65000"/>
          </a:schemeClr>
        </a:solidFill>
        <a:round/>
      </a:ln>
    </cs:spPr>
  </cs:dropLine>
  <cs:errorBar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65000"/>
            <a:lumOff val="35000"/>
          </a:schemeClr>
        </a:solidFill>
        <a:round/>
      </a:ln>
    </cs:spPr>
  </cs:errorBar>
  <cs:floor>
    <cs:lnRef idx="0"/>
    <cs:fillRef idx="0"/>
    <cs:effectRef idx="0"/>
    <cs:fontRef idx="minor">
      <a:schemeClr val="tx1"/>
    </cs:fontRef>
    <cs:spPr>
      <a:noFill/>
      <a:ln>
        <a:noFill/>
      </a:ln>
    </cs:spPr>
  </cs:floor>
  <cs:gridlineMajor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</cs:gridlineMajor>
  <cs:gridlineMinor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5000"/>
            <a:lumOff val="95000"/>
          </a:schemeClr>
        </a:solidFill>
        <a:round/>
      </a:ln>
    </cs:spPr>
  </cs:gridlineMinor>
  <cs:hiLo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75000"/>
            <a:lumOff val="25000"/>
          </a:schemeClr>
        </a:solidFill>
        <a:round/>
      </a:ln>
    </cs:spPr>
  </cs:hiLoLine>
  <cs:leader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35000"/>
            <a:lumOff val="65000"/>
          </a:schemeClr>
        </a:solidFill>
        <a:round/>
      </a:ln>
    </cs:spPr>
  </cs:leaderLine>
  <cs:legend>
    <cs:lnRef idx="0"/>
    <cs:fillRef idx="0"/>
    <cs:effectRef idx="0"/>
    <cs:fontRef idx="minor">
      <a:schemeClr val="tx1">
        <a:lumMod val="65000"/>
        <a:lumOff val="35000"/>
      </a:schemeClr>
    </cs:fontRef>
    <cs:defRPr sz="900" kern="1200"/>
  </cs:legend>
  <cs:plotArea mods="allowNoFillOverride allowNoLineOverride">
    <cs:lnRef idx="0"/>
    <cs:fillRef idx="0"/>
    <cs:effectRef idx="0"/>
    <cs:fontRef idx="minor">
      <a:schemeClr val="tx1"/>
    </cs:fontRef>
  </cs:plotArea>
  <cs:plotArea3D mods="allowNoFillOverride allowNoLineOverride">
    <cs:lnRef idx="0"/>
    <cs:fillRef idx="0"/>
    <cs:effectRef idx="0"/>
    <cs:fontRef idx="minor">
      <a:schemeClr val="tx1"/>
    </cs:fontRef>
  </cs:plotArea3D>
  <cs:seriesAxis>
    <cs:lnRef idx="0"/>
    <cs:fillRef idx="0"/>
    <cs:effectRef idx="0"/>
    <cs:fontRef idx="minor">
      <a:schemeClr val="tx1">
        <a:lumMod val="65000"/>
        <a:lumOff val="35000"/>
      </a:schemeClr>
    </cs:fontRef>
    <cs:defRPr sz="900" kern="1200"/>
  </cs:seriesAxis>
  <cs:series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35000"/>
            <a:lumOff val="65000"/>
          </a:schemeClr>
        </a:solidFill>
        <a:round/>
      </a:ln>
    </cs:spPr>
  </cs:seriesLine>
  <cs:title>
    <cs:lnRef idx="0"/>
    <cs:fillRef idx="0"/>
    <cs:effectRef idx="0"/>
    <cs:fontRef idx="minor">
      <a:schemeClr val="tx1">
        <a:lumMod val="65000"/>
        <a:lumOff val="35000"/>
      </a:schemeClr>
    </cs:fontRef>
    <cs:defRPr sz="1400" b="0" kern="1200" spc="0" baseline="0"/>
  </cs:title>
  <cs:trendline>
    <cs:lnRef idx="0">
      <cs:styleClr val="auto"/>
    </cs:lnRef>
    <cs:fillRef idx="0"/>
    <cs:effectRef idx="0"/>
    <cs:fontRef idx="minor">
      <a:schemeClr val="tx1"/>
    </cs:fontRef>
    <cs:spPr>
      <a:ln w="19050" cap="rnd">
        <a:solidFill>
          <a:schemeClr val="phClr"/>
        </a:solidFill>
        <a:prstDash val="sysDot"/>
      </a:ln>
    </cs:spPr>
  </cs:trendline>
  <cs:trendlineLabel>
    <cs:lnRef idx="0"/>
    <cs:fillRef idx="0"/>
    <cs:effectRef idx="0"/>
    <cs:fontRef idx="minor">
      <a:schemeClr val="tx1">
        <a:lumMod val="65000"/>
        <a:lumOff val="35000"/>
      </a:schemeClr>
    </cs:fontRef>
    <cs:defRPr sz="900" kern="1200"/>
  </cs:trendlineLabel>
  <cs:upBar>
    <cs:lnRef idx="0"/>
    <cs:fillRef idx="0"/>
    <cs:effectRef idx="0"/>
    <cs:fontRef idx="minor">
      <a:schemeClr val="dk1"/>
    </cs:fontRef>
    <cs:spPr>
      <a:solidFill>
        <a:schemeClr val="lt1"/>
      </a:solidFill>
      <a:ln w="9525">
        <a:solidFill>
          <a:schemeClr val="tx1">
            <a:lumMod val="15000"/>
            <a:lumOff val="85000"/>
          </a:schemeClr>
        </a:solidFill>
      </a:ln>
    </cs:spPr>
  </cs:upBar>
  <cs:valueAxis>
    <cs:lnRef idx="0"/>
    <cs:fillRef idx="0"/>
    <cs:effectRef idx="0"/>
    <cs:fontRef idx="minor">
      <a:schemeClr val="tx1">
        <a:lumMod val="65000"/>
        <a:lumOff val="35000"/>
      </a:schemeClr>
    </cs:fontRef>
    <cs:defRPr sz="900" kern="1200"/>
  </cs:valueAxis>
  <cs:wall>
    <cs:lnRef idx="0"/>
    <cs:fillRef idx="0"/>
    <cs:effectRef idx="0"/>
    <cs:fontRef idx="minor">
      <a:schemeClr val="tx1"/>
    </cs:fontRef>
    <cs:spPr>
      <a:noFill/>
      <a:ln>
        <a:noFill/>
      </a:ln>
    </cs:spPr>
  </cs:wall>
</cs:chartStyle>
</file>

<file path=ppt/charts/style6.xml><?xml version="1.0" encoding="utf-8"?>
<cs:chartStyle xmlns:cs="http://schemas.microsoft.com/office/drawing/2012/chartStyle" xmlns:a="http://schemas.openxmlformats.org/drawingml/2006/main" id="201">
  <cs:axisTitle>
    <cs:lnRef idx="0"/>
    <cs:fillRef idx="0"/>
    <cs:effectRef idx="0"/>
    <cs:fontRef idx="minor">
      <a:schemeClr val="tx1">
        <a:lumMod val="65000"/>
        <a:lumOff val="35000"/>
      </a:schemeClr>
    </cs:fontRef>
    <cs:defRPr sz="1330" kern="1200"/>
  </cs:axisTitle>
  <cs:categoryAxis>
    <cs:lnRef idx="0"/>
    <cs:fillRef idx="0"/>
    <cs:effectRef idx="0"/>
    <cs:fontRef idx="minor">
      <a:schemeClr val="tx1">
        <a:lumMod val="65000"/>
        <a:lumOff val="35000"/>
      </a:schemeClr>
    </cs:fontRef>
    <cs:spPr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  <cs:defRPr sz="1197" kern="1200"/>
  </cs:categoryAxis>
  <cs:chartArea mods="allowNoFillOverride allowNoLineOverride">
    <cs:lnRef idx="0"/>
    <cs:fillRef idx="0"/>
    <cs:effectRef idx="0"/>
    <cs:fontRef idx="minor">
      <a:schemeClr val="tx1"/>
    </cs:fontRef>
    <cs:spPr>
      <a:solidFill>
        <a:schemeClr val="bg1"/>
      </a:solidFill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  <cs:defRPr sz="1330" kern="1200"/>
  </cs:chartArea>
  <cs:dataLabel>
    <cs:lnRef idx="0"/>
    <cs:fillRef idx="0"/>
    <cs:effectRef idx="0"/>
    <cs:fontRef idx="minor">
      <a:schemeClr val="tx1">
        <a:lumMod val="75000"/>
        <a:lumOff val="25000"/>
      </a:schemeClr>
    </cs:fontRef>
    <cs:defRPr sz="1197" kern="1200"/>
  </cs:dataLabel>
  <cs:dataLabelCallout>
    <cs:lnRef idx="0"/>
    <cs:fillRef idx="0"/>
    <cs:effectRef idx="0"/>
    <cs:fontRef idx="minor">
      <a:schemeClr val="dk1">
        <a:lumMod val="65000"/>
        <a:lumOff val="35000"/>
      </a:schemeClr>
    </cs:fontRef>
    <cs:spPr>
      <a:solidFill>
        <a:schemeClr val="lt1"/>
      </a:solidFill>
      <a:ln>
        <a:solidFill>
          <a:schemeClr val="dk1">
            <a:lumMod val="25000"/>
            <a:lumOff val="75000"/>
          </a:schemeClr>
        </a:solidFill>
      </a:ln>
    </cs:spPr>
    <cs:defRPr sz="1197" kern="1200"/>
    <cs:bodyPr rot="0" spcFirstLastPara="1" vertOverflow="clip" horzOverflow="clip" vert="horz" wrap="square" lIns="36576" tIns="18288" rIns="36576" bIns="18288" anchor="ctr" anchorCtr="1">
      <a:spAutoFit/>
    </cs:bodyPr>
  </cs:dataLabelCallout>
  <cs:dataPoint>
    <cs:lnRef idx="0"/>
    <cs:fillRef idx="1">
      <cs:styleClr val="auto"/>
    </cs:fillRef>
    <cs:effectRef idx="0"/>
    <cs:fontRef idx="minor">
      <a:schemeClr val="tx1"/>
    </cs:fontRef>
  </cs:dataPoint>
  <cs:dataPoint3D>
    <cs:lnRef idx="0"/>
    <cs:fillRef idx="1">
      <cs:styleClr val="auto"/>
    </cs:fillRef>
    <cs:effectRef idx="0"/>
    <cs:fontRef idx="minor">
      <a:schemeClr val="tx1"/>
    </cs:fontRef>
  </cs:dataPoint3D>
  <cs:dataPointLine>
    <cs:lnRef idx="0">
      <cs:styleClr val="auto"/>
    </cs:lnRef>
    <cs:fillRef idx="1"/>
    <cs:effectRef idx="0"/>
    <cs:fontRef idx="minor">
      <a:schemeClr val="tx1"/>
    </cs:fontRef>
    <cs:spPr>
      <a:ln w="28575" cap="rnd">
        <a:solidFill>
          <a:schemeClr val="phClr"/>
        </a:solidFill>
        <a:round/>
      </a:ln>
    </cs:spPr>
  </cs:dataPointLine>
  <cs:dataPointMarker>
    <cs:lnRef idx="0">
      <cs:styleClr val="auto"/>
    </cs:lnRef>
    <cs:fillRef idx="1">
      <cs:styleClr val="auto"/>
    </cs:fillRef>
    <cs:effectRef idx="0"/>
    <cs:fontRef idx="minor">
      <a:schemeClr val="tx1"/>
    </cs:fontRef>
    <cs:spPr>
      <a:ln w="9525">
        <a:solidFill>
          <a:schemeClr val="phClr"/>
        </a:solidFill>
      </a:ln>
    </cs:spPr>
  </cs:dataPointMarker>
  <cs:dataPointMarkerLayout symbol="circle" size="5"/>
  <cs:dataPointWireframe>
    <cs:lnRef idx="0">
      <cs:styleClr val="auto"/>
    </cs:lnRef>
    <cs:fillRef idx="1"/>
    <cs:effectRef idx="0"/>
    <cs:fontRef idx="minor">
      <a:schemeClr val="tx1"/>
    </cs:fontRef>
    <cs:spPr>
      <a:ln w="9525" cap="rnd">
        <a:solidFill>
          <a:schemeClr val="phClr"/>
        </a:solidFill>
        <a:round/>
      </a:ln>
    </cs:spPr>
  </cs:dataPointWireframe>
  <cs:dataTable>
    <cs:lnRef idx="0"/>
    <cs:fillRef idx="0"/>
    <cs:effectRef idx="0"/>
    <cs:fontRef idx="minor">
      <a:schemeClr val="tx1">
        <a:lumMod val="65000"/>
        <a:lumOff val="35000"/>
      </a:schemeClr>
    </cs:fontRef>
    <cs:spPr>
      <a:noFill/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  <cs:defRPr sz="1197" kern="1200"/>
  </cs:dataTable>
  <cs:downBar>
    <cs:lnRef idx="0"/>
    <cs:fillRef idx="0"/>
    <cs:effectRef idx="0"/>
    <cs:fontRef idx="minor">
      <a:schemeClr val="dk1"/>
    </cs:fontRef>
    <cs:spPr>
      <a:solidFill>
        <a:schemeClr val="dk1">
          <a:lumMod val="65000"/>
          <a:lumOff val="35000"/>
        </a:schemeClr>
      </a:solidFill>
      <a:ln w="9525">
        <a:solidFill>
          <a:schemeClr val="tx1">
            <a:lumMod val="65000"/>
            <a:lumOff val="35000"/>
          </a:schemeClr>
        </a:solidFill>
      </a:ln>
    </cs:spPr>
  </cs:downBar>
  <cs:drop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35000"/>
            <a:lumOff val="65000"/>
          </a:schemeClr>
        </a:solidFill>
        <a:round/>
      </a:ln>
    </cs:spPr>
  </cs:dropLine>
  <cs:errorBar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65000"/>
            <a:lumOff val="35000"/>
          </a:schemeClr>
        </a:solidFill>
        <a:round/>
      </a:ln>
    </cs:spPr>
  </cs:errorBar>
  <cs:floor>
    <cs:lnRef idx="0"/>
    <cs:fillRef idx="0"/>
    <cs:effectRef idx="0"/>
    <cs:fontRef idx="minor">
      <a:schemeClr val="tx1"/>
    </cs:fontRef>
    <cs:spPr>
      <a:noFill/>
      <a:ln>
        <a:noFill/>
      </a:ln>
    </cs:spPr>
  </cs:floor>
  <cs:gridlineMajor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</cs:gridlineMajor>
  <cs:gridlineMinor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5000"/>
            <a:lumOff val="95000"/>
          </a:schemeClr>
        </a:solidFill>
        <a:round/>
      </a:ln>
    </cs:spPr>
  </cs:gridlineMinor>
  <cs:hiLo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75000"/>
            <a:lumOff val="25000"/>
          </a:schemeClr>
        </a:solidFill>
        <a:round/>
      </a:ln>
    </cs:spPr>
  </cs:hiLoLine>
  <cs:leader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35000"/>
            <a:lumOff val="65000"/>
          </a:schemeClr>
        </a:solidFill>
        <a:round/>
      </a:ln>
    </cs:spPr>
  </cs:leaderLine>
  <cs:legend>
    <cs:lnRef idx="0"/>
    <cs:fillRef idx="0"/>
    <cs:effectRef idx="0"/>
    <cs:fontRef idx="minor">
      <a:schemeClr val="tx1">
        <a:lumMod val="65000"/>
        <a:lumOff val="35000"/>
      </a:schemeClr>
    </cs:fontRef>
    <cs:defRPr sz="1197" kern="1200"/>
  </cs:legend>
  <cs:plotArea mods="allowNoFillOverride allowNoLineOverride">
    <cs:lnRef idx="0"/>
    <cs:fillRef idx="0"/>
    <cs:effectRef idx="0"/>
    <cs:fontRef idx="minor">
      <a:schemeClr val="tx1"/>
    </cs:fontRef>
  </cs:plotArea>
  <cs:plotArea3D mods="allowNoFillOverride allowNoLineOverride">
    <cs:lnRef idx="0"/>
    <cs:fillRef idx="0"/>
    <cs:effectRef idx="0"/>
    <cs:fontRef idx="minor">
      <a:schemeClr val="tx1"/>
    </cs:fontRef>
  </cs:plotArea3D>
  <cs:seriesAxis>
    <cs:lnRef idx="0"/>
    <cs:fillRef idx="0"/>
    <cs:effectRef idx="0"/>
    <cs:fontRef idx="minor">
      <a:schemeClr val="tx1">
        <a:lumMod val="65000"/>
        <a:lumOff val="35000"/>
      </a:schemeClr>
    </cs:fontRef>
    <cs:defRPr sz="1197" kern="1200"/>
  </cs:seriesAxis>
  <cs:series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35000"/>
            <a:lumOff val="65000"/>
          </a:schemeClr>
        </a:solidFill>
        <a:round/>
      </a:ln>
    </cs:spPr>
  </cs:seriesLine>
  <cs:title>
    <cs:lnRef idx="0"/>
    <cs:fillRef idx="0"/>
    <cs:effectRef idx="0"/>
    <cs:fontRef idx="minor">
      <a:schemeClr val="tx1">
        <a:lumMod val="65000"/>
        <a:lumOff val="35000"/>
      </a:schemeClr>
    </cs:fontRef>
    <cs:defRPr sz="1862" b="0" kern="1200" spc="0" baseline="0"/>
  </cs:title>
  <cs:trendline>
    <cs:lnRef idx="0">
      <cs:styleClr val="auto"/>
    </cs:lnRef>
    <cs:fillRef idx="0"/>
    <cs:effectRef idx="0"/>
    <cs:fontRef idx="minor">
      <a:schemeClr val="tx1"/>
    </cs:fontRef>
    <cs:spPr>
      <a:ln w="19050" cap="rnd">
        <a:solidFill>
          <a:schemeClr val="phClr"/>
        </a:solidFill>
        <a:prstDash val="sysDot"/>
      </a:ln>
    </cs:spPr>
  </cs:trendline>
  <cs:trendlineLabel>
    <cs:lnRef idx="0"/>
    <cs:fillRef idx="0"/>
    <cs:effectRef idx="0"/>
    <cs:fontRef idx="minor">
      <a:schemeClr val="tx1">
        <a:lumMod val="65000"/>
        <a:lumOff val="35000"/>
      </a:schemeClr>
    </cs:fontRef>
    <cs:defRPr sz="1197" kern="1200"/>
  </cs:trendlineLabel>
  <cs:upBar>
    <cs:lnRef idx="0"/>
    <cs:fillRef idx="0"/>
    <cs:effectRef idx="0"/>
    <cs:fontRef idx="minor">
      <a:schemeClr val="dk1"/>
    </cs:fontRef>
    <cs:spPr>
      <a:solidFill>
        <a:schemeClr val="lt1"/>
      </a:solidFill>
      <a:ln w="9525">
        <a:solidFill>
          <a:schemeClr val="tx1">
            <a:lumMod val="15000"/>
            <a:lumOff val="85000"/>
          </a:schemeClr>
        </a:solidFill>
      </a:ln>
    </cs:spPr>
  </cs:upBar>
  <cs:valueAxis>
    <cs:lnRef idx="0"/>
    <cs:fillRef idx="0"/>
    <cs:effectRef idx="0"/>
    <cs:fontRef idx="minor">
      <a:schemeClr val="tx1">
        <a:lumMod val="65000"/>
        <a:lumOff val="35000"/>
      </a:schemeClr>
    </cs:fontRef>
    <cs:defRPr sz="1197" kern="1200"/>
  </cs:valueAxis>
  <cs:wall>
    <cs:lnRef idx="0"/>
    <cs:fillRef idx="0"/>
    <cs:effectRef idx="0"/>
    <cs:fontRef idx="minor">
      <a:schemeClr val="tx1"/>
    </cs:fontRef>
    <cs:spPr>
      <a:noFill/>
      <a:ln>
        <a:noFill/>
      </a:ln>
    </cs:spPr>
  </cs:wall>
</cs:chartStyle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en-US" smtClean="0"/>
              <a:t>Click to edit Master subtitle style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8BD707-D9CF-40AE-B4C6-C98DA3205C09}" type="datetimeFigureOut">
              <a:rPr lang="en-US" smtClean="0"/>
              <a:pPr/>
              <a:t>12/7/2023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F15528-21DE-4FAA-801E-634DDDAF4B2B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8BD707-D9CF-40AE-B4C6-C98DA3205C09}" type="datetimeFigureOut">
              <a:rPr lang="en-US" smtClean="0"/>
              <a:pPr/>
              <a:t>12/7/2023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F15528-21DE-4FAA-801E-634DDDAF4B2B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8BD707-D9CF-40AE-B4C6-C98DA3205C09}" type="datetimeFigureOut">
              <a:rPr lang="en-US" smtClean="0"/>
              <a:pPr/>
              <a:t>12/7/2023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F15528-21DE-4FAA-801E-634DDDAF4B2B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8BD707-D9CF-40AE-B4C6-C98DA3205C09}" type="datetimeFigureOut">
              <a:rPr lang="en-US" smtClean="0"/>
              <a:pPr/>
              <a:t>12/7/2023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F15528-21DE-4FAA-801E-634DDDAF4B2B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8BD707-D9CF-40AE-B4C6-C98DA3205C09}" type="datetimeFigureOut">
              <a:rPr lang="en-US" smtClean="0"/>
              <a:pPr/>
              <a:t>12/7/2023</a:t>
            </a:fld>
            <a:endParaRPr lang="en-US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F15528-21DE-4FAA-801E-634DDDAF4B2B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8BD707-D9CF-40AE-B4C6-C98DA3205C09}" type="datetimeFigureOut">
              <a:rPr lang="en-US" smtClean="0"/>
              <a:pPr/>
              <a:t>12/7/2023</a:t>
            </a:fld>
            <a:endParaRPr lang="en-US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F15528-21DE-4FAA-801E-634DDDAF4B2B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8BD707-D9CF-40AE-B4C6-C98DA3205C09}" type="datetimeFigureOut">
              <a:rPr lang="en-US" smtClean="0"/>
              <a:pPr/>
              <a:t>12/7/2023</a:t>
            </a:fld>
            <a:endParaRPr lang="en-US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F15528-21DE-4FAA-801E-634DDDAF4B2B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8BD707-D9CF-40AE-B4C6-C98DA3205C09}" type="datetimeFigureOut">
              <a:rPr lang="en-US" smtClean="0"/>
              <a:pPr/>
              <a:t>12/7/2023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F15528-21DE-4FAA-801E-634DDDAF4B2B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en-US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8BD707-D9CF-40AE-B4C6-C98DA3205C09}" type="datetimeFigureOut">
              <a:rPr lang="en-US" smtClean="0"/>
              <a:pPr/>
              <a:t>12/7/2023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F15528-21DE-4FAA-801E-634DDDAF4B2B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8BD707-D9CF-40AE-B4C6-C98DA3205C09}" type="datetimeFigureOut">
              <a:rPr lang="en-US" smtClean="0"/>
              <a:pPr/>
              <a:t>12/7/2023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F15528-21DE-4FAA-801E-634DDDAF4B2B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8BD707-D9CF-40AE-B4C6-C98DA3205C09}" type="datetimeFigureOut">
              <a:rPr lang="en-US" smtClean="0"/>
              <a:pPr/>
              <a:t>12/7/2023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F15528-21DE-4FAA-801E-634DDDAF4B2B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57200" y="1600200"/>
            <a:ext cx="8229600" cy="452596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1D8BD707-D9CF-40AE-B4C6-C98DA3205C09}" type="datetimeFigureOut">
              <a:rPr lang="en-US" smtClean="0"/>
              <a:pPr/>
              <a:t>12/7/2023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B6F15528-21DE-4FAA-801E-634DDDAF4B2B}" type="slidenum">
              <a:rPr lang="en-US" smtClean="0"/>
              <a:pPr/>
              <a:t>‹#›</a:t>
            </a:fld>
            <a:endParaRPr lang="en-US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ctr" defTabSz="9144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0" hangingPunct="1">
        <a:spcBef>
          <a:spcPct val="20000"/>
        </a:spcBef>
        <a:buFont typeface="Arial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Font typeface="Arial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Arial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chart" Target="../charts/chart1.xml"/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chart" Target="../charts/chart2.xml"/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chart" Target="../charts/chart3.xml"/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chart" Target="../charts/chart4.xml"/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chart" Target="../charts/chart5.xml"/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2.xml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chart" Target="../charts/chart6.xml"/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2.xml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chart" Target="../charts/chart7.xml"/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2.xml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chart" Target="../charts/chart8.xml"/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2.xml"/></Relationships>
</file>

<file path=ppt/slides/_rels/slide11.xml.rels><?xml version="1.0" encoding="UTF-8" standalone="yes"?>
<Relationships xmlns="http://schemas.openxmlformats.org/package/2006/relationships"><Relationship Id="rId3" Type="http://schemas.openxmlformats.org/officeDocument/2006/relationships/chart" Target="../charts/chart9.xml"/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2.xml"/></Relationships>
</file>

<file path=ppt/slides/_rels/slide12.xml.rels><?xml version="1.0" encoding="UTF-8" standalone="yes"?>
<Relationships xmlns="http://schemas.openxmlformats.org/package/2006/relationships"><Relationship Id="rId3" Type="http://schemas.openxmlformats.org/officeDocument/2006/relationships/chart" Target="../charts/chart10.xml"/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2.xml"/></Relationships>
</file>

<file path=ppt/slides/_rels/slide13.xml.rels><?xml version="1.0" encoding="UTF-8" standalone="yes"?>
<Relationships xmlns="http://schemas.openxmlformats.org/package/2006/relationships"><Relationship Id="rId3" Type="http://schemas.openxmlformats.org/officeDocument/2006/relationships/chart" Target="../charts/chart11.xml"/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2.xml"/></Relationships>
</file>

<file path=ppt/slides/_rels/slide14.xml.rels><?xml version="1.0" encoding="UTF-8" standalone="yes"?>
<Relationships xmlns="http://schemas.openxmlformats.org/package/2006/relationships"><Relationship Id="rId3" Type="http://schemas.openxmlformats.org/officeDocument/2006/relationships/chart" Target="../charts/chart12.xml"/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2.xml"/></Relationships>
</file>

<file path=ppt/slides/_rels/slide15.xml.rels><?xml version="1.0" encoding="UTF-8" standalone="yes"?>
<Relationships xmlns="http://schemas.openxmlformats.org/package/2006/relationships"><Relationship Id="rId3" Type="http://schemas.openxmlformats.org/officeDocument/2006/relationships/chart" Target="../charts/chart13.xml"/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2.xml"/></Relationships>
</file>

<file path=ppt/slides/_rels/slide16.xml.rels><?xml version="1.0" encoding="UTF-8" standalone="yes"?>
<Relationships xmlns="http://schemas.openxmlformats.org/package/2006/relationships"><Relationship Id="rId3" Type="http://schemas.openxmlformats.org/officeDocument/2006/relationships/chart" Target="../charts/chart14.xml"/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2.xml"/></Relationships>
</file>

<file path=ppt/slides/_rels/slide17.xml.rels><?xml version="1.0" encoding="UTF-8" standalone="yes"?>
<Relationships xmlns="http://schemas.openxmlformats.org/package/2006/relationships"><Relationship Id="rId3" Type="http://schemas.openxmlformats.org/officeDocument/2006/relationships/chart" Target="../charts/chart15.xml"/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2.xml"/></Relationships>
</file>

<file path=ppt/slides/_rels/slide18.xml.rels><?xml version="1.0" encoding="UTF-8" standalone="yes"?>
<Relationships xmlns="http://schemas.openxmlformats.org/package/2006/relationships"><Relationship Id="rId3" Type="http://schemas.openxmlformats.org/officeDocument/2006/relationships/chart" Target="../charts/chart16.xml"/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Picture 3" descr="LOGO SHKM (1)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2971800" y="228600"/>
            <a:ext cx="2895600" cy="1905000"/>
          </a:xfrm>
          <a:prstGeom prst="rect">
            <a:avLst/>
          </a:prstGeom>
        </p:spPr>
      </p:pic>
      <p:sp>
        <p:nvSpPr>
          <p:cNvPr id="7" name="Subtitle 5"/>
          <p:cNvSpPr>
            <a:spLocks noGrp="1"/>
          </p:cNvSpPr>
          <p:nvPr>
            <p:ph type="ctrTitle"/>
          </p:nvPr>
        </p:nvSpPr>
        <p:spPr>
          <a:xfrm>
            <a:off x="0" y="2286000"/>
            <a:ext cx="9144000" cy="3581400"/>
          </a:xfrm>
          <a:solidFill>
            <a:srgbClr val="92D050"/>
          </a:solidFill>
          <a:effectLst>
            <a:glow rad="139700">
              <a:schemeClr val="accent3">
                <a:satMod val="175000"/>
                <a:alpha val="40000"/>
              </a:schemeClr>
            </a:glow>
            <a:outerShdw blurRad="40000" dist="23000" dir="5400000" rotWithShape="0">
              <a:srgbClr val="000000">
                <a:alpha val="35000"/>
              </a:srgbClr>
            </a:outerShdw>
          </a:effectLst>
        </p:spPr>
        <p:style>
          <a:lnRef idx="0">
            <a:schemeClr val="accent3"/>
          </a:lnRef>
          <a:fillRef idx="3">
            <a:schemeClr val="accent3"/>
          </a:fillRef>
          <a:effectRef idx="3">
            <a:schemeClr val="accent3"/>
          </a:effectRef>
          <a:fontRef idx="minor">
            <a:schemeClr val="lt1"/>
          </a:fontRef>
        </p:style>
        <p:txBody>
          <a:bodyPr>
            <a:normAutofit/>
          </a:bodyPr>
          <a:lstStyle/>
          <a:p>
            <a:r>
              <a:rPr lang="en-US" sz="3600" b="1" dirty="0" smtClean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SHKM Govt. Medical College Nalhar (Nuh)</a:t>
            </a:r>
            <a:r>
              <a:rPr lang="en-US" sz="2800" b="1" dirty="0" smtClean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/>
            </a:r>
            <a:br>
              <a:rPr lang="en-US" sz="2800" b="1" dirty="0" smtClean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</a:br>
            <a:r>
              <a:rPr lang="en-US" sz="2800" b="1" u="sng" dirty="0" smtClean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Benefits Provided by the Institute </a:t>
            </a:r>
            <a:r>
              <a:rPr lang="en-US" sz="3200" b="1" u="sng" dirty="0" smtClean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/>
            </a:r>
            <a:br>
              <a:rPr lang="en-US" sz="3200" b="1" u="sng" dirty="0" smtClean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</a:br>
            <a:r>
              <a:rPr lang="en-US" sz="3200" b="1" dirty="0" smtClean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(1</a:t>
            </a:r>
            <a:r>
              <a:rPr lang="en-US" sz="3200" b="1" baseline="30000" dirty="0" smtClean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st</a:t>
            </a:r>
            <a:r>
              <a:rPr lang="en-US" sz="3200" b="1" dirty="0" smtClean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 January 2022 to 31</a:t>
            </a:r>
            <a:r>
              <a:rPr lang="en-US" sz="3200" b="1" baseline="30000" dirty="0" smtClean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st</a:t>
            </a:r>
            <a:r>
              <a:rPr lang="en-US" sz="3200" b="1" dirty="0" smtClean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 December 2022)</a:t>
            </a:r>
            <a:endParaRPr lang="en-US" sz="3200" dirty="0">
              <a:solidFill>
                <a:schemeClr val="tx1"/>
              </a:solidFill>
              <a:latin typeface="Times New Roman" pitchFamily="18" charset="0"/>
              <a:cs typeface="Times New Roman" pitchFamily="18" charset="0"/>
            </a:endParaRPr>
          </a:p>
        </p:txBody>
      </p:sp>
    </p:spTree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752600" y="274638"/>
            <a:ext cx="6934200" cy="1143000"/>
          </a:xfrm>
        </p:spPr>
        <p:txBody>
          <a:bodyPr>
            <a:noAutofit/>
          </a:bodyPr>
          <a:lstStyle/>
          <a:p>
            <a:pPr>
              <a:defRPr sz="1800" b="1" i="0" u="none" strike="noStrike" kern="1200" baseline="0">
                <a:solidFill>
                  <a:prstClr val="black"/>
                </a:solidFill>
                <a:latin typeface="+mn-lt"/>
                <a:ea typeface="+mn-ea"/>
                <a:cs typeface="+mn-cs"/>
              </a:defRPr>
            </a:pPr>
            <a:r>
              <a:rPr lang="en-US" sz="2400" b="1" dirty="0" smtClean="0">
                <a:solidFill>
                  <a:prstClr val="black"/>
                </a:solidFill>
                <a:latin typeface="Times New Roman" pitchFamily="18" charset="0"/>
                <a:cs typeface="Times New Roman" pitchFamily="18" charset="0"/>
              </a:rPr>
              <a:t/>
            </a:r>
            <a:br>
              <a:rPr lang="en-US" sz="2400" b="1" dirty="0" smtClean="0">
                <a:solidFill>
                  <a:prstClr val="black"/>
                </a:solidFill>
                <a:latin typeface="Times New Roman" pitchFamily="18" charset="0"/>
                <a:cs typeface="Times New Roman" pitchFamily="18" charset="0"/>
              </a:rPr>
            </a:br>
            <a:r>
              <a:rPr lang="en-US" sz="2800" b="1" dirty="0" smtClean="0">
                <a:solidFill>
                  <a:prstClr val="black"/>
                </a:solidFill>
                <a:latin typeface="Times New Roman" pitchFamily="18" charset="0"/>
                <a:cs typeface="Times New Roman" pitchFamily="18" charset="0"/>
              </a:rPr>
              <a:t>SHKM Govt. Medical College Nalhar (Nuh)</a:t>
            </a:r>
            <a:br>
              <a:rPr lang="en-US" sz="2800" b="1" dirty="0" smtClean="0">
                <a:solidFill>
                  <a:prstClr val="black"/>
                </a:solidFill>
                <a:latin typeface="Times New Roman" pitchFamily="18" charset="0"/>
                <a:cs typeface="Times New Roman" pitchFamily="18" charset="0"/>
              </a:rPr>
            </a:br>
            <a:r>
              <a:rPr lang="en-US" sz="2400" b="1" dirty="0" smtClean="0">
                <a:solidFill>
                  <a:prstClr val="black"/>
                </a:solidFill>
                <a:latin typeface="Times New Roman" pitchFamily="18" charset="0"/>
                <a:cs typeface="Times New Roman" pitchFamily="18" charset="0"/>
              </a:rPr>
              <a:t>Benefits Provided by The Institute</a:t>
            </a:r>
            <a:br>
              <a:rPr lang="en-US" sz="2400" b="1" dirty="0" smtClean="0">
                <a:solidFill>
                  <a:prstClr val="black"/>
                </a:solidFill>
                <a:latin typeface="Times New Roman" pitchFamily="18" charset="0"/>
                <a:cs typeface="Times New Roman" pitchFamily="18" charset="0"/>
              </a:rPr>
            </a:br>
            <a:r>
              <a:rPr lang="en-US" sz="2400" b="1" dirty="0" smtClean="0">
                <a:solidFill>
                  <a:prstClr val="black"/>
                </a:solidFill>
                <a:latin typeface="Times New Roman" pitchFamily="18" charset="0"/>
                <a:cs typeface="Times New Roman" pitchFamily="18" charset="0"/>
              </a:rPr>
              <a:t>(1</a:t>
            </a:r>
            <a:r>
              <a:rPr lang="en-US" sz="2400" b="1" baseline="30000" dirty="0" smtClean="0">
                <a:solidFill>
                  <a:prstClr val="black"/>
                </a:solidFill>
                <a:latin typeface="Times New Roman" pitchFamily="18" charset="0"/>
                <a:cs typeface="Times New Roman" pitchFamily="18" charset="0"/>
              </a:rPr>
              <a:t>st</a:t>
            </a:r>
            <a:r>
              <a:rPr lang="en-US" sz="2400" b="1" dirty="0" smtClean="0">
                <a:solidFill>
                  <a:prstClr val="black"/>
                </a:solidFill>
                <a:latin typeface="Times New Roman" pitchFamily="18" charset="0"/>
                <a:cs typeface="Times New Roman" pitchFamily="18" charset="0"/>
              </a:rPr>
              <a:t> January 2022 to 31</a:t>
            </a:r>
            <a:r>
              <a:rPr lang="en-US" sz="2400" b="1" baseline="30000" dirty="0" smtClean="0">
                <a:solidFill>
                  <a:prstClr val="black"/>
                </a:solidFill>
                <a:latin typeface="Times New Roman" pitchFamily="18" charset="0"/>
                <a:cs typeface="Times New Roman" pitchFamily="18" charset="0"/>
              </a:rPr>
              <a:t>st</a:t>
            </a:r>
            <a:r>
              <a:rPr lang="en-US" sz="2400" b="1" dirty="0" smtClean="0">
                <a:solidFill>
                  <a:prstClr val="black"/>
                </a:solidFill>
                <a:latin typeface="Times New Roman" pitchFamily="18" charset="0"/>
                <a:cs typeface="Times New Roman" pitchFamily="18" charset="0"/>
              </a:rPr>
              <a:t> December 2022)</a:t>
            </a:r>
            <a:br>
              <a:rPr lang="en-US" sz="2400" b="1" dirty="0" smtClean="0">
                <a:solidFill>
                  <a:prstClr val="black"/>
                </a:solidFill>
                <a:latin typeface="Times New Roman" pitchFamily="18" charset="0"/>
                <a:cs typeface="Times New Roman" pitchFamily="18" charset="0"/>
              </a:rPr>
            </a:br>
            <a:endParaRPr lang="en-US" sz="2000" dirty="0">
              <a:latin typeface="Times New Roman" pitchFamily="18" charset="0"/>
              <a:cs typeface="Times New Roman" pitchFamily="18" charset="0"/>
            </a:endParaRPr>
          </a:p>
        </p:txBody>
      </p:sp>
      <p:pic>
        <p:nvPicPr>
          <p:cNvPr id="4" name="Picture 3" descr="LOGO SHKM (1)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304800" y="152400"/>
            <a:ext cx="1219200" cy="1301432"/>
          </a:xfrm>
          <a:prstGeom prst="rect">
            <a:avLst/>
          </a:prstGeom>
        </p:spPr>
      </p:pic>
      <p:graphicFrame>
        <p:nvGraphicFramePr>
          <p:cNvPr id="7" name="Content Placeholder 5"/>
          <p:cNvGraphicFramePr>
            <a:graphicFrameLocks noGrp="1"/>
          </p:cNvGraphicFramePr>
          <p:nvPr>
            <p:ph idx="1"/>
            <p:extLst>
              <p:ext uri="{D42A27DB-BD31-4B8C-83A1-F6EECF244321}">
                <p14:modId xmlns:p14="http://schemas.microsoft.com/office/powerpoint/2010/main" val="1708320302"/>
              </p:ext>
            </p:extLst>
          </p:nvPr>
        </p:nvGraphicFramePr>
        <p:xfrm>
          <a:off x="152398" y="1600199"/>
          <a:ext cx="8839201" cy="5349240"/>
        </p:xfrm>
        <a:graphic>
          <a:graphicData uri="http://schemas.openxmlformats.org/drawingml/2006/table">
            <a:tbl>
              <a:tblPr>
                <a:effectLst/>
              </a:tblPr>
              <a:tblGrid>
                <a:gridCol w="1062643">
                  <a:extLst>
                    <a:ext uri="{9D8B030D-6E8A-4147-A177-3AD203B41FA5}">
                      <a16:colId xmlns:a16="http://schemas.microsoft.com/office/drawing/2014/main" val="20000"/>
                    </a:ext>
                  </a:extLst>
                </a:gridCol>
                <a:gridCol w="4778917">
                  <a:extLst>
                    <a:ext uri="{9D8B030D-6E8A-4147-A177-3AD203B41FA5}">
                      <a16:colId xmlns:a16="http://schemas.microsoft.com/office/drawing/2014/main" val="20001"/>
                    </a:ext>
                  </a:extLst>
                </a:gridCol>
                <a:gridCol w="2997641">
                  <a:extLst>
                    <a:ext uri="{9D8B030D-6E8A-4147-A177-3AD203B41FA5}">
                      <a16:colId xmlns:a16="http://schemas.microsoft.com/office/drawing/2014/main" val="20002"/>
                    </a:ext>
                  </a:extLst>
                </a:gridCol>
              </a:tblGrid>
              <a:tr h="392723">
                <a:tc>
                  <a:txBody>
                    <a:bodyPr/>
                    <a:lstStyle/>
                    <a:p>
                      <a:pPr algn="ctr">
                        <a:lnSpc>
                          <a:spcPct val="150000"/>
                        </a:lnSpc>
                        <a:spcAft>
                          <a:spcPts val="0"/>
                        </a:spcAft>
                      </a:pPr>
                      <a:r>
                        <a:rPr lang="en-IN" sz="1800" b="1" cap="none" spc="0" dirty="0">
                          <a:ln w="1905"/>
                          <a:solidFill>
                            <a:schemeClr val="tx1"/>
                          </a:solidFill>
                          <a:effectLst>
                            <a:innerShdw blurRad="69850" dist="43180" dir="5400000">
                              <a:srgbClr val="000000">
                                <a:alpha val="65000"/>
                              </a:srgbClr>
                            </a:innerShdw>
                          </a:effectLst>
                          <a:latin typeface="Times New Roman" pitchFamily="18" charset="0"/>
                          <a:ea typeface="Times New Roman"/>
                          <a:cs typeface="Times New Roman" pitchFamily="18" charset="0"/>
                        </a:rPr>
                        <a:t>1</a:t>
                      </a:r>
                    </a:p>
                  </a:txBody>
                  <a:tcPr marL="68580" marR="685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00"/>
                    </a:solidFill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50000"/>
                        </a:lnSpc>
                      </a:pPr>
                      <a:r>
                        <a:rPr lang="en-US" sz="1800" b="1" dirty="0">
                          <a:latin typeface="Times New Roman" pitchFamily="18" charset="0"/>
                          <a:cs typeface="Times New Roman" pitchFamily="18" charset="0"/>
                        </a:rPr>
                        <a:t>Number</a:t>
                      </a:r>
                      <a:r>
                        <a:rPr lang="en-US" sz="1800" b="1" baseline="0" dirty="0">
                          <a:latin typeface="Times New Roman" pitchFamily="18" charset="0"/>
                          <a:cs typeface="Times New Roman" pitchFamily="18" charset="0"/>
                        </a:rPr>
                        <a:t> of Patients Provided OPD Services</a:t>
                      </a:r>
                      <a:endParaRPr lang="en-US" sz="1800" b="1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L="68580" marR="685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00"/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50000"/>
                        </a:lnSpc>
                      </a:pPr>
                      <a:r>
                        <a:rPr lang="en-US" sz="1800" b="1" kern="1200" cap="none" spc="0" dirty="0" smtClean="0">
                          <a:ln w="1905"/>
                          <a:solidFill>
                            <a:srgbClr val="C00000"/>
                          </a:solidFill>
                          <a:effectLst>
                            <a:innerShdw blurRad="69850" dist="43180" dir="5400000">
                              <a:srgbClr val="000000">
                                <a:alpha val="65000"/>
                              </a:srgbClr>
                            </a:innerShdw>
                          </a:effectLst>
                          <a:latin typeface="Times New Roman" pitchFamily="18" charset="0"/>
                          <a:ea typeface="Times New Roman"/>
                          <a:cs typeface="Times New Roman" pitchFamily="18" charset="0"/>
                        </a:rPr>
                        <a:t>333510</a:t>
                      </a:r>
                      <a:endParaRPr lang="en-US" sz="1800" b="1" kern="1200" cap="none" spc="0" dirty="0">
                        <a:ln w="1905"/>
                        <a:solidFill>
                          <a:srgbClr val="C00000"/>
                        </a:solidFill>
                        <a:effectLst>
                          <a:innerShdw blurRad="69850" dist="43180" dir="5400000">
                            <a:srgbClr val="000000">
                              <a:alpha val="65000"/>
                            </a:srgbClr>
                          </a:innerShdw>
                        </a:effectLst>
                        <a:latin typeface="Times New Roman" pitchFamily="18" charset="0"/>
                        <a:ea typeface="Times New Roman"/>
                        <a:cs typeface="Times New Roman" pitchFamily="18" charset="0"/>
                      </a:endParaRPr>
                    </a:p>
                  </a:txBody>
                  <a:tcPr marL="68580" marR="685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00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0"/>
                  </a:ext>
                </a:extLst>
              </a:tr>
              <a:tr h="392723">
                <a:tc>
                  <a:txBody>
                    <a:bodyPr/>
                    <a:lstStyle/>
                    <a:p>
                      <a:pPr algn="ctr">
                        <a:lnSpc>
                          <a:spcPct val="150000"/>
                        </a:lnSpc>
                        <a:spcAft>
                          <a:spcPts val="0"/>
                        </a:spcAft>
                      </a:pPr>
                      <a:r>
                        <a:rPr lang="en-IN" sz="1800" b="1" cap="none" spc="0" dirty="0">
                          <a:ln w="1905"/>
                          <a:solidFill>
                            <a:schemeClr val="tx1"/>
                          </a:solidFill>
                          <a:effectLst>
                            <a:innerShdw blurRad="69850" dist="43180" dir="5400000">
                              <a:srgbClr val="000000">
                                <a:alpha val="65000"/>
                              </a:srgbClr>
                            </a:innerShdw>
                          </a:effectLst>
                          <a:latin typeface="Times New Roman" pitchFamily="18" charset="0"/>
                          <a:ea typeface="Times New Roman"/>
                          <a:cs typeface="Times New Roman" pitchFamily="18" charset="0"/>
                        </a:rPr>
                        <a:t>2</a:t>
                      </a:r>
                    </a:p>
                  </a:txBody>
                  <a:tcPr marL="68580" marR="68580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00"/>
                    </a:solidFill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50000"/>
                        </a:lnSpc>
                      </a:pPr>
                      <a:r>
                        <a:rPr lang="en-US" sz="1800" b="1" dirty="0">
                          <a:latin typeface="Times New Roman" pitchFamily="18" charset="0"/>
                          <a:cs typeface="Times New Roman" pitchFamily="18" charset="0"/>
                        </a:rPr>
                        <a:t>Number of Patients Provided IPD Services</a:t>
                      </a:r>
                    </a:p>
                  </a:txBody>
                  <a:tcPr marL="68580" marR="68580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00"/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50000"/>
                        </a:lnSpc>
                        <a:spcAft>
                          <a:spcPts val="0"/>
                        </a:spcAft>
                      </a:pPr>
                      <a:r>
                        <a:rPr lang="en-IN" sz="1800" b="1" kern="1200" cap="none" spc="0" dirty="0" smtClean="0">
                          <a:ln w="1905"/>
                          <a:solidFill>
                            <a:srgbClr val="C00000"/>
                          </a:solidFill>
                          <a:effectLst>
                            <a:innerShdw blurRad="69850" dist="43180" dir="5400000">
                              <a:srgbClr val="000000">
                                <a:alpha val="65000"/>
                              </a:srgbClr>
                            </a:innerShdw>
                          </a:effectLst>
                          <a:latin typeface="Times New Roman" pitchFamily="18" charset="0"/>
                          <a:ea typeface="Times New Roman"/>
                          <a:cs typeface="Times New Roman" pitchFamily="18" charset="0"/>
                        </a:rPr>
                        <a:t>22265</a:t>
                      </a:r>
                      <a:endParaRPr lang="en-IN" sz="1800" b="1" kern="1200" cap="none" spc="0" dirty="0">
                        <a:ln w="1905"/>
                        <a:solidFill>
                          <a:srgbClr val="C00000"/>
                        </a:solidFill>
                        <a:effectLst>
                          <a:innerShdw blurRad="69850" dist="43180" dir="5400000">
                            <a:srgbClr val="000000">
                              <a:alpha val="65000"/>
                            </a:srgbClr>
                          </a:innerShdw>
                        </a:effectLst>
                        <a:latin typeface="Times New Roman" pitchFamily="18" charset="0"/>
                        <a:ea typeface="Times New Roman"/>
                        <a:cs typeface="Times New Roman" pitchFamily="18" charset="0"/>
                      </a:endParaRPr>
                    </a:p>
                  </a:txBody>
                  <a:tcPr marL="68580" marR="68580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00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1"/>
                  </a:ext>
                </a:extLst>
              </a:tr>
              <a:tr h="392723">
                <a:tc>
                  <a:txBody>
                    <a:bodyPr/>
                    <a:lstStyle/>
                    <a:p>
                      <a:pPr algn="ctr">
                        <a:lnSpc>
                          <a:spcPct val="150000"/>
                        </a:lnSpc>
                        <a:spcAft>
                          <a:spcPts val="0"/>
                        </a:spcAft>
                      </a:pPr>
                      <a:r>
                        <a:rPr lang="en-IN" sz="1800" b="1" cap="none" spc="0" dirty="0">
                          <a:ln w="1905"/>
                          <a:solidFill>
                            <a:schemeClr val="tx1"/>
                          </a:solidFill>
                          <a:effectLst>
                            <a:innerShdw blurRad="69850" dist="43180" dir="5400000">
                              <a:srgbClr val="000000">
                                <a:alpha val="65000"/>
                              </a:srgbClr>
                            </a:innerShdw>
                          </a:effectLst>
                          <a:latin typeface="Times New Roman" pitchFamily="18" charset="0"/>
                          <a:ea typeface="Times New Roman"/>
                          <a:cs typeface="Times New Roman" pitchFamily="18" charset="0"/>
                        </a:rPr>
                        <a:t>3</a:t>
                      </a:r>
                    </a:p>
                  </a:txBody>
                  <a:tcPr marL="68580" marR="68580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00"/>
                    </a:solidFill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50000"/>
                        </a:lnSpc>
                      </a:pPr>
                      <a:r>
                        <a:rPr lang="en-US" sz="1800" b="1" dirty="0">
                          <a:latin typeface="Times New Roman" pitchFamily="18" charset="0"/>
                          <a:cs typeface="Times New Roman" pitchFamily="18" charset="0"/>
                        </a:rPr>
                        <a:t>Number of Major Surgeries Performed</a:t>
                      </a:r>
                    </a:p>
                  </a:txBody>
                  <a:tcPr marL="68580" marR="68580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00"/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50000"/>
                        </a:lnSpc>
                        <a:spcAft>
                          <a:spcPts val="0"/>
                        </a:spcAft>
                      </a:pPr>
                      <a:r>
                        <a:rPr lang="en-IN" sz="1800" b="1" cap="none" spc="0" dirty="0" smtClean="0">
                          <a:ln w="1905"/>
                          <a:solidFill>
                            <a:srgbClr val="C00000"/>
                          </a:solidFill>
                          <a:effectLst>
                            <a:innerShdw blurRad="69850" dist="43180" dir="5400000">
                              <a:srgbClr val="000000">
                                <a:alpha val="65000"/>
                              </a:srgbClr>
                            </a:innerShdw>
                          </a:effectLst>
                          <a:latin typeface="Times New Roman" pitchFamily="18" charset="0"/>
                          <a:ea typeface="Times New Roman"/>
                          <a:cs typeface="Times New Roman" pitchFamily="18" charset="0"/>
                        </a:rPr>
                        <a:t>4864</a:t>
                      </a:r>
                      <a:endParaRPr lang="en-IN" sz="1800" b="1" cap="none" spc="0" dirty="0">
                        <a:ln w="1905"/>
                        <a:solidFill>
                          <a:srgbClr val="C00000"/>
                        </a:solidFill>
                        <a:effectLst>
                          <a:innerShdw blurRad="69850" dist="43180" dir="5400000">
                            <a:srgbClr val="000000">
                              <a:alpha val="65000"/>
                            </a:srgbClr>
                          </a:innerShdw>
                        </a:effectLst>
                        <a:latin typeface="Times New Roman" pitchFamily="18" charset="0"/>
                        <a:ea typeface="Times New Roman"/>
                        <a:cs typeface="Times New Roman" pitchFamily="18" charset="0"/>
                      </a:endParaRPr>
                    </a:p>
                  </a:txBody>
                  <a:tcPr marL="68580" marR="68580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00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2"/>
                  </a:ext>
                </a:extLst>
              </a:tr>
              <a:tr h="392723">
                <a:tc>
                  <a:txBody>
                    <a:bodyPr/>
                    <a:lstStyle/>
                    <a:p>
                      <a:pPr algn="ctr">
                        <a:lnSpc>
                          <a:spcPct val="150000"/>
                        </a:lnSpc>
                        <a:spcAft>
                          <a:spcPts val="0"/>
                        </a:spcAft>
                      </a:pPr>
                      <a:r>
                        <a:rPr lang="en-IN" sz="1800" b="1" cap="none" spc="0" dirty="0">
                          <a:ln w="1905"/>
                          <a:solidFill>
                            <a:schemeClr val="tx1"/>
                          </a:solidFill>
                          <a:effectLst>
                            <a:innerShdw blurRad="69850" dist="43180" dir="5400000">
                              <a:srgbClr val="000000">
                                <a:alpha val="65000"/>
                              </a:srgbClr>
                            </a:innerShdw>
                          </a:effectLst>
                          <a:latin typeface="Times New Roman" pitchFamily="18" charset="0"/>
                          <a:ea typeface="Times New Roman"/>
                          <a:cs typeface="Times New Roman" pitchFamily="18" charset="0"/>
                        </a:rPr>
                        <a:t>4</a:t>
                      </a:r>
                    </a:p>
                  </a:txBody>
                  <a:tcPr marL="68580" marR="68580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00"/>
                    </a:solidFill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50000"/>
                        </a:lnSpc>
                      </a:pPr>
                      <a:r>
                        <a:rPr lang="en-US" sz="1800" b="1" dirty="0">
                          <a:latin typeface="Times New Roman" pitchFamily="18" charset="0"/>
                          <a:cs typeface="Times New Roman" pitchFamily="18" charset="0"/>
                        </a:rPr>
                        <a:t>Number of Minor Surgeries Performed</a:t>
                      </a:r>
                    </a:p>
                  </a:txBody>
                  <a:tcPr marL="68580" marR="68580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00"/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50000"/>
                        </a:lnSpc>
                        <a:spcAft>
                          <a:spcPts val="0"/>
                        </a:spcAft>
                      </a:pPr>
                      <a:r>
                        <a:rPr lang="en-IN" sz="1800" b="1" cap="none" spc="0" dirty="0" smtClean="0">
                          <a:ln w="1905"/>
                          <a:solidFill>
                            <a:srgbClr val="C00000"/>
                          </a:solidFill>
                          <a:effectLst>
                            <a:innerShdw blurRad="69850" dist="43180" dir="5400000">
                              <a:srgbClr val="000000">
                                <a:alpha val="65000"/>
                              </a:srgbClr>
                            </a:innerShdw>
                          </a:effectLst>
                          <a:latin typeface="Times New Roman" pitchFamily="18" charset="0"/>
                          <a:ea typeface="Times New Roman"/>
                          <a:cs typeface="Times New Roman" pitchFamily="18" charset="0"/>
                        </a:rPr>
                        <a:t>29510</a:t>
                      </a:r>
                      <a:endParaRPr lang="en-IN" sz="1800" b="1" cap="none" spc="0" dirty="0">
                        <a:ln w="1905"/>
                        <a:solidFill>
                          <a:srgbClr val="C00000"/>
                        </a:solidFill>
                        <a:effectLst>
                          <a:innerShdw blurRad="69850" dist="43180" dir="5400000">
                            <a:srgbClr val="000000">
                              <a:alpha val="65000"/>
                            </a:srgbClr>
                          </a:innerShdw>
                        </a:effectLst>
                        <a:latin typeface="Times New Roman" pitchFamily="18" charset="0"/>
                        <a:ea typeface="Times New Roman"/>
                        <a:cs typeface="Times New Roman" pitchFamily="18" charset="0"/>
                      </a:endParaRPr>
                    </a:p>
                  </a:txBody>
                  <a:tcPr marL="68580" marR="68580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00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3"/>
                  </a:ext>
                </a:extLst>
              </a:tr>
              <a:tr h="392723">
                <a:tc>
                  <a:txBody>
                    <a:bodyPr/>
                    <a:lstStyle/>
                    <a:p>
                      <a:pPr algn="ctr">
                        <a:lnSpc>
                          <a:spcPct val="150000"/>
                        </a:lnSpc>
                        <a:spcAft>
                          <a:spcPts val="0"/>
                        </a:spcAft>
                      </a:pPr>
                      <a:r>
                        <a:rPr lang="en-IN" sz="1800" b="1" cap="none" spc="0" dirty="0">
                          <a:ln w="1905"/>
                          <a:solidFill>
                            <a:schemeClr val="tx1"/>
                          </a:solidFill>
                          <a:effectLst>
                            <a:innerShdw blurRad="69850" dist="43180" dir="5400000">
                              <a:srgbClr val="000000">
                                <a:alpha val="65000"/>
                              </a:srgbClr>
                            </a:innerShdw>
                          </a:effectLst>
                          <a:latin typeface="Times New Roman" pitchFamily="18" charset="0"/>
                          <a:ea typeface="Times New Roman"/>
                          <a:cs typeface="Times New Roman" pitchFamily="18" charset="0"/>
                        </a:rPr>
                        <a:t>5</a:t>
                      </a:r>
                    </a:p>
                  </a:txBody>
                  <a:tcPr marL="68580" marR="68580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00"/>
                    </a:solidFill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50000"/>
                        </a:lnSpc>
                      </a:pPr>
                      <a:r>
                        <a:rPr lang="en-US" sz="1800" b="1" dirty="0">
                          <a:latin typeface="Times New Roman" pitchFamily="18" charset="0"/>
                          <a:cs typeface="Times New Roman" pitchFamily="18" charset="0"/>
                        </a:rPr>
                        <a:t>Number of Normal </a:t>
                      </a:r>
                      <a:r>
                        <a:rPr lang="en-US" sz="1800" b="1" baseline="0" dirty="0">
                          <a:latin typeface="Times New Roman" pitchFamily="18" charset="0"/>
                          <a:cs typeface="Times New Roman" pitchFamily="18" charset="0"/>
                        </a:rPr>
                        <a:t>Deliveries Conducted</a:t>
                      </a:r>
                      <a:endParaRPr lang="en-US" sz="1800" b="1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L="68580" marR="68580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00"/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50000"/>
                        </a:lnSpc>
                        <a:spcAft>
                          <a:spcPts val="0"/>
                        </a:spcAft>
                      </a:pPr>
                      <a:r>
                        <a:rPr lang="en-IN" sz="1800" b="1" cap="none" spc="0" dirty="0" smtClean="0">
                          <a:ln w="1905"/>
                          <a:solidFill>
                            <a:srgbClr val="C00000"/>
                          </a:solidFill>
                          <a:effectLst>
                            <a:innerShdw blurRad="69850" dist="43180" dir="5400000">
                              <a:srgbClr val="000000">
                                <a:alpha val="65000"/>
                              </a:srgbClr>
                            </a:innerShdw>
                          </a:effectLst>
                          <a:latin typeface="Times New Roman" pitchFamily="18" charset="0"/>
                          <a:ea typeface="Times New Roman"/>
                          <a:cs typeface="Times New Roman" pitchFamily="18" charset="0"/>
                        </a:rPr>
                        <a:t>566</a:t>
                      </a:r>
                      <a:endParaRPr lang="en-IN" sz="1800" b="1" cap="none" spc="0" dirty="0">
                        <a:ln w="1905"/>
                        <a:solidFill>
                          <a:srgbClr val="C00000"/>
                        </a:solidFill>
                        <a:effectLst>
                          <a:innerShdw blurRad="69850" dist="43180" dir="5400000">
                            <a:srgbClr val="000000">
                              <a:alpha val="65000"/>
                            </a:srgbClr>
                          </a:innerShdw>
                        </a:effectLst>
                        <a:latin typeface="Times New Roman" pitchFamily="18" charset="0"/>
                        <a:ea typeface="Times New Roman"/>
                        <a:cs typeface="Times New Roman" pitchFamily="18" charset="0"/>
                      </a:endParaRPr>
                    </a:p>
                  </a:txBody>
                  <a:tcPr marL="68580" marR="68580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00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4"/>
                  </a:ext>
                </a:extLst>
              </a:tr>
              <a:tr h="392723">
                <a:tc>
                  <a:txBody>
                    <a:bodyPr/>
                    <a:lstStyle/>
                    <a:p>
                      <a:pPr algn="ctr">
                        <a:lnSpc>
                          <a:spcPct val="150000"/>
                        </a:lnSpc>
                        <a:spcAft>
                          <a:spcPts val="0"/>
                        </a:spcAft>
                      </a:pPr>
                      <a:r>
                        <a:rPr lang="en-IN" sz="1800" b="1" cap="none" spc="0" dirty="0">
                          <a:ln w="1905"/>
                          <a:solidFill>
                            <a:schemeClr val="tx1"/>
                          </a:solidFill>
                          <a:effectLst>
                            <a:innerShdw blurRad="69850" dist="43180" dir="5400000">
                              <a:srgbClr val="000000">
                                <a:alpha val="65000"/>
                              </a:srgbClr>
                            </a:innerShdw>
                          </a:effectLst>
                          <a:latin typeface="Times New Roman" pitchFamily="18" charset="0"/>
                          <a:ea typeface="Times New Roman"/>
                          <a:cs typeface="Times New Roman" pitchFamily="18" charset="0"/>
                        </a:rPr>
                        <a:t>6</a:t>
                      </a:r>
                    </a:p>
                  </a:txBody>
                  <a:tcPr marL="68580" marR="68580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00"/>
                    </a:solidFill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50000"/>
                        </a:lnSpc>
                      </a:pPr>
                      <a:r>
                        <a:rPr lang="en-US" sz="1800" b="1" dirty="0">
                          <a:latin typeface="Times New Roman" pitchFamily="18" charset="0"/>
                          <a:cs typeface="Times New Roman" pitchFamily="18" charset="0"/>
                        </a:rPr>
                        <a:t>Caesarian Deliveries Conducted</a:t>
                      </a:r>
                    </a:p>
                  </a:txBody>
                  <a:tcPr marL="68580" marR="68580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00"/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50000"/>
                        </a:lnSpc>
                        <a:spcAft>
                          <a:spcPts val="0"/>
                        </a:spcAft>
                      </a:pPr>
                      <a:r>
                        <a:rPr lang="en-IN" sz="1800" b="1" cap="none" spc="0" dirty="0" smtClean="0">
                          <a:ln w="1905"/>
                          <a:solidFill>
                            <a:srgbClr val="C00000"/>
                          </a:solidFill>
                          <a:effectLst>
                            <a:innerShdw blurRad="69850" dist="43180" dir="5400000">
                              <a:srgbClr val="000000">
                                <a:alpha val="65000"/>
                              </a:srgbClr>
                            </a:innerShdw>
                          </a:effectLst>
                          <a:latin typeface="Times New Roman" pitchFamily="18" charset="0"/>
                          <a:ea typeface="Times New Roman"/>
                          <a:cs typeface="Times New Roman" pitchFamily="18" charset="0"/>
                        </a:rPr>
                        <a:t>904</a:t>
                      </a:r>
                      <a:endParaRPr lang="en-IN" sz="1800" b="1" cap="none" spc="0" dirty="0">
                        <a:ln w="1905"/>
                        <a:solidFill>
                          <a:srgbClr val="C00000"/>
                        </a:solidFill>
                        <a:effectLst>
                          <a:innerShdw blurRad="69850" dist="43180" dir="5400000">
                            <a:srgbClr val="000000">
                              <a:alpha val="65000"/>
                            </a:srgbClr>
                          </a:innerShdw>
                        </a:effectLst>
                        <a:latin typeface="Times New Roman" pitchFamily="18" charset="0"/>
                        <a:ea typeface="Times New Roman"/>
                        <a:cs typeface="Times New Roman" pitchFamily="18" charset="0"/>
                      </a:endParaRPr>
                    </a:p>
                  </a:txBody>
                  <a:tcPr marL="68580" marR="68580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00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5"/>
                  </a:ext>
                </a:extLst>
              </a:tr>
              <a:tr h="785445">
                <a:tc>
                  <a:txBody>
                    <a:bodyPr/>
                    <a:lstStyle/>
                    <a:p>
                      <a:pPr algn="ctr">
                        <a:lnSpc>
                          <a:spcPct val="150000"/>
                        </a:lnSpc>
                        <a:spcAft>
                          <a:spcPts val="0"/>
                        </a:spcAft>
                      </a:pPr>
                      <a:r>
                        <a:rPr lang="en-IN" sz="1800" b="1" cap="none" spc="0" dirty="0" smtClean="0">
                          <a:ln w="1905"/>
                          <a:solidFill>
                            <a:schemeClr val="tx1"/>
                          </a:solidFill>
                          <a:effectLst>
                            <a:innerShdw blurRad="69850" dist="43180" dir="5400000">
                              <a:srgbClr val="000000">
                                <a:alpha val="65000"/>
                              </a:srgbClr>
                            </a:innerShdw>
                          </a:effectLst>
                          <a:latin typeface="Times New Roman" pitchFamily="18" charset="0"/>
                          <a:ea typeface="Times New Roman"/>
                          <a:cs typeface="Times New Roman" pitchFamily="18" charset="0"/>
                        </a:rPr>
                        <a:t>7</a:t>
                      </a:r>
                      <a:endParaRPr lang="en-IN" sz="1800" b="1" cap="none" spc="0" dirty="0">
                        <a:ln w="1905"/>
                        <a:solidFill>
                          <a:schemeClr val="tx1"/>
                        </a:solidFill>
                        <a:effectLst>
                          <a:innerShdw blurRad="69850" dist="43180" dir="5400000">
                            <a:srgbClr val="000000">
                              <a:alpha val="65000"/>
                            </a:srgbClr>
                          </a:innerShdw>
                        </a:effectLst>
                        <a:latin typeface="Times New Roman" pitchFamily="18" charset="0"/>
                        <a:ea typeface="Times New Roman"/>
                        <a:cs typeface="Times New Roman" pitchFamily="18" charset="0"/>
                      </a:endParaRPr>
                    </a:p>
                  </a:txBody>
                  <a:tcPr marL="68580" marR="68580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00"/>
                    </a:solidFill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50000"/>
                        </a:lnSpc>
                        <a:spcAft>
                          <a:spcPts val="0"/>
                        </a:spcAft>
                      </a:pPr>
                      <a:r>
                        <a:rPr lang="en-IN" sz="1800" b="1" cap="none" spc="0" dirty="0" smtClean="0">
                          <a:ln w="1905"/>
                          <a:solidFill>
                            <a:schemeClr val="tx1"/>
                          </a:solidFill>
                          <a:effectLst>
                            <a:innerShdw blurRad="69850" dist="43180" dir="5400000">
                              <a:srgbClr val="000000">
                                <a:alpha val="65000"/>
                              </a:srgbClr>
                            </a:innerShdw>
                          </a:effectLst>
                          <a:latin typeface="Times New Roman" pitchFamily="18" charset="0"/>
                          <a:ea typeface="Times New Roman"/>
                          <a:cs typeface="Times New Roman" pitchFamily="18" charset="0"/>
                        </a:rPr>
                        <a:t>Laboratory Investigations (Pathology, Biochemistry, Microbiology, RTPCR)</a:t>
                      </a:r>
                      <a:endParaRPr lang="en-IN" sz="1800" b="1" cap="none" spc="0" dirty="0">
                        <a:ln w="1905"/>
                        <a:solidFill>
                          <a:schemeClr val="tx1"/>
                        </a:solidFill>
                        <a:effectLst>
                          <a:innerShdw blurRad="69850" dist="43180" dir="5400000">
                            <a:srgbClr val="000000">
                              <a:alpha val="65000"/>
                            </a:srgbClr>
                          </a:innerShdw>
                        </a:effectLst>
                        <a:latin typeface="Times New Roman" pitchFamily="18" charset="0"/>
                        <a:ea typeface="Times New Roman"/>
                        <a:cs typeface="Times New Roman" pitchFamily="18" charset="0"/>
                      </a:endParaRPr>
                    </a:p>
                  </a:txBody>
                  <a:tcPr marL="68580" marR="68580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00"/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50000"/>
                        </a:lnSpc>
                        <a:spcAft>
                          <a:spcPts val="0"/>
                        </a:spcAft>
                      </a:pPr>
                      <a:r>
                        <a:rPr lang="en-IN" sz="1800" b="1" cap="none" spc="0" dirty="0" smtClean="0">
                          <a:ln w="1905"/>
                          <a:solidFill>
                            <a:srgbClr val="C00000"/>
                          </a:solidFill>
                          <a:effectLst>
                            <a:innerShdw blurRad="69850" dist="43180" dir="5400000">
                              <a:srgbClr val="000000">
                                <a:alpha val="65000"/>
                              </a:srgbClr>
                            </a:innerShdw>
                          </a:effectLst>
                          <a:latin typeface="Times New Roman" pitchFamily="18" charset="0"/>
                          <a:ea typeface="Times New Roman"/>
                          <a:cs typeface="Times New Roman" pitchFamily="18" charset="0"/>
                        </a:rPr>
                        <a:t>855420</a:t>
                      </a:r>
                      <a:endParaRPr lang="en-IN" sz="1800" b="1" cap="none" spc="0" dirty="0">
                        <a:ln w="1905"/>
                        <a:solidFill>
                          <a:srgbClr val="C00000"/>
                        </a:solidFill>
                        <a:effectLst>
                          <a:innerShdw blurRad="69850" dist="43180" dir="5400000">
                            <a:srgbClr val="000000">
                              <a:alpha val="65000"/>
                            </a:srgbClr>
                          </a:innerShdw>
                        </a:effectLst>
                        <a:latin typeface="Times New Roman" pitchFamily="18" charset="0"/>
                        <a:ea typeface="Times New Roman"/>
                        <a:cs typeface="Times New Roman" pitchFamily="18" charset="0"/>
                      </a:endParaRPr>
                    </a:p>
                  </a:txBody>
                  <a:tcPr marL="68580" marR="68580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00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6"/>
                  </a:ext>
                </a:extLst>
              </a:tr>
              <a:tr h="392723">
                <a:tc>
                  <a:txBody>
                    <a:bodyPr/>
                    <a:lstStyle/>
                    <a:p>
                      <a:pPr algn="ctr">
                        <a:lnSpc>
                          <a:spcPct val="150000"/>
                        </a:lnSpc>
                        <a:spcAft>
                          <a:spcPts val="0"/>
                        </a:spcAft>
                      </a:pPr>
                      <a:r>
                        <a:rPr lang="en-IN" sz="1800" b="1" cap="none" spc="0" dirty="0" smtClean="0">
                          <a:ln w="1905"/>
                          <a:solidFill>
                            <a:schemeClr val="tx1"/>
                          </a:solidFill>
                          <a:effectLst>
                            <a:innerShdw blurRad="69850" dist="43180" dir="5400000">
                              <a:srgbClr val="000000">
                                <a:alpha val="65000"/>
                              </a:srgbClr>
                            </a:innerShdw>
                          </a:effectLst>
                          <a:latin typeface="Times New Roman" pitchFamily="18" charset="0"/>
                          <a:ea typeface="Times New Roman"/>
                          <a:cs typeface="Times New Roman" pitchFamily="18" charset="0"/>
                        </a:rPr>
                        <a:t>8</a:t>
                      </a:r>
                      <a:endParaRPr lang="en-IN" sz="1800" b="1" cap="none" spc="0" dirty="0">
                        <a:ln w="1905"/>
                        <a:solidFill>
                          <a:schemeClr val="tx1"/>
                        </a:solidFill>
                        <a:effectLst>
                          <a:innerShdw blurRad="69850" dist="43180" dir="5400000">
                            <a:srgbClr val="000000">
                              <a:alpha val="65000"/>
                            </a:srgbClr>
                          </a:innerShdw>
                        </a:effectLst>
                        <a:latin typeface="Times New Roman" pitchFamily="18" charset="0"/>
                        <a:ea typeface="Times New Roman"/>
                        <a:cs typeface="Times New Roman" pitchFamily="18" charset="0"/>
                      </a:endParaRPr>
                    </a:p>
                  </a:txBody>
                  <a:tcPr marL="68580" marR="68580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00"/>
                    </a:solidFill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50000"/>
                        </a:lnSpc>
                        <a:spcAft>
                          <a:spcPts val="0"/>
                        </a:spcAft>
                      </a:pPr>
                      <a:r>
                        <a:rPr lang="en-IN" sz="1800" b="1" cap="none" spc="0" dirty="0" smtClean="0">
                          <a:ln w="1905"/>
                          <a:solidFill>
                            <a:schemeClr val="tx1"/>
                          </a:solidFill>
                          <a:effectLst>
                            <a:innerShdw blurRad="69850" dist="43180" dir="5400000">
                              <a:srgbClr val="000000">
                                <a:alpha val="65000"/>
                              </a:srgbClr>
                            </a:innerShdw>
                          </a:effectLst>
                          <a:latin typeface="Times New Roman" pitchFamily="18" charset="0"/>
                          <a:ea typeface="Times New Roman"/>
                          <a:cs typeface="Times New Roman" pitchFamily="18" charset="0"/>
                        </a:rPr>
                        <a:t>X </a:t>
                      </a:r>
                      <a:r>
                        <a:rPr lang="en-IN" sz="1800" b="1" cap="none" spc="0" dirty="0">
                          <a:ln w="1905"/>
                          <a:solidFill>
                            <a:schemeClr val="tx1"/>
                          </a:solidFill>
                          <a:effectLst>
                            <a:innerShdw blurRad="69850" dist="43180" dir="5400000">
                              <a:srgbClr val="000000">
                                <a:alpha val="65000"/>
                              </a:srgbClr>
                            </a:innerShdw>
                          </a:effectLst>
                          <a:latin typeface="Times New Roman" pitchFamily="18" charset="0"/>
                          <a:ea typeface="Times New Roman"/>
                          <a:cs typeface="Times New Roman" pitchFamily="18" charset="0"/>
                        </a:rPr>
                        <a:t>– rays</a:t>
                      </a:r>
                    </a:p>
                  </a:txBody>
                  <a:tcPr marL="68580" marR="68580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00"/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50000"/>
                        </a:lnSpc>
                        <a:spcAft>
                          <a:spcPts val="0"/>
                        </a:spcAft>
                      </a:pPr>
                      <a:r>
                        <a:rPr lang="en-IN" sz="1800" b="1" cap="none" spc="0" dirty="0" smtClean="0">
                          <a:ln w="1905"/>
                          <a:solidFill>
                            <a:srgbClr val="C00000"/>
                          </a:solidFill>
                          <a:effectLst>
                            <a:innerShdw blurRad="69850" dist="43180" dir="5400000">
                              <a:srgbClr val="000000">
                                <a:alpha val="65000"/>
                              </a:srgbClr>
                            </a:innerShdw>
                          </a:effectLst>
                          <a:latin typeface="Times New Roman" pitchFamily="18" charset="0"/>
                          <a:ea typeface="Times New Roman"/>
                          <a:cs typeface="Times New Roman" pitchFamily="18" charset="0"/>
                        </a:rPr>
                        <a:t>71773</a:t>
                      </a:r>
                      <a:endParaRPr lang="en-IN" sz="1800" b="1" cap="none" spc="0" dirty="0">
                        <a:ln w="1905"/>
                        <a:solidFill>
                          <a:srgbClr val="C00000"/>
                        </a:solidFill>
                        <a:effectLst>
                          <a:innerShdw blurRad="69850" dist="43180" dir="5400000">
                            <a:srgbClr val="000000">
                              <a:alpha val="65000"/>
                            </a:srgbClr>
                          </a:innerShdw>
                        </a:effectLst>
                        <a:latin typeface="Times New Roman" pitchFamily="18" charset="0"/>
                        <a:ea typeface="Times New Roman"/>
                        <a:cs typeface="Times New Roman" pitchFamily="18" charset="0"/>
                      </a:endParaRPr>
                    </a:p>
                  </a:txBody>
                  <a:tcPr marL="68580" marR="68580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00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7"/>
                  </a:ext>
                </a:extLst>
              </a:tr>
              <a:tr h="392723">
                <a:tc>
                  <a:txBody>
                    <a:bodyPr/>
                    <a:lstStyle/>
                    <a:p>
                      <a:pPr algn="ctr">
                        <a:lnSpc>
                          <a:spcPct val="150000"/>
                        </a:lnSpc>
                        <a:spcAft>
                          <a:spcPts val="0"/>
                        </a:spcAft>
                      </a:pPr>
                      <a:r>
                        <a:rPr lang="en-IN" sz="1800" b="1" cap="none" spc="0" dirty="0" smtClean="0">
                          <a:ln w="1905"/>
                          <a:solidFill>
                            <a:schemeClr val="tx1"/>
                          </a:solidFill>
                          <a:effectLst>
                            <a:innerShdw blurRad="69850" dist="43180" dir="5400000">
                              <a:srgbClr val="000000">
                                <a:alpha val="65000"/>
                              </a:srgbClr>
                            </a:innerShdw>
                          </a:effectLst>
                          <a:latin typeface="Times New Roman" pitchFamily="18" charset="0"/>
                          <a:ea typeface="Times New Roman"/>
                          <a:cs typeface="Times New Roman" pitchFamily="18" charset="0"/>
                        </a:rPr>
                        <a:t>9</a:t>
                      </a:r>
                      <a:endParaRPr lang="en-IN" sz="1800" b="1" cap="none" spc="0" dirty="0">
                        <a:ln w="1905"/>
                        <a:solidFill>
                          <a:schemeClr val="tx1"/>
                        </a:solidFill>
                        <a:effectLst>
                          <a:innerShdw blurRad="69850" dist="43180" dir="5400000">
                            <a:srgbClr val="000000">
                              <a:alpha val="65000"/>
                            </a:srgbClr>
                          </a:innerShdw>
                        </a:effectLst>
                        <a:latin typeface="Times New Roman" pitchFamily="18" charset="0"/>
                        <a:ea typeface="Times New Roman"/>
                        <a:cs typeface="Times New Roman" pitchFamily="18" charset="0"/>
                      </a:endParaRPr>
                    </a:p>
                  </a:txBody>
                  <a:tcPr marL="68580" marR="68580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00"/>
                    </a:solidFill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50000"/>
                        </a:lnSpc>
                        <a:spcAft>
                          <a:spcPts val="0"/>
                        </a:spcAft>
                      </a:pPr>
                      <a:r>
                        <a:rPr lang="en-IN" sz="1800" b="1" cap="none" spc="0" dirty="0" smtClean="0">
                          <a:ln w="1905"/>
                          <a:solidFill>
                            <a:schemeClr val="tx1"/>
                          </a:solidFill>
                          <a:effectLst>
                            <a:innerShdw blurRad="69850" dist="43180" dir="5400000">
                              <a:srgbClr val="000000">
                                <a:alpha val="65000"/>
                              </a:srgbClr>
                            </a:innerShdw>
                          </a:effectLst>
                          <a:latin typeface="Times New Roman" pitchFamily="18" charset="0"/>
                          <a:ea typeface="Times New Roman"/>
                          <a:cs typeface="Times New Roman" pitchFamily="18" charset="0"/>
                        </a:rPr>
                        <a:t>Ultrasonography</a:t>
                      </a:r>
                      <a:r>
                        <a:rPr lang="en-IN" sz="1800" b="1" cap="none" spc="0" baseline="0" dirty="0" smtClean="0">
                          <a:ln w="1905"/>
                          <a:solidFill>
                            <a:schemeClr val="tx1"/>
                          </a:solidFill>
                          <a:effectLst>
                            <a:innerShdw blurRad="69850" dist="43180" dir="5400000">
                              <a:srgbClr val="000000">
                                <a:alpha val="65000"/>
                              </a:srgbClr>
                            </a:innerShdw>
                          </a:effectLst>
                          <a:latin typeface="Times New Roman" pitchFamily="18" charset="0"/>
                          <a:ea typeface="Times New Roman"/>
                          <a:cs typeface="Times New Roman" pitchFamily="18" charset="0"/>
                        </a:rPr>
                        <a:t> </a:t>
                      </a:r>
                      <a:r>
                        <a:rPr lang="en-IN" sz="1800" b="1" cap="none" spc="0" baseline="0" dirty="0">
                          <a:ln w="1905"/>
                          <a:solidFill>
                            <a:schemeClr val="tx1"/>
                          </a:solidFill>
                          <a:effectLst>
                            <a:innerShdw blurRad="69850" dist="43180" dir="5400000">
                              <a:srgbClr val="000000">
                                <a:alpha val="65000"/>
                              </a:srgbClr>
                            </a:innerShdw>
                          </a:effectLst>
                          <a:latin typeface="Times New Roman" pitchFamily="18" charset="0"/>
                          <a:ea typeface="Times New Roman"/>
                          <a:cs typeface="Times New Roman" pitchFamily="18" charset="0"/>
                        </a:rPr>
                        <a:t>(USG)</a:t>
                      </a:r>
                      <a:endParaRPr lang="en-IN" sz="1800" b="1" cap="none" spc="0" dirty="0">
                        <a:ln w="1905"/>
                        <a:solidFill>
                          <a:schemeClr val="tx1"/>
                        </a:solidFill>
                        <a:effectLst>
                          <a:innerShdw blurRad="69850" dist="43180" dir="5400000">
                            <a:srgbClr val="000000">
                              <a:alpha val="65000"/>
                            </a:srgbClr>
                          </a:innerShdw>
                        </a:effectLst>
                        <a:latin typeface="Times New Roman" pitchFamily="18" charset="0"/>
                        <a:ea typeface="Times New Roman"/>
                        <a:cs typeface="Times New Roman" pitchFamily="18" charset="0"/>
                      </a:endParaRPr>
                    </a:p>
                  </a:txBody>
                  <a:tcPr marL="68580" marR="68580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00"/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50000"/>
                        </a:lnSpc>
                        <a:spcAft>
                          <a:spcPts val="0"/>
                        </a:spcAft>
                      </a:pPr>
                      <a:r>
                        <a:rPr lang="en-IN" sz="1800" b="1" cap="none" spc="0" dirty="0" smtClean="0">
                          <a:ln w="1905"/>
                          <a:solidFill>
                            <a:srgbClr val="C00000"/>
                          </a:solidFill>
                          <a:effectLst>
                            <a:innerShdw blurRad="69850" dist="43180" dir="5400000">
                              <a:srgbClr val="000000">
                                <a:alpha val="65000"/>
                              </a:srgbClr>
                            </a:innerShdw>
                          </a:effectLst>
                          <a:latin typeface="Times New Roman" pitchFamily="18" charset="0"/>
                          <a:ea typeface="Times New Roman"/>
                          <a:cs typeface="Times New Roman" pitchFamily="18" charset="0"/>
                        </a:rPr>
                        <a:t>559</a:t>
                      </a:r>
                      <a:endParaRPr lang="en-IN" sz="1800" b="1" cap="none" spc="0" dirty="0">
                        <a:ln w="1905"/>
                        <a:solidFill>
                          <a:srgbClr val="C00000"/>
                        </a:solidFill>
                        <a:effectLst>
                          <a:innerShdw blurRad="69850" dist="43180" dir="5400000">
                            <a:srgbClr val="000000">
                              <a:alpha val="65000"/>
                            </a:srgbClr>
                          </a:innerShdw>
                        </a:effectLst>
                        <a:latin typeface="Times New Roman" pitchFamily="18" charset="0"/>
                        <a:ea typeface="Times New Roman"/>
                        <a:cs typeface="Times New Roman" pitchFamily="18" charset="0"/>
                      </a:endParaRPr>
                    </a:p>
                  </a:txBody>
                  <a:tcPr marL="68580" marR="68580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00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8"/>
                  </a:ext>
                </a:extLst>
              </a:tr>
              <a:tr h="392723">
                <a:tc>
                  <a:txBody>
                    <a:bodyPr/>
                    <a:lstStyle/>
                    <a:p>
                      <a:pPr algn="ctr">
                        <a:lnSpc>
                          <a:spcPct val="150000"/>
                        </a:lnSpc>
                        <a:spcAft>
                          <a:spcPts val="0"/>
                        </a:spcAft>
                      </a:pPr>
                      <a:r>
                        <a:rPr lang="en-IN" sz="1800" b="1" cap="none" spc="0" dirty="0" smtClean="0">
                          <a:ln w="1905"/>
                          <a:solidFill>
                            <a:schemeClr val="tx1"/>
                          </a:solidFill>
                          <a:effectLst>
                            <a:innerShdw blurRad="69850" dist="43180" dir="5400000">
                              <a:srgbClr val="000000">
                                <a:alpha val="65000"/>
                              </a:srgbClr>
                            </a:innerShdw>
                          </a:effectLst>
                          <a:latin typeface="Times New Roman" pitchFamily="18" charset="0"/>
                          <a:ea typeface="Times New Roman"/>
                          <a:cs typeface="Times New Roman" pitchFamily="18" charset="0"/>
                        </a:rPr>
                        <a:t>10</a:t>
                      </a:r>
                      <a:endParaRPr lang="en-IN" sz="1800" b="1" cap="none" spc="0" dirty="0">
                        <a:ln w="1905"/>
                        <a:solidFill>
                          <a:schemeClr val="tx1"/>
                        </a:solidFill>
                        <a:effectLst>
                          <a:innerShdw blurRad="69850" dist="43180" dir="5400000">
                            <a:srgbClr val="000000">
                              <a:alpha val="65000"/>
                            </a:srgbClr>
                          </a:innerShdw>
                        </a:effectLst>
                        <a:latin typeface="Times New Roman" pitchFamily="18" charset="0"/>
                        <a:ea typeface="Times New Roman"/>
                        <a:cs typeface="Times New Roman" pitchFamily="18" charset="0"/>
                      </a:endParaRPr>
                    </a:p>
                  </a:txBody>
                  <a:tcPr marL="68580" marR="68580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00"/>
                    </a:solidFill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50000"/>
                        </a:lnSpc>
                        <a:spcAft>
                          <a:spcPts val="0"/>
                        </a:spcAft>
                      </a:pPr>
                      <a:r>
                        <a:rPr lang="en-IN" sz="1800" b="1" cap="none" spc="0" dirty="0" smtClean="0">
                          <a:ln w="1905"/>
                          <a:solidFill>
                            <a:schemeClr val="tx1"/>
                          </a:solidFill>
                          <a:effectLst>
                            <a:innerShdw blurRad="69850" dist="43180" dir="5400000">
                              <a:srgbClr val="000000">
                                <a:alpha val="65000"/>
                              </a:srgbClr>
                            </a:innerShdw>
                          </a:effectLst>
                          <a:latin typeface="Times New Roman" pitchFamily="18" charset="0"/>
                          <a:ea typeface="Times New Roman"/>
                          <a:cs typeface="Times New Roman" pitchFamily="18" charset="0"/>
                        </a:rPr>
                        <a:t>ECG</a:t>
                      </a:r>
                      <a:endParaRPr lang="en-IN" sz="1800" b="1" cap="none" spc="0" dirty="0">
                        <a:ln w="1905"/>
                        <a:solidFill>
                          <a:schemeClr val="tx1"/>
                        </a:solidFill>
                        <a:effectLst>
                          <a:innerShdw blurRad="69850" dist="43180" dir="5400000">
                            <a:srgbClr val="000000">
                              <a:alpha val="65000"/>
                            </a:srgbClr>
                          </a:innerShdw>
                        </a:effectLst>
                        <a:latin typeface="Times New Roman" pitchFamily="18" charset="0"/>
                        <a:ea typeface="Times New Roman"/>
                        <a:cs typeface="Times New Roman" pitchFamily="18" charset="0"/>
                      </a:endParaRPr>
                    </a:p>
                  </a:txBody>
                  <a:tcPr marL="68580" marR="68580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00"/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50000"/>
                        </a:lnSpc>
                        <a:spcAft>
                          <a:spcPts val="0"/>
                        </a:spcAft>
                      </a:pPr>
                      <a:r>
                        <a:rPr lang="en-IN" sz="1800" b="1" cap="none" spc="0" dirty="0" smtClean="0">
                          <a:ln w="1905"/>
                          <a:solidFill>
                            <a:srgbClr val="C00000"/>
                          </a:solidFill>
                          <a:effectLst>
                            <a:innerShdw blurRad="69850" dist="43180" dir="5400000">
                              <a:srgbClr val="000000">
                                <a:alpha val="65000"/>
                              </a:srgbClr>
                            </a:innerShdw>
                          </a:effectLst>
                          <a:latin typeface="Times New Roman" pitchFamily="18" charset="0"/>
                          <a:ea typeface="Times New Roman"/>
                          <a:cs typeface="Times New Roman" pitchFamily="18" charset="0"/>
                        </a:rPr>
                        <a:t>12053</a:t>
                      </a:r>
                      <a:endParaRPr lang="en-IN" sz="1800" b="1" cap="none" spc="0" dirty="0">
                        <a:ln w="1905"/>
                        <a:solidFill>
                          <a:srgbClr val="C00000"/>
                        </a:solidFill>
                        <a:effectLst>
                          <a:innerShdw blurRad="69850" dist="43180" dir="5400000">
                            <a:srgbClr val="000000">
                              <a:alpha val="65000"/>
                            </a:srgbClr>
                          </a:innerShdw>
                        </a:effectLst>
                        <a:latin typeface="Times New Roman" pitchFamily="18" charset="0"/>
                        <a:ea typeface="Times New Roman"/>
                        <a:cs typeface="Times New Roman" pitchFamily="18" charset="0"/>
                      </a:endParaRPr>
                    </a:p>
                  </a:txBody>
                  <a:tcPr marL="68580" marR="68580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00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9"/>
                  </a:ext>
                </a:extLst>
              </a:tr>
              <a:tr h="392723">
                <a:tc>
                  <a:txBody>
                    <a:bodyPr/>
                    <a:lstStyle/>
                    <a:p>
                      <a:pPr algn="ctr">
                        <a:lnSpc>
                          <a:spcPct val="150000"/>
                        </a:lnSpc>
                        <a:spcAft>
                          <a:spcPts val="0"/>
                        </a:spcAft>
                      </a:pPr>
                      <a:r>
                        <a:rPr lang="en-IN" sz="1800" b="1" cap="none" spc="0" dirty="0" smtClean="0">
                          <a:ln w="1905"/>
                          <a:solidFill>
                            <a:schemeClr val="tx1"/>
                          </a:solidFill>
                          <a:effectLst>
                            <a:innerShdw blurRad="69850" dist="43180" dir="5400000">
                              <a:srgbClr val="000000">
                                <a:alpha val="65000"/>
                              </a:srgbClr>
                            </a:innerShdw>
                          </a:effectLst>
                          <a:latin typeface="Times New Roman" pitchFamily="18" charset="0"/>
                          <a:ea typeface="Times New Roman"/>
                          <a:cs typeface="Times New Roman" pitchFamily="18" charset="0"/>
                        </a:rPr>
                        <a:t>11</a:t>
                      </a:r>
                      <a:endParaRPr lang="en-IN" sz="1800" b="1" cap="none" spc="0" dirty="0">
                        <a:ln w="1905"/>
                        <a:solidFill>
                          <a:schemeClr val="tx1"/>
                        </a:solidFill>
                        <a:effectLst>
                          <a:innerShdw blurRad="69850" dist="43180" dir="5400000">
                            <a:srgbClr val="000000">
                              <a:alpha val="65000"/>
                            </a:srgbClr>
                          </a:innerShdw>
                        </a:effectLst>
                        <a:latin typeface="Times New Roman" pitchFamily="18" charset="0"/>
                        <a:ea typeface="Times New Roman"/>
                        <a:cs typeface="Times New Roman" pitchFamily="18" charset="0"/>
                      </a:endParaRPr>
                    </a:p>
                  </a:txBody>
                  <a:tcPr marL="68580" marR="68580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00"/>
                    </a:solidFill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50000"/>
                        </a:lnSpc>
                      </a:pPr>
                      <a:r>
                        <a:rPr lang="en-US" sz="1800" b="1" dirty="0" smtClean="0">
                          <a:latin typeface="Times New Roman" pitchFamily="18" charset="0"/>
                          <a:cs typeface="Times New Roman" pitchFamily="18" charset="0"/>
                        </a:rPr>
                        <a:t>MRI</a:t>
                      </a:r>
                      <a:endParaRPr lang="en-US" sz="1800" b="1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L="68580" marR="68580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00"/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50000"/>
                        </a:lnSpc>
                        <a:spcAft>
                          <a:spcPts val="0"/>
                        </a:spcAft>
                      </a:pPr>
                      <a:r>
                        <a:rPr lang="en-IN" sz="1800" b="1" cap="none" spc="0" dirty="0" smtClean="0">
                          <a:ln w="1905"/>
                          <a:solidFill>
                            <a:srgbClr val="C00000"/>
                          </a:solidFill>
                          <a:effectLst>
                            <a:innerShdw blurRad="69850" dist="43180" dir="5400000">
                              <a:srgbClr val="000000">
                                <a:alpha val="65000"/>
                              </a:srgbClr>
                            </a:innerShdw>
                          </a:effectLst>
                          <a:latin typeface="Times New Roman" pitchFamily="18" charset="0"/>
                          <a:ea typeface="Times New Roman"/>
                          <a:cs typeface="Times New Roman" pitchFamily="18" charset="0"/>
                        </a:rPr>
                        <a:t>5768</a:t>
                      </a:r>
                      <a:endParaRPr lang="en-IN" sz="1800" b="1" cap="none" spc="0" dirty="0">
                        <a:ln w="1905"/>
                        <a:solidFill>
                          <a:srgbClr val="C00000"/>
                        </a:solidFill>
                        <a:effectLst>
                          <a:innerShdw blurRad="69850" dist="43180" dir="5400000">
                            <a:srgbClr val="000000">
                              <a:alpha val="65000"/>
                            </a:srgbClr>
                          </a:innerShdw>
                        </a:effectLst>
                        <a:latin typeface="Times New Roman" pitchFamily="18" charset="0"/>
                        <a:ea typeface="Times New Roman"/>
                        <a:cs typeface="Times New Roman" pitchFamily="18" charset="0"/>
                      </a:endParaRPr>
                    </a:p>
                  </a:txBody>
                  <a:tcPr marL="68580" marR="68580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00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10"/>
                  </a:ext>
                </a:extLst>
              </a:tr>
              <a:tr h="392723">
                <a:tc>
                  <a:txBody>
                    <a:bodyPr/>
                    <a:lstStyle/>
                    <a:p>
                      <a:pPr algn="ctr">
                        <a:lnSpc>
                          <a:spcPct val="150000"/>
                        </a:lnSpc>
                        <a:spcAft>
                          <a:spcPts val="0"/>
                        </a:spcAft>
                      </a:pPr>
                      <a:r>
                        <a:rPr lang="en-IN" sz="1800" b="1" cap="none" spc="0" dirty="0" smtClean="0">
                          <a:ln w="1905"/>
                          <a:solidFill>
                            <a:schemeClr val="tx1"/>
                          </a:solidFill>
                          <a:effectLst>
                            <a:innerShdw blurRad="69850" dist="43180" dir="5400000">
                              <a:srgbClr val="000000">
                                <a:alpha val="65000"/>
                              </a:srgbClr>
                            </a:innerShdw>
                          </a:effectLst>
                          <a:latin typeface="Times New Roman" pitchFamily="18" charset="0"/>
                          <a:ea typeface="Times New Roman"/>
                          <a:cs typeface="Times New Roman" pitchFamily="18" charset="0"/>
                        </a:rPr>
                        <a:t>12</a:t>
                      </a:r>
                      <a:endParaRPr lang="en-IN" sz="1800" b="1" cap="none" spc="0" dirty="0">
                        <a:ln w="1905"/>
                        <a:solidFill>
                          <a:schemeClr val="tx1"/>
                        </a:solidFill>
                        <a:effectLst>
                          <a:innerShdw blurRad="69850" dist="43180" dir="5400000">
                            <a:srgbClr val="000000">
                              <a:alpha val="65000"/>
                            </a:srgbClr>
                          </a:innerShdw>
                        </a:effectLst>
                        <a:latin typeface="Times New Roman" pitchFamily="18" charset="0"/>
                        <a:ea typeface="Times New Roman"/>
                        <a:cs typeface="Times New Roman" pitchFamily="18" charset="0"/>
                      </a:endParaRPr>
                    </a:p>
                  </a:txBody>
                  <a:tcPr marL="68580" marR="68580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00"/>
                    </a:solidFill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50000"/>
                        </a:lnSpc>
                      </a:pPr>
                      <a:r>
                        <a:rPr lang="en-US" sz="1800" b="1" dirty="0">
                          <a:latin typeface="Times New Roman" pitchFamily="18" charset="0"/>
                          <a:cs typeface="Times New Roman" pitchFamily="18" charset="0"/>
                        </a:rPr>
                        <a:t>CT</a:t>
                      </a:r>
                      <a:r>
                        <a:rPr lang="en-US" sz="1800" b="1" baseline="0" dirty="0">
                          <a:latin typeface="Times New Roman" pitchFamily="18" charset="0"/>
                          <a:cs typeface="Times New Roman" pitchFamily="18" charset="0"/>
                        </a:rPr>
                        <a:t> </a:t>
                      </a:r>
                      <a:r>
                        <a:rPr lang="en-US" sz="1800" b="1" baseline="0" dirty="0" smtClean="0">
                          <a:latin typeface="Times New Roman" pitchFamily="18" charset="0"/>
                          <a:cs typeface="Times New Roman" pitchFamily="18" charset="0"/>
                        </a:rPr>
                        <a:t>Scan</a:t>
                      </a:r>
                      <a:endParaRPr lang="en-US" sz="1800" b="1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L="68580" marR="68580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00"/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50000"/>
                        </a:lnSpc>
                        <a:spcAft>
                          <a:spcPts val="0"/>
                        </a:spcAft>
                      </a:pPr>
                      <a:r>
                        <a:rPr lang="en-IN" sz="1800" b="1" cap="none" spc="0" dirty="0" smtClean="0">
                          <a:ln w="1905"/>
                          <a:solidFill>
                            <a:srgbClr val="C00000"/>
                          </a:solidFill>
                          <a:effectLst>
                            <a:innerShdw blurRad="69850" dist="43180" dir="5400000">
                              <a:srgbClr val="000000">
                                <a:alpha val="65000"/>
                              </a:srgbClr>
                            </a:innerShdw>
                          </a:effectLst>
                          <a:latin typeface="Times New Roman" pitchFamily="18" charset="0"/>
                          <a:ea typeface="Times New Roman"/>
                          <a:cs typeface="Times New Roman" pitchFamily="18" charset="0"/>
                        </a:rPr>
                        <a:t>6503</a:t>
                      </a:r>
                      <a:endParaRPr lang="en-IN" sz="1800" b="1" cap="none" spc="0" dirty="0">
                        <a:ln w="1905"/>
                        <a:solidFill>
                          <a:srgbClr val="C00000"/>
                        </a:solidFill>
                        <a:effectLst>
                          <a:innerShdw blurRad="69850" dist="43180" dir="5400000">
                            <a:srgbClr val="000000">
                              <a:alpha val="65000"/>
                            </a:srgbClr>
                          </a:innerShdw>
                        </a:effectLst>
                        <a:latin typeface="Times New Roman" pitchFamily="18" charset="0"/>
                        <a:ea typeface="Times New Roman"/>
                        <a:cs typeface="Times New Roman" pitchFamily="18" charset="0"/>
                      </a:endParaRPr>
                    </a:p>
                  </a:txBody>
                  <a:tcPr marL="68580" marR="68580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00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11"/>
                  </a:ext>
                </a:extLst>
              </a:tr>
            </a:tbl>
          </a:graphicData>
        </a:graphic>
      </p:graphicFrame>
    </p:spTree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152400"/>
            <a:ext cx="8229600" cy="1143000"/>
          </a:xfrm>
        </p:spPr>
        <p:txBody>
          <a:bodyPr>
            <a:noAutofit/>
          </a:bodyPr>
          <a:lstStyle/>
          <a:p>
            <a:pPr>
              <a:defRPr sz="1800" b="1" i="0" u="none" strike="noStrike" kern="1200" baseline="0">
                <a:solidFill>
                  <a:prstClr val="black"/>
                </a:solidFill>
                <a:latin typeface="+mn-lt"/>
                <a:ea typeface="+mn-ea"/>
                <a:cs typeface="+mn-cs"/>
              </a:defRPr>
            </a:pPr>
            <a:r>
              <a:rPr lang="en-US" sz="2400" b="1" dirty="0" smtClean="0">
                <a:solidFill>
                  <a:prstClr val="black"/>
                </a:solidFill>
                <a:latin typeface="Times New Roman" pitchFamily="18" charset="0"/>
                <a:cs typeface="Times New Roman" pitchFamily="18" charset="0"/>
              </a:rPr>
              <a:t/>
            </a:r>
            <a:br>
              <a:rPr lang="en-US" sz="2400" b="1" dirty="0" smtClean="0">
                <a:solidFill>
                  <a:prstClr val="black"/>
                </a:solidFill>
                <a:latin typeface="Times New Roman" pitchFamily="18" charset="0"/>
                <a:cs typeface="Times New Roman" pitchFamily="18" charset="0"/>
              </a:rPr>
            </a:br>
            <a:r>
              <a:rPr lang="en-US" sz="2400" b="1" dirty="0" smtClean="0">
                <a:solidFill>
                  <a:prstClr val="black"/>
                </a:solidFill>
                <a:latin typeface="Times New Roman" pitchFamily="18" charset="0"/>
                <a:cs typeface="Times New Roman" pitchFamily="18" charset="0"/>
              </a:rPr>
              <a:t>SHKM Govt. Medical College Nalhar (Nuh)</a:t>
            </a:r>
            <a:br>
              <a:rPr lang="en-US" sz="2400" b="1" dirty="0" smtClean="0">
                <a:solidFill>
                  <a:prstClr val="black"/>
                </a:solidFill>
                <a:latin typeface="Times New Roman" pitchFamily="18" charset="0"/>
                <a:cs typeface="Times New Roman" pitchFamily="18" charset="0"/>
              </a:rPr>
            </a:br>
            <a:r>
              <a:rPr lang="en-US" sz="2400" b="1" dirty="0" smtClean="0">
                <a:solidFill>
                  <a:prstClr val="black"/>
                </a:solidFill>
                <a:latin typeface="Times New Roman" pitchFamily="18" charset="0"/>
                <a:cs typeface="Times New Roman" pitchFamily="18" charset="0"/>
              </a:rPr>
              <a:t>Benefits Provided by The Institute</a:t>
            </a:r>
            <a:br>
              <a:rPr lang="en-US" sz="2400" b="1" dirty="0" smtClean="0">
                <a:solidFill>
                  <a:prstClr val="black"/>
                </a:solidFill>
                <a:latin typeface="Times New Roman" pitchFamily="18" charset="0"/>
                <a:cs typeface="Times New Roman" pitchFamily="18" charset="0"/>
              </a:rPr>
            </a:br>
            <a:r>
              <a:rPr lang="en-US" sz="2400" b="1" dirty="0" smtClean="0">
                <a:solidFill>
                  <a:prstClr val="black"/>
                </a:solidFill>
                <a:latin typeface="Times New Roman" pitchFamily="18" charset="0"/>
                <a:cs typeface="Times New Roman" pitchFamily="18" charset="0"/>
              </a:rPr>
              <a:t>(1</a:t>
            </a:r>
            <a:r>
              <a:rPr lang="en-US" sz="2400" b="1" baseline="30000" dirty="0" smtClean="0">
                <a:solidFill>
                  <a:prstClr val="black"/>
                </a:solidFill>
                <a:latin typeface="Times New Roman" pitchFamily="18" charset="0"/>
                <a:cs typeface="Times New Roman" pitchFamily="18" charset="0"/>
              </a:rPr>
              <a:t>st</a:t>
            </a:r>
            <a:r>
              <a:rPr lang="en-US" sz="2400" b="1" dirty="0" smtClean="0">
                <a:solidFill>
                  <a:prstClr val="black"/>
                </a:solidFill>
                <a:latin typeface="Times New Roman" pitchFamily="18" charset="0"/>
                <a:cs typeface="Times New Roman" pitchFamily="18" charset="0"/>
              </a:rPr>
              <a:t> January 2022 to 31</a:t>
            </a:r>
            <a:r>
              <a:rPr lang="en-US" sz="2400" b="1" baseline="30000" dirty="0" smtClean="0">
                <a:solidFill>
                  <a:prstClr val="black"/>
                </a:solidFill>
                <a:latin typeface="Times New Roman" pitchFamily="18" charset="0"/>
                <a:cs typeface="Times New Roman" pitchFamily="18" charset="0"/>
              </a:rPr>
              <a:t>st</a:t>
            </a:r>
            <a:r>
              <a:rPr lang="en-US" sz="2400" b="1" dirty="0" smtClean="0">
                <a:solidFill>
                  <a:prstClr val="black"/>
                </a:solidFill>
                <a:latin typeface="Times New Roman" pitchFamily="18" charset="0"/>
                <a:cs typeface="Times New Roman" pitchFamily="18" charset="0"/>
              </a:rPr>
              <a:t> December 2022)</a:t>
            </a:r>
            <a:br>
              <a:rPr lang="en-US" sz="2400" b="1" dirty="0" smtClean="0">
                <a:solidFill>
                  <a:prstClr val="black"/>
                </a:solidFill>
                <a:latin typeface="Times New Roman" pitchFamily="18" charset="0"/>
                <a:cs typeface="Times New Roman" pitchFamily="18" charset="0"/>
              </a:rPr>
            </a:br>
            <a:endParaRPr lang="en-US" sz="2400" dirty="0"/>
          </a:p>
        </p:txBody>
      </p:sp>
      <p:pic>
        <p:nvPicPr>
          <p:cNvPr id="4" name="Picture 3" descr="LOGO SHKM (1)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304800" y="76200"/>
            <a:ext cx="1219200" cy="1219200"/>
          </a:xfrm>
          <a:prstGeom prst="rect">
            <a:avLst/>
          </a:prstGeom>
        </p:spPr>
      </p:pic>
      <p:graphicFrame>
        <p:nvGraphicFramePr>
          <p:cNvPr id="6" name="Chart 5"/>
          <p:cNvGraphicFramePr>
            <a:graphicFrameLocks/>
          </p:cNvGraphicFramePr>
          <p:nvPr>
            <p:extLst>
              <p:ext uri="{D42A27DB-BD31-4B8C-83A1-F6EECF244321}">
                <p14:modId xmlns:p14="http://schemas.microsoft.com/office/powerpoint/2010/main" val="3500629671"/>
              </p:ext>
            </p:extLst>
          </p:nvPr>
        </p:nvGraphicFramePr>
        <p:xfrm>
          <a:off x="0" y="1447800"/>
          <a:ext cx="9144000" cy="5410200"/>
        </p:xfrm>
        <a:graphic>
          <a:graphicData uri="http://schemas.openxmlformats.org/drawingml/2006/chart">
            <c:chart xmlns:c="http://schemas.openxmlformats.org/drawingml/2006/chart" xmlns:r="http://schemas.openxmlformats.org/officeDocument/2006/relationships" r:id="rId3"/>
          </a:graphicData>
        </a:graphic>
      </p:graphicFrame>
    </p:spTree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>
            <a:noAutofit/>
          </a:bodyPr>
          <a:lstStyle/>
          <a:p>
            <a:r>
              <a:rPr lang="en-US" sz="2400" b="1" dirty="0" smtClean="0">
                <a:solidFill>
                  <a:prstClr val="black"/>
                </a:solidFill>
                <a:latin typeface="Times New Roman" pitchFamily="18" charset="0"/>
                <a:cs typeface="Times New Roman" pitchFamily="18" charset="0"/>
              </a:rPr>
              <a:t>SHKM Govt. Medical College Nalhar (Nuh)</a:t>
            </a:r>
            <a:br>
              <a:rPr lang="en-US" sz="2400" b="1" dirty="0" smtClean="0">
                <a:solidFill>
                  <a:prstClr val="black"/>
                </a:solidFill>
                <a:latin typeface="Times New Roman" pitchFamily="18" charset="0"/>
                <a:cs typeface="Times New Roman" pitchFamily="18" charset="0"/>
              </a:rPr>
            </a:br>
            <a:r>
              <a:rPr lang="en-US" sz="2400" b="1" dirty="0" smtClean="0">
                <a:solidFill>
                  <a:prstClr val="black"/>
                </a:solidFill>
                <a:latin typeface="Times New Roman" pitchFamily="18" charset="0"/>
                <a:cs typeface="Times New Roman" pitchFamily="18" charset="0"/>
              </a:rPr>
              <a:t>Benefits Provided by The Institute</a:t>
            </a:r>
            <a:br>
              <a:rPr lang="en-US" sz="2400" b="1" dirty="0" smtClean="0">
                <a:solidFill>
                  <a:prstClr val="black"/>
                </a:solidFill>
                <a:latin typeface="Times New Roman" pitchFamily="18" charset="0"/>
                <a:cs typeface="Times New Roman" pitchFamily="18" charset="0"/>
              </a:rPr>
            </a:br>
            <a:r>
              <a:rPr lang="en-US" sz="2400" b="1" dirty="0" smtClean="0">
                <a:solidFill>
                  <a:prstClr val="black"/>
                </a:solidFill>
                <a:latin typeface="Times New Roman" pitchFamily="18" charset="0"/>
                <a:cs typeface="Times New Roman" pitchFamily="18" charset="0"/>
              </a:rPr>
              <a:t>(1</a:t>
            </a:r>
            <a:r>
              <a:rPr lang="en-US" sz="2400" b="1" baseline="30000" dirty="0" smtClean="0">
                <a:solidFill>
                  <a:prstClr val="black"/>
                </a:solidFill>
                <a:latin typeface="Times New Roman" pitchFamily="18" charset="0"/>
                <a:cs typeface="Times New Roman" pitchFamily="18" charset="0"/>
              </a:rPr>
              <a:t>st</a:t>
            </a:r>
            <a:r>
              <a:rPr lang="en-US" sz="2400" b="1" dirty="0" smtClean="0">
                <a:solidFill>
                  <a:prstClr val="black"/>
                </a:solidFill>
                <a:latin typeface="Times New Roman" pitchFamily="18" charset="0"/>
                <a:cs typeface="Times New Roman" pitchFamily="18" charset="0"/>
              </a:rPr>
              <a:t> January 2022 to 31</a:t>
            </a:r>
            <a:r>
              <a:rPr lang="en-US" sz="2400" b="1" baseline="30000" dirty="0" smtClean="0">
                <a:solidFill>
                  <a:prstClr val="black"/>
                </a:solidFill>
                <a:latin typeface="Times New Roman" pitchFamily="18" charset="0"/>
                <a:cs typeface="Times New Roman" pitchFamily="18" charset="0"/>
              </a:rPr>
              <a:t>st</a:t>
            </a:r>
            <a:r>
              <a:rPr lang="en-US" sz="2400" b="1" dirty="0" smtClean="0">
                <a:solidFill>
                  <a:prstClr val="black"/>
                </a:solidFill>
                <a:latin typeface="Times New Roman" pitchFamily="18" charset="0"/>
                <a:cs typeface="Times New Roman" pitchFamily="18" charset="0"/>
              </a:rPr>
              <a:t> December 2022)</a:t>
            </a:r>
            <a:endParaRPr lang="en-US" sz="2400" dirty="0"/>
          </a:p>
        </p:txBody>
      </p:sp>
      <p:pic>
        <p:nvPicPr>
          <p:cNvPr id="4" name="Picture 3" descr="LOGO SHKM (1)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304800" y="76200"/>
            <a:ext cx="1219200" cy="1301432"/>
          </a:xfrm>
          <a:prstGeom prst="rect">
            <a:avLst/>
          </a:prstGeom>
        </p:spPr>
      </p:pic>
      <p:graphicFrame>
        <p:nvGraphicFramePr>
          <p:cNvPr id="6" name="Chart 5"/>
          <p:cNvGraphicFramePr/>
          <p:nvPr/>
        </p:nvGraphicFramePr>
        <p:xfrm>
          <a:off x="152400" y="1447800"/>
          <a:ext cx="8839200" cy="5410200"/>
        </p:xfrm>
        <a:graphic>
          <a:graphicData uri="http://schemas.openxmlformats.org/drawingml/2006/chart">
            <c:chart xmlns:c="http://schemas.openxmlformats.org/drawingml/2006/chart" xmlns:r="http://schemas.openxmlformats.org/officeDocument/2006/relationships" r:id="rId3"/>
          </a:graphicData>
        </a:graphic>
      </p:graphicFrame>
    </p:spTree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>
            <a:noAutofit/>
          </a:bodyPr>
          <a:lstStyle/>
          <a:p>
            <a:r>
              <a:rPr lang="en-US" sz="2400" b="1" dirty="0" smtClean="0">
                <a:solidFill>
                  <a:prstClr val="black"/>
                </a:solidFill>
                <a:latin typeface="Times New Roman" pitchFamily="18" charset="0"/>
                <a:cs typeface="Times New Roman" pitchFamily="18" charset="0"/>
              </a:rPr>
              <a:t>SHKM Govt. Medical College Nalhar (Nuh)</a:t>
            </a:r>
            <a:br>
              <a:rPr lang="en-US" sz="2400" b="1" dirty="0" smtClean="0">
                <a:solidFill>
                  <a:prstClr val="black"/>
                </a:solidFill>
                <a:latin typeface="Times New Roman" pitchFamily="18" charset="0"/>
                <a:cs typeface="Times New Roman" pitchFamily="18" charset="0"/>
              </a:rPr>
            </a:br>
            <a:r>
              <a:rPr lang="en-US" sz="2400" b="1" dirty="0" smtClean="0">
                <a:solidFill>
                  <a:prstClr val="black"/>
                </a:solidFill>
                <a:latin typeface="Times New Roman" pitchFamily="18" charset="0"/>
                <a:cs typeface="Times New Roman" pitchFamily="18" charset="0"/>
              </a:rPr>
              <a:t>Benefits Provided by The Institute</a:t>
            </a:r>
            <a:br>
              <a:rPr lang="en-US" sz="2400" b="1" dirty="0" smtClean="0">
                <a:solidFill>
                  <a:prstClr val="black"/>
                </a:solidFill>
                <a:latin typeface="Times New Roman" pitchFamily="18" charset="0"/>
                <a:cs typeface="Times New Roman" pitchFamily="18" charset="0"/>
              </a:rPr>
            </a:br>
            <a:r>
              <a:rPr lang="en-US" sz="2400" b="1" dirty="0" smtClean="0">
                <a:solidFill>
                  <a:prstClr val="black"/>
                </a:solidFill>
                <a:latin typeface="Times New Roman" pitchFamily="18" charset="0"/>
                <a:cs typeface="Times New Roman" pitchFamily="18" charset="0"/>
              </a:rPr>
              <a:t>(1</a:t>
            </a:r>
            <a:r>
              <a:rPr lang="en-US" sz="2400" b="1" baseline="30000" dirty="0" smtClean="0">
                <a:solidFill>
                  <a:prstClr val="black"/>
                </a:solidFill>
                <a:latin typeface="Times New Roman" pitchFamily="18" charset="0"/>
                <a:cs typeface="Times New Roman" pitchFamily="18" charset="0"/>
              </a:rPr>
              <a:t>st</a:t>
            </a:r>
            <a:r>
              <a:rPr lang="en-US" sz="2400" b="1" dirty="0" smtClean="0">
                <a:solidFill>
                  <a:prstClr val="black"/>
                </a:solidFill>
                <a:latin typeface="Times New Roman" pitchFamily="18" charset="0"/>
                <a:cs typeface="Times New Roman" pitchFamily="18" charset="0"/>
              </a:rPr>
              <a:t> January 2022 to 31</a:t>
            </a:r>
            <a:r>
              <a:rPr lang="en-US" sz="2400" b="1" baseline="30000" dirty="0" smtClean="0">
                <a:solidFill>
                  <a:prstClr val="black"/>
                </a:solidFill>
                <a:latin typeface="Times New Roman" pitchFamily="18" charset="0"/>
                <a:cs typeface="Times New Roman" pitchFamily="18" charset="0"/>
              </a:rPr>
              <a:t>st</a:t>
            </a:r>
            <a:r>
              <a:rPr lang="en-US" sz="2400" b="1" dirty="0" smtClean="0">
                <a:solidFill>
                  <a:prstClr val="black"/>
                </a:solidFill>
                <a:latin typeface="Times New Roman" pitchFamily="18" charset="0"/>
                <a:cs typeface="Times New Roman" pitchFamily="18" charset="0"/>
              </a:rPr>
              <a:t> December 2022)</a:t>
            </a:r>
            <a:endParaRPr lang="en-US" sz="2800" dirty="0"/>
          </a:p>
        </p:txBody>
      </p:sp>
      <p:pic>
        <p:nvPicPr>
          <p:cNvPr id="4" name="Picture 3" descr="LOGO SHKM (1)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304800" y="76200"/>
            <a:ext cx="1219200" cy="1301432"/>
          </a:xfrm>
          <a:prstGeom prst="rect">
            <a:avLst/>
          </a:prstGeom>
        </p:spPr>
      </p:pic>
      <p:graphicFrame>
        <p:nvGraphicFramePr>
          <p:cNvPr id="5" name="Chart 4"/>
          <p:cNvGraphicFramePr/>
          <p:nvPr/>
        </p:nvGraphicFramePr>
        <p:xfrm>
          <a:off x="0" y="1447800"/>
          <a:ext cx="8991600" cy="5257800"/>
        </p:xfrm>
        <a:graphic>
          <a:graphicData uri="http://schemas.openxmlformats.org/drawingml/2006/chart">
            <c:chart xmlns:c="http://schemas.openxmlformats.org/drawingml/2006/chart" xmlns:r="http://schemas.openxmlformats.org/officeDocument/2006/relationships" r:id="rId3"/>
          </a:graphicData>
        </a:graphic>
      </p:graphicFrame>
    </p:spTree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>
            <a:noAutofit/>
          </a:bodyPr>
          <a:lstStyle/>
          <a:p>
            <a:r>
              <a:rPr lang="en-US" sz="2400" b="1" dirty="0" smtClean="0">
                <a:solidFill>
                  <a:prstClr val="black"/>
                </a:solidFill>
                <a:latin typeface="Times New Roman" pitchFamily="18" charset="0"/>
                <a:cs typeface="Times New Roman" pitchFamily="18" charset="0"/>
              </a:rPr>
              <a:t>SHKM Govt. Medical College Nalhar (Nuh)</a:t>
            </a:r>
            <a:br>
              <a:rPr lang="en-US" sz="2400" b="1" dirty="0" smtClean="0">
                <a:solidFill>
                  <a:prstClr val="black"/>
                </a:solidFill>
                <a:latin typeface="Times New Roman" pitchFamily="18" charset="0"/>
                <a:cs typeface="Times New Roman" pitchFamily="18" charset="0"/>
              </a:rPr>
            </a:br>
            <a:r>
              <a:rPr lang="en-US" sz="2400" b="1" dirty="0" smtClean="0">
                <a:solidFill>
                  <a:prstClr val="black"/>
                </a:solidFill>
                <a:latin typeface="Times New Roman" pitchFamily="18" charset="0"/>
                <a:cs typeface="Times New Roman" pitchFamily="18" charset="0"/>
              </a:rPr>
              <a:t>Benefits Provided by The Institute</a:t>
            </a:r>
            <a:br>
              <a:rPr lang="en-US" sz="2400" b="1" dirty="0" smtClean="0">
                <a:solidFill>
                  <a:prstClr val="black"/>
                </a:solidFill>
                <a:latin typeface="Times New Roman" pitchFamily="18" charset="0"/>
                <a:cs typeface="Times New Roman" pitchFamily="18" charset="0"/>
              </a:rPr>
            </a:br>
            <a:r>
              <a:rPr lang="en-US" sz="2400" b="1" dirty="0" smtClean="0">
                <a:solidFill>
                  <a:prstClr val="black"/>
                </a:solidFill>
                <a:latin typeface="Times New Roman" pitchFamily="18" charset="0"/>
                <a:cs typeface="Times New Roman" pitchFamily="18" charset="0"/>
              </a:rPr>
              <a:t>(1</a:t>
            </a:r>
            <a:r>
              <a:rPr lang="en-US" sz="2400" b="1" baseline="30000" dirty="0" smtClean="0">
                <a:solidFill>
                  <a:prstClr val="black"/>
                </a:solidFill>
                <a:latin typeface="Times New Roman" pitchFamily="18" charset="0"/>
                <a:cs typeface="Times New Roman" pitchFamily="18" charset="0"/>
              </a:rPr>
              <a:t>st</a:t>
            </a:r>
            <a:r>
              <a:rPr lang="en-US" sz="2400" b="1" dirty="0" smtClean="0">
                <a:solidFill>
                  <a:prstClr val="black"/>
                </a:solidFill>
                <a:latin typeface="Times New Roman" pitchFamily="18" charset="0"/>
                <a:cs typeface="Times New Roman" pitchFamily="18" charset="0"/>
              </a:rPr>
              <a:t> January 2022 to 31</a:t>
            </a:r>
            <a:r>
              <a:rPr lang="en-US" sz="2400" b="1" baseline="30000" dirty="0" smtClean="0">
                <a:solidFill>
                  <a:prstClr val="black"/>
                </a:solidFill>
                <a:latin typeface="Times New Roman" pitchFamily="18" charset="0"/>
                <a:cs typeface="Times New Roman" pitchFamily="18" charset="0"/>
              </a:rPr>
              <a:t>st</a:t>
            </a:r>
            <a:r>
              <a:rPr lang="en-US" sz="2400" b="1" dirty="0" smtClean="0">
                <a:solidFill>
                  <a:prstClr val="black"/>
                </a:solidFill>
                <a:latin typeface="Times New Roman" pitchFamily="18" charset="0"/>
                <a:cs typeface="Times New Roman" pitchFamily="18" charset="0"/>
              </a:rPr>
              <a:t> December 2022)</a:t>
            </a:r>
            <a:endParaRPr lang="en-US" sz="2400" dirty="0"/>
          </a:p>
        </p:txBody>
      </p:sp>
      <p:pic>
        <p:nvPicPr>
          <p:cNvPr id="4" name="Picture 3" descr="LOGO SHKM (1)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304800" y="76200"/>
            <a:ext cx="1219200" cy="1301432"/>
          </a:xfrm>
          <a:prstGeom prst="rect">
            <a:avLst/>
          </a:prstGeom>
        </p:spPr>
      </p:pic>
      <p:graphicFrame>
        <p:nvGraphicFramePr>
          <p:cNvPr id="6" name="Chart 5"/>
          <p:cNvGraphicFramePr/>
          <p:nvPr/>
        </p:nvGraphicFramePr>
        <p:xfrm>
          <a:off x="152400" y="1600200"/>
          <a:ext cx="8762999" cy="5105399"/>
        </p:xfrm>
        <a:graphic>
          <a:graphicData uri="http://schemas.openxmlformats.org/drawingml/2006/chart">
            <c:chart xmlns:c="http://schemas.openxmlformats.org/drawingml/2006/chart" xmlns:r="http://schemas.openxmlformats.org/officeDocument/2006/relationships" r:id="rId3"/>
          </a:graphicData>
        </a:graphic>
      </p:graphicFrame>
    </p:spTree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>
            <a:noAutofit/>
          </a:bodyPr>
          <a:lstStyle/>
          <a:p>
            <a:r>
              <a:rPr lang="en-US" sz="2400" b="1" dirty="0" smtClean="0">
                <a:solidFill>
                  <a:prstClr val="black"/>
                </a:solidFill>
                <a:latin typeface="Times New Roman" pitchFamily="18" charset="0"/>
                <a:cs typeface="Times New Roman" pitchFamily="18" charset="0"/>
              </a:rPr>
              <a:t>SHKM Govt. Medical College Nalhar (Nuh)</a:t>
            </a:r>
            <a:br>
              <a:rPr lang="en-US" sz="2400" b="1" dirty="0" smtClean="0">
                <a:solidFill>
                  <a:prstClr val="black"/>
                </a:solidFill>
                <a:latin typeface="Times New Roman" pitchFamily="18" charset="0"/>
                <a:cs typeface="Times New Roman" pitchFamily="18" charset="0"/>
              </a:rPr>
            </a:br>
            <a:r>
              <a:rPr lang="en-US" sz="2400" b="1" dirty="0" smtClean="0">
                <a:solidFill>
                  <a:prstClr val="black"/>
                </a:solidFill>
                <a:latin typeface="Times New Roman" pitchFamily="18" charset="0"/>
                <a:cs typeface="Times New Roman" pitchFamily="18" charset="0"/>
              </a:rPr>
              <a:t>Benefits Provided by The Institute</a:t>
            </a:r>
            <a:br>
              <a:rPr lang="en-US" sz="2400" b="1" dirty="0" smtClean="0">
                <a:solidFill>
                  <a:prstClr val="black"/>
                </a:solidFill>
                <a:latin typeface="Times New Roman" pitchFamily="18" charset="0"/>
                <a:cs typeface="Times New Roman" pitchFamily="18" charset="0"/>
              </a:rPr>
            </a:br>
            <a:r>
              <a:rPr lang="en-US" sz="2400" b="1" dirty="0" smtClean="0">
                <a:solidFill>
                  <a:prstClr val="black"/>
                </a:solidFill>
                <a:latin typeface="Times New Roman" pitchFamily="18" charset="0"/>
                <a:cs typeface="Times New Roman" pitchFamily="18" charset="0"/>
              </a:rPr>
              <a:t>(1</a:t>
            </a:r>
            <a:r>
              <a:rPr lang="en-US" sz="2400" b="1" baseline="30000" dirty="0" smtClean="0">
                <a:solidFill>
                  <a:prstClr val="black"/>
                </a:solidFill>
                <a:latin typeface="Times New Roman" pitchFamily="18" charset="0"/>
                <a:cs typeface="Times New Roman" pitchFamily="18" charset="0"/>
              </a:rPr>
              <a:t>st</a:t>
            </a:r>
            <a:r>
              <a:rPr lang="en-US" sz="2400" b="1" dirty="0" smtClean="0">
                <a:solidFill>
                  <a:prstClr val="black"/>
                </a:solidFill>
                <a:latin typeface="Times New Roman" pitchFamily="18" charset="0"/>
                <a:cs typeface="Times New Roman" pitchFamily="18" charset="0"/>
              </a:rPr>
              <a:t> January 2022 to 31</a:t>
            </a:r>
            <a:r>
              <a:rPr lang="en-US" sz="2400" b="1" baseline="30000" dirty="0" smtClean="0">
                <a:solidFill>
                  <a:prstClr val="black"/>
                </a:solidFill>
                <a:latin typeface="Times New Roman" pitchFamily="18" charset="0"/>
                <a:cs typeface="Times New Roman" pitchFamily="18" charset="0"/>
              </a:rPr>
              <a:t>st</a:t>
            </a:r>
            <a:r>
              <a:rPr lang="en-US" sz="2400" b="1" dirty="0" smtClean="0">
                <a:solidFill>
                  <a:prstClr val="black"/>
                </a:solidFill>
                <a:latin typeface="Times New Roman" pitchFamily="18" charset="0"/>
                <a:cs typeface="Times New Roman" pitchFamily="18" charset="0"/>
              </a:rPr>
              <a:t> December 2022)</a:t>
            </a:r>
            <a:endParaRPr lang="en-US" sz="2000" dirty="0"/>
          </a:p>
        </p:txBody>
      </p:sp>
      <p:pic>
        <p:nvPicPr>
          <p:cNvPr id="4" name="Picture 3" descr="LOGO SHKM (1)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304800" y="76200"/>
            <a:ext cx="1219200" cy="1301432"/>
          </a:xfrm>
          <a:prstGeom prst="rect">
            <a:avLst/>
          </a:prstGeom>
        </p:spPr>
      </p:pic>
      <p:graphicFrame>
        <p:nvGraphicFramePr>
          <p:cNvPr id="5" name="Chart 4"/>
          <p:cNvGraphicFramePr>
            <a:graphicFrameLocks/>
          </p:cNvGraphicFramePr>
          <p:nvPr>
            <p:extLst>
              <p:ext uri="{D42A27DB-BD31-4B8C-83A1-F6EECF244321}">
                <p14:modId xmlns:p14="http://schemas.microsoft.com/office/powerpoint/2010/main" val="445340690"/>
              </p:ext>
            </p:extLst>
          </p:nvPr>
        </p:nvGraphicFramePr>
        <p:xfrm>
          <a:off x="152400" y="1616077"/>
          <a:ext cx="8839199" cy="5089524"/>
        </p:xfrm>
        <a:graphic>
          <a:graphicData uri="http://schemas.openxmlformats.org/drawingml/2006/chart">
            <c:chart xmlns:c="http://schemas.openxmlformats.org/drawingml/2006/chart" xmlns:r="http://schemas.openxmlformats.org/officeDocument/2006/relationships" r:id="rId3"/>
          </a:graphicData>
        </a:graphic>
      </p:graphicFrame>
    </p:spTree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>
            <a:noAutofit/>
          </a:bodyPr>
          <a:lstStyle/>
          <a:p>
            <a:r>
              <a:rPr lang="en-US" sz="2400" b="1" dirty="0" smtClean="0">
                <a:solidFill>
                  <a:prstClr val="black"/>
                </a:solidFill>
                <a:latin typeface="Times New Roman" pitchFamily="18" charset="0"/>
                <a:cs typeface="Times New Roman" pitchFamily="18" charset="0"/>
              </a:rPr>
              <a:t>SHKM Govt. Medical College Nalhar (Nuh)</a:t>
            </a:r>
            <a:br>
              <a:rPr lang="en-US" sz="2400" b="1" dirty="0" smtClean="0">
                <a:solidFill>
                  <a:prstClr val="black"/>
                </a:solidFill>
                <a:latin typeface="Times New Roman" pitchFamily="18" charset="0"/>
                <a:cs typeface="Times New Roman" pitchFamily="18" charset="0"/>
              </a:rPr>
            </a:br>
            <a:r>
              <a:rPr lang="en-US" sz="2400" b="1" dirty="0" smtClean="0">
                <a:solidFill>
                  <a:prstClr val="black"/>
                </a:solidFill>
                <a:latin typeface="Times New Roman" pitchFamily="18" charset="0"/>
                <a:cs typeface="Times New Roman" pitchFamily="18" charset="0"/>
              </a:rPr>
              <a:t>Benefits Provided by The Institute</a:t>
            </a:r>
            <a:br>
              <a:rPr lang="en-US" sz="2400" b="1" dirty="0" smtClean="0">
                <a:solidFill>
                  <a:prstClr val="black"/>
                </a:solidFill>
                <a:latin typeface="Times New Roman" pitchFamily="18" charset="0"/>
                <a:cs typeface="Times New Roman" pitchFamily="18" charset="0"/>
              </a:rPr>
            </a:br>
            <a:r>
              <a:rPr lang="en-US" sz="2400" b="1" dirty="0" smtClean="0">
                <a:solidFill>
                  <a:prstClr val="black"/>
                </a:solidFill>
                <a:latin typeface="Times New Roman" pitchFamily="18" charset="0"/>
                <a:cs typeface="Times New Roman" pitchFamily="18" charset="0"/>
              </a:rPr>
              <a:t>(1</a:t>
            </a:r>
            <a:r>
              <a:rPr lang="en-US" sz="2400" b="1" baseline="30000" dirty="0" smtClean="0">
                <a:solidFill>
                  <a:prstClr val="black"/>
                </a:solidFill>
                <a:latin typeface="Times New Roman" pitchFamily="18" charset="0"/>
                <a:cs typeface="Times New Roman" pitchFamily="18" charset="0"/>
              </a:rPr>
              <a:t>st</a:t>
            </a:r>
            <a:r>
              <a:rPr lang="en-US" sz="2400" b="1" dirty="0" smtClean="0">
                <a:solidFill>
                  <a:prstClr val="black"/>
                </a:solidFill>
                <a:latin typeface="Times New Roman" pitchFamily="18" charset="0"/>
                <a:cs typeface="Times New Roman" pitchFamily="18" charset="0"/>
              </a:rPr>
              <a:t> January 2022 to 31</a:t>
            </a:r>
            <a:r>
              <a:rPr lang="en-US" sz="2400" b="1" baseline="30000" dirty="0" smtClean="0">
                <a:solidFill>
                  <a:prstClr val="black"/>
                </a:solidFill>
                <a:latin typeface="Times New Roman" pitchFamily="18" charset="0"/>
                <a:cs typeface="Times New Roman" pitchFamily="18" charset="0"/>
              </a:rPr>
              <a:t>st</a:t>
            </a:r>
            <a:r>
              <a:rPr lang="en-US" sz="2400" b="1" dirty="0" smtClean="0">
                <a:solidFill>
                  <a:prstClr val="black"/>
                </a:solidFill>
                <a:latin typeface="Times New Roman" pitchFamily="18" charset="0"/>
                <a:cs typeface="Times New Roman" pitchFamily="18" charset="0"/>
              </a:rPr>
              <a:t> December 2022)</a:t>
            </a:r>
            <a:endParaRPr lang="en-US" sz="2400" dirty="0"/>
          </a:p>
        </p:txBody>
      </p:sp>
      <p:pic>
        <p:nvPicPr>
          <p:cNvPr id="4" name="Picture 3" descr="LOGO SHKM (1)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304800" y="76200"/>
            <a:ext cx="1219200" cy="1301432"/>
          </a:xfrm>
          <a:prstGeom prst="rect">
            <a:avLst/>
          </a:prstGeom>
        </p:spPr>
      </p:pic>
      <p:graphicFrame>
        <p:nvGraphicFramePr>
          <p:cNvPr id="5" name="Chart 4"/>
          <p:cNvGraphicFramePr>
            <a:graphicFrameLocks/>
          </p:cNvGraphicFramePr>
          <p:nvPr>
            <p:extLst>
              <p:ext uri="{D42A27DB-BD31-4B8C-83A1-F6EECF244321}">
                <p14:modId xmlns:p14="http://schemas.microsoft.com/office/powerpoint/2010/main" val="3437179206"/>
              </p:ext>
            </p:extLst>
          </p:nvPr>
        </p:nvGraphicFramePr>
        <p:xfrm>
          <a:off x="152400" y="1616076"/>
          <a:ext cx="8839200" cy="5013324"/>
        </p:xfrm>
        <a:graphic>
          <a:graphicData uri="http://schemas.openxmlformats.org/drawingml/2006/chart">
            <c:chart xmlns:c="http://schemas.openxmlformats.org/drawingml/2006/chart" xmlns:r="http://schemas.openxmlformats.org/officeDocument/2006/relationships" r:id="rId3"/>
          </a:graphicData>
        </a:graphic>
      </p:graphicFrame>
    </p:spTree>
  </p:cSld>
  <p:clrMapOvr>
    <a:masterClrMapping/>
  </p:clrMapOvr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>
            <a:noAutofit/>
          </a:bodyPr>
          <a:lstStyle/>
          <a:p>
            <a:r>
              <a:rPr lang="en-US" sz="2400" b="1" dirty="0" smtClean="0">
                <a:solidFill>
                  <a:prstClr val="black"/>
                </a:solidFill>
                <a:latin typeface="Times New Roman" pitchFamily="18" charset="0"/>
                <a:cs typeface="Times New Roman" pitchFamily="18" charset="0"/>
              </a:rPr>
              <a:t>SHKM Govt. Medical College Nalhar (Nuh)</a:t>
            </a:r>
            <a:br>
              <a:rPr lang="en-US" sz="2400" b="1" dirty="0" smtClean="0">
                <a:solidFill>
                  <a:prstClr val="black"/>
                </a:solidFill>
                <a:latin typeface="Times New Roman" pitchFamily="18" charset="0"/>
                <a:cs typeface="Times New Roman" pitchFamily="18" charset="0"/>
              </a:rPr>
            </a:br>
            <a:r>
              <a:rPr lang="en-US" sz="2400" b="1" dirty="0" smtClean="0">
                <a:solidFill>
                  <a:prstClr val="black"/>
                </a:solidFill>
                <a:latin typeface="Times New Roman" pitchFamily="18" charset="0"/>
                <a:cs typeface="Times New Roman" pitchFamily="18" charset="0"/>
              </a:rPr>
              <a:t>Benefits Provided by The Institute</a:t>
            </a:r>
            <a:br>
              <a:rPr lang="en-US" sz="2400" b="1" dirty="0" smtClean="0">
                <a:solidFill>
                  <a:prstClr val="black"/>
                </a:solidFill>
                <a:latin typeface="Times New Roman" pitchFamily="18" charset="0"/>
                <a:cs typeface="Times New Roman" pitchFamily="18" charset="0"/>
              </a:rPr>
            </a:br>
            <a:r>
              <a:rPr lang="en-US" sz="2400" b="1" dirty="0" smtClean="0">
                <a:solidFill>
                  <a:prstClr val="black"/>
                </a:solidFill>
                <a:latin typeface="Times New Roman" pitchFamily="18" charset="0"/>
                <a:cs typeface="Times New Roman" pitchFamily="18" charset="0"/>
              </a:rPr>
              <a:t>(1</a:t>
            </a:r>
            <a:r>
              <a:rPr lang="en-US" sz="2400" b="1" baseline="30000" dirty="0" smtClean="0">
                <a:solidFill>
                  <a:prstClr val="black"/>
                </a:solidFill>
                <a:latin typeface="Times New Roman" pitchFamily="18" charset="0"/>
                <a:cs typeface="Times New Roman" pitchFamily="18" charset="0"/>
              </a:rPr>
              <a:t>st</a:t>
            </a:r>
            <a:r>
              <a:rPr lang="en-US" sz="2400" b="1" dirty="0" smtClean="0">
                <a:solidFill>
                  <a:prstClr val="black"/>
                </a:solidFill>
                <a:latin typeface="Times New Roman" pitchFamily="18" charset="0"/>
                <a:cs typeface="Times New Roman" pitchFamily="18" charset="0"/>
              </a:rPr>
              <a:t> January 2022 to 31</a:t>
            </a:r>
            <a:r>
              <a:rPr lang="en-US" sz="2400" b="1" baseline="30000" dirty="0" smtClean="0">
                <a:solidFill>
                  <a:prstClr val="black"/>
                </a:solidFill>
                <a:latin typeface="Times New Roman" pitchFamily="18" charset="0"/>
                <a:cs typeface="Times New Roman" pitchFamily="18" charset="0"/>
              </a:rPr>
              <a:t>st</a:t>
            </a:r>
            <a:r>
              <a:rPr lang="en-US" sz="2400" b="1" dirty="0" smtClean="0">
                <a:solidFill>
                  <a:prstClr val="black"/>
                </a:solidFill>
                <a:latin typeface="Times New Roman" pitchFamily="18" charset="0"/>
                <a:cs typeface="Times New Roman" pitchFamily="18" charset="0"/>
              </a:rPr>
              <a:t> December 2022)</a:t>
            </a:r>
            <a:endParaRPr lang="en-US" sz="2400" dirty="0"/>
          </a:p>
        </p:txBody>
      </p:sp>
      <p:pic>
        <p:nvPicPr>
          <p:cNvPr id="4" name="Picture 3" descr="LOGO SHKM (1)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304800" y="76200"/>
            <a:ext cx="1219200" cy="1301432"/>
          </a:xfrm>
          <a:prstGeom prst="rect">
            <a:avLst/>
          </a:prstGeom>
        </p:spPr>
      </p:pic>
      <p:graphicFrame>
        <p:nvGraphicFramePr>
          <p:cNvPr id="6" name="Chart 5"/>
          <p:cNvGraphicFramePr>
            <a:graphicFrameLocks/>
          </p:cNvGraphicFramePr>
          <p:nvPr>
            <p:extLst>
              <p:ext uri="{D42A27DB-BD31-4B8C-83A1-F6EECF244321}">
                <p14:modId xmlns:p14="http://schemas.microsoft.com/office/powerpoint/2010/main" val="1306491588"/>
              </p:ext>
            </p:extLst>
          </p:nvPr>
        </p:nvGraphicFramePr>
        <p:xfrm>
          <a:off x="152400" y="1576071"/>
          <a:ext cx="8839200" cy="5053330"/>
        </p:xfrm>
        <a:graphic>
          <a:graphicData uri="http://schemas.openxmlformats.org/drawingml/2006/chart">
            <c:chart xmlns:c="http://schemas.openxmlformats.org/drawingml/2006/chart" xmlns:r="http://schemas.openxmlformats.org/officeDocument/2006/relationships" r:id="rId3"/>
          </a:graphicData>
        </a:graphic>
      </p:graphicFrame>
    </p:spTree>
  </p:cSld>
  <p:clrMapOvr>
    <a:masterClrMapping/>
  </p:clrMapOvr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>
            <a:noAutofit/>
          </a:bodyPr>
          <a:lstStyle/>
          <a:p>
            <a:r>
              <a:rPr lang="en-US" sz="2400" b="1" dirty="0" smtClean="0">
                <a:solidFill>
                  <a:prstClr val="black"/>
                </a:solidFill>
                <a:latin typeface="Times New Roman" pitchFamily="18" charset="0"/>
                <a:cs typeface="Times New Roman" pitchFamily="18" charset="0"/>
              </a:rPr>
              <a:t>SHKM Govt. Medical College Nalhar (Nuh)</a:t>
            </a:r>
            <a:br>
              <a:rPr lang="en-US" sz="2400" b="1" dirty="0" smtClean="0">
                <a:solidFill>
                  <a:prstClr val="black"/>
                </a:solidFill>
                <a:latin typeface="Times New Roman" pitchFamily="18" charset="0"/>
                <a:cs typeface="Times New Roman" pitchFamily="18" charset="0"/>
              </a:rPr>
            </a:br>
            <a:r>
              <a:rPr lang="en-US" sz="2400" b="1" dirty="0" smtClean="0">
                <a:solidFill>
                  <a:prstClr val="black"/>
                </a:solidFill>
                <a:latin typeface="Times New Roman" pitchFamily="18" charset="0"/>
                <a:cs typeface="Times New Roman" pitchFamily="18" charset="0"/>
              </a:rPr>
              <a:t>Benefits Provided by The Institute</a:t>
            </a:r>
            <a:br>
              <a:rPr lang="en-US" sz="2400" b="1" dirty="0" smtClean="0">
                <a:solidFill>
                  <a:prstClr val="black"/>
                </a:solidFill>
                <a:latin typeface="Times New Roman" pitchFamily="18" charset="0"/>
                <a:cs typeface="Times New Roman" pitchFamily="18" charset="0"/>
              </a:rPr>
            </a:br>
            <a:r>
              <a:rPr lang="en-US" sz="2400" b="1" dirty="0" smtClean="0">
                <a:solidFill>
                  <a:prstClr val="black"/>
                </a:solidFill>
                <a:latin typeface="Times New Roman" pitchFamily="18" charset="0"/>
                <a:cs typeface="Times New Roman" pitchFamily="18" charset="0"/>
              </a:rPr>
              <a:t>(1</a:t>
            </a:r>
            <a:r>
              <a:rPr lang="en-US" sz="2400" b="1" baseline="30000" dirty="0" smtClean="0">
                <a:solidFill>
                  <a:prstClr val="black"/>
                </a:solidFill>
                <a:latin typeface="Times New Roman" pitchFamily="18" charset="0"/>
                <a:cs typeface="Times New Roman" pitchFamily="18" charset="0"/>
              </a:rPr>
              <a:t>st</a:t>
            </a:r>
            <a:r>
              <a:rPr lang="en-US" sz="2400" b="1" dirty="0" smtClean="0">
                <a:solidFill>
                  <a:prstClr val="black"/>
                </a:solidFill>
                <a:latin typeface="Times New Roman" pitchFamily="18" charset="0"/>
                <a:cs typeface="Times New Roman" pitchFamily="18" charset="0"/>
              </a:rPr>
              <a:t> January 2022 to 31</a:t>
            </a:r>
            <a:r>
              <a:rPr lang="en-US" sz="2400" b="1" baseline="30000" dirty="0" smtClean="0">
                <a:solidFill>
                  <a:prstClr val="black"/>
                </a:solidFill>
                <a:latin typeface="Times New Roman" pitchFamily="18" charset="0"/>
                <a:cs typeface="Times New Roman" pitchFamily="18" charset="0"/>
              </a:rPr>
              <a:t>st</a:t>
            </a:r>
            <a:r>
              <a:rPr lang="en-US" sz="2400" b="1" dirty="0" smtClean="0">
                <a:solidFill>
                  <a:prstClr val="black"/>
                </a:solidFill>
                <a:latin typeface="Times New Roman" pitchFamily="18" charset="0"/>
                <a:cs typeface="Times New Roman" pitchFamily="18" charset="0"/>
              </a:rPr>
              <a:t> December 2022)</a:t>
            </a:r>
            <a:endParaRPr lang="en-US" sz="2400" dirty="0"/>
          </a:p>
        </p:txBody>
      </p:sp>
      <p:pic>
        <p:nvPicPr>
          <p:cNvPr id="4" name="Picture 3" descr="LOGO SHKM (1)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304800" y="76200"/>
            <a:ext cx="1219200" cy="1301432"/>
          </a:xfrm>
          <a:prstGeom prst="rect">
            <a:avLst/>
          </a:prstGeom>
        </p:spPr>
      </p:pic>
      <p:graphicFrame>
        <p:nvGraphicFramePr>
          <p:cNvPr id="5" name="Chart 4"/>
          <p:cNvGraphicFramePr>
            <a:graphicFrameLocks/>
          </p:cNvGraphicFramePr>
          <p:nvPr>
            <p:extLst>
              <p:ext uri="{D42A27DB-BD31-4B8C-83A1-F6EECF244321}">
                <p14:modId xmlns:p14="http://schemas.microsoft.com/office/powerpoint/2010/main" val="3833183211"/>
              </p:ext>
            </p:extLst>
          </p:nvPr>
        </p:nvGraphicFramePr>
        <p:xfrm>
          <a:off x="152400" y="1576070"/>
          <a:ext cx="8839200" cy="5129530"/>
        </p:xfrm>
        <a:graphic>
          <a:graphicData uri="http://schemas.openxmlformats.org/drawingml/2006/chart">
            <c:chart xmlns:c="http://schemas.openxmlformats.org/drawingml/2006/chart" xmlns:r="http://schemas.openxmlformats.org/officeDocument/2006/relationships" r:id="rId3"/>
          </a:graphicData>
        </a:graphic>
      </p:graphicFrame>
    </p:spTree>
  </p:cSld>
  <p:clrMapOvr>
    <a:masterClrMapping/>
  </p:clrMapOvr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>
            <a:noAutofit/>
          </a:bodyPr>
          <a:lstStyle/>
          <a:p>
            <a:r>
              <a:rPr lang="en-US" sz="2400" b="1" dirty="0" smtClean="0">
                <a:solidFill>
                  <a:prstClr val="black"/>
                </a:solidFill>
                <a:latin typeface="Times New Roman" pitchFamily="18" charset="0"/>
                <a:cs typeface="Times New Roman" pitchFamily="18" charset="0"/>
              </a:rPr>
              <a:t>SHKM Govt. Medical College Nalhar (Nuh)</a:t>
            </a:r>
            <a:br>
              <a:rPr lang="en-US" sz="2400" b="1" dirty="0" smtClean="0">
                <a:solidFill>
                  <a:prstClr val="black"/>
                </a:solidFill>
                <a:latin typeface="Times New Roman" pitchFamily="18" charset="0"/>
                <a:cs typeface="Times New Roman" pitchFamily="18" charset="0"/>
              </a:rPr>
            </a:br>
            <a:r>
              <a:rPr lang="en-US" sz="2400" b="1" dirty="0" smtClean="0">
                <a:solidFill>
                  <a:prstClr val="black"/>
                </a:solidFill>
                <a:latin typeface="Times New Roman" pitchFamily="18" charset="0"/>
                <a:cs typeface="Times New Roman" pitchFamily="18" charset="0"/>
              </a:rPr>
              <a:t>Benefits Provided by The Institute</a:t>
            </a:r>
            <a:br>
              <a:rPr lang="en-US" sz="2400" b="1" dirty="0" smtClean="0">
                <a:solidFill>
                  <a:prstClr val="black"/>
                </a:solidFill>
                <a:latin typeface="Times New Roman" pitchFamily="18" charset="0"/>
                <a:cs typeface="Times New Roman" pitchFamily="18" charset="0"/>
              </a:rPr>
            </a:br>
            <a:r>
              <a:rPr lang="en-US" sz="2400" b="1" dirty="0" smtClean="0">
                <a:solidFill>
                  <a:prstClr val="black"/>
                </a:solidFill>
                <a:latin typeface="Times New Roman" pitchFamily="18" charset="0"/>
                <a:cs typeface="Times New Roman" pitchFamily="18" charset="0"/>
              </a:rPr>
              <a:t>(1</a:t>
            </a:r>
            <a:r>
              <a:rPr lang="en-US" sz="2400" b="1" baseline="30000" dirty="0" smtClean="0">
                <a:solidFill>
                  <a:prstClr val="black"/>
                </a:solidFill>
                <a:latin typeface="Times New Roman" pitchFamily="18" charset="0"/>
                <a:cs typeface="Times New Roman" pitchFamily="18" charset="0"/>
              </a:rPr>
              <a:t>st</a:t>
            </a:r>
            <a:r>
              <a:rPr lang="en-US" sz="2400" b="1" dirty="0" smtClean="0">
                <a:solidFill>
                  <a:prstClr val="black"/>
                </a:solidFill>
                <a:latin typeface="Times New Roman" pitchFamily="18" charset="0"/>
                <a:cs typeface="Times New Roman" pitchFamily="18" charset="0"/>
              </a:rPr>
              <a:t> January 2021 to 31</a:t>
            </a:r>
            <a:r>
              <a:rPr lang="en-US" sz="2400" b="1" baseline="30000" dirty="0" smtClean="0">
                <a:solidFill>
                  <a:prstClr val="black"/>
                </a:solidFill>
                <a:latin typeface="Times New Roman" pitchFamily="18" charset="0"/>
                <a:cs typeface="Times New Roman" pitchFamily="18" charset="0"/>
              </a:rPr>
              <a:t>st</a:t>
            </a:r>
            <a:r>
              <a:rPr lang="en-US" sz="2400" b="1" dirty="0" smtClean="0">
                <a:solidFill>
                  <a:prstClr val="black"/>
                </a:solidFill>
                <a:latin typeface="Times New Roman" pitchFamily="18" charset="0"/>
                <a:cs typeface="Times New Roman" pitchFamily="18" charset="0"/>
              </a:rPr>
              <a:t> December 2021)</a:t>
            </a:r>
            <a:endParaRPr lang="en-US" sz="2400" dirty="0"/>
          </a:p>
        </p:txBody>
      </p:sp>
      <p:pic>
        <p:nvPicPr>
          <p:cNvPr id="4" name="Picture 3" descr="LOGO SHKM (1)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304800" y="76200"/>
            <a:ext cx="1219200" cy="1301432"/>
          </a:xfrm>
          <a:prstGeom prst="rect">
            <a:avLst/>
          </a:prstGeom>
        </p:spPr>
      </p:pic>
      <p:graphicFrame>
        <p:nvGraphicFramePr>
          <p:cNvPr id="6" name="Chart 5"/>
          <p:cNvGraphicFramePr/>
          <p:nvPr/>
        </p:nvGraphicFramePr>
        <p:xfrm>
          <a:off x="152400" y="1524001"/>
          <a:ext cx="8839200" cy="5181600"/>
        </p:xfrm>
        <a:graphic>
          <a:graphicData uri="http://schemas.openxmlformats.org/drawingml/2006/chart">
            <c:chart xmlns:c="http://schemas.openxmlformats.org/drawingml/2006/chart" xmlns:r="http://schemas.openxmlformats.org/officeDocument/2006/relationships" r:id="rId3"/>
          </a:graphicData>
        </a:graphic>
      </p:graphicFrame>
    </p:spTree>
  </p:cSld>
  <p:clrMapOvr>
    <a:masterClrMapping/>
  </p:clrMapOvr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>
            <a:noAutofit/>
          </a:bodyPr>
          <a:lstStyle/>
          <a:p>
            <a:r>
              <a:rPr lang="en-US" sz="2400" b="1" dirty="0" smtClean="0">
                <a:solidFill>
                  <a:prstClr val="black"/>
                </a:solidFill>
                <a:latin typeface="Times New Roman" pitchFamily="18" charset="0"/>
                <a:cs typeface="Times New Roman" pitchFamily="18" charset="0"/>
              </a:rPr>
              <a:t>SHKM Govt. Medical College Nalhar (Nuh)</a:t>
            </a:r>
            <a:br>
              <a:rPr lang="en-US" sz="2400" b="1" dirty="0" smtClean="0">
                <a:solidFill>
                  <a:prstClr val="black"/>
                </a:solidFill>
                <a:latin typeface="Times New Roman" pitchFamily="18" charset="0"/>
                <a:cs typeface="Times New Roman" pitchFamily="18" charset="0"/>
              </a:rPr>
            </a:br>
            <a:r>
              <a:rPr lang="en-US" sz="2400" b="1" dirty="0" smtClean="0">
                <a:solidFill>
                  <a:prstClr val="black"/>
                </a:solidFill>
                <a:latin typeface="Times New Roman" pitchFamily="18" charset="0"/>
                <a:cs typeface="Times New Roman" pitchFamily="18" charset="0"/>
              </a:rPr>
              <a:t>Benefits Provided by The Institute</a:t>
            </a:r>
            <a:br>
              <a:rPr lang="en-US" sz="2400" b="1" dirty="0" smtClean="0">
                <a:solidFill>
                  <a:prstClr val="black"/>
                </a:solidFill>
                <a:latin typeface="Times New Roman" pitchFamily="18" charset="0"/>
                <a:cs typeface="Times New Roman" pitchFamily="18" charset="0"/>
              </a:rPr>
            </a:br>
            <a:r>
              <a:rPr lang="en-US" sz="2400" b="1" dirty="0" smtClean="0">
                <a:solidFill>
                  <a:prstClr val="black"/>
                </a:solidFill>
                <a:latin typeface="Times New Roman" pitchFamily="18" charset="0"/>
                <a:cs typeface="Times New Roman" pitchFamily="18" charset="0"/>
              </a:rPr>
              <a:t>(1</a:t>
            </a:r>
            <a:r>
              <a:rPr lang="en-US" sz="2400" b="1" baseline="30000" dirty="0" smtClean="0">
                <a:solidFill>
                  <a:prstClr val="black"/>
                </a:solidFill>
                <a:latin typeface="Times New Roman" pitchFamily="18" charset="0"/>
                <a:cs typeface="Times New Roman" pitchFamily="18" charset="0"/>
              </a:rPr>
              <a:t>st</a:t>
            </a:r>
            <a:r>
              <a:rPr lang="en-US" sz="2400" b="1" dirty="0" smtClean="0">
                <a:solidFill>
                  <a:prstClr val="black"/>
                </a:solidFill>
                <a:latin typeface="Times New Roman" pitchFamily="18" charset="0"/>
                <a:cs typeface="Times New Roman" pitchFamily="18" charset="0"/>
              </a:rPr>
              <a:t> January 2022 to 31</a:t>
            </a:r>
            <a:r>
              <a:rPr lang="en-US" sz="2400" b="1" baseline="30000" dirty="0" smtClean="0">
                <a:solidFill>
                  <a:prstClr val="black"/>
                </a:solidFill>
                <a:latin typeface="Times New Roman" pitchFamily="18" charset="0"/>
                <a:cs typeface="Times New Roman" pitchFamily="18" charset="0"/>
              </a:rPr>
              <a:t>st</a:t>
            </a:r>
            <a:r>
              <a:rPr lang="en-US" sz="2400" b="1" dirty="0" smtClean="0">
                <a:solidFill>
                  <a:prstClr val="black"/>
                </a:solidFill>
                <a:latin typeface="Times New Roman" pitchFamily="18" charset="0"/>
                <a:cs typeface="Times New Roman" pitchFamily="18" charset="0"/>
              </a:rPr>
              <a:t> December 2022)</a:t>
            </a:r>
            <a:endParaRPr lang="en-US" sz="2400" dirty="0"/>
          </a:p>
        </p:txBody>
      </p:sp>
      <p:pic>
        <p:nvPicPr>
          <p:cNvPr id="4" name="Picture 3" descr="LOGO SHKM (1)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304800" y="76200"/>
            <a:ext cx="1219200" cy="1301432"/>
          </a:xfrm>
          <a:prstGeom prst="rect">
            <a:avLst/>
          </a:prstGeom>
        </p:spPr>
      </p:pic>
      <p:graphicFrame>
        <p:nvGraphicFramePr>
          <p:cNvPr id="6" name="Chart 5"/>
          <p:cNvGraphicFramePr/>
          <p:nvPr/>
        </p:nvGraphicFramePr>
        <p:xfrm>
          <a:off x="152400" y="1524000"/>
          <a:ext cx="8839200" cy="5181599"/>
        </p:xfrm>
        <a:graphic>
          <a:graphicData uri="http://schemas.openxmlformats.org/drawingml/2006/chart">
            <c:chart xmlns:c="http://schemas.openxmlformats.org/drawingml/2006/chart" xmlns:r="http://schemas.openxmlformats.org/officeDocument/2006/relationships" r:id="rId3"/>
          </a:graphicData>
        </a:graphic>
      </p:graphicFrame>
    </p:spTree>
  </p:cSld>
  <p:clrMapOvr>
    <a:masterClrMapping/>
  </p:clrMapOvr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>
            <a:noAutofit/>
          </a:bodyPr>
          <a:lstStyle/>
          <a:p>
            <a:r>
              <a:rPr lang="en-US" sz="2400" b="1" dirty="0" smtClean="0">
                <a:solidFill>
                  <a:prstClr val="black"/>
                </a:solidFill>
                <a:latin typeface="Times New Roman" pitchFamily="18" charset="0"/>
                <a:cs typeface="Times New Roman" pitchFamily="18" charset="0"/>
              </a:rPr>
              <a:t>SHKM Govt. Medical College Nalhar (Nuh)</a:t>
            </a:r>
            <a:br>
              <a:rPr lang="en-US" sz="2400" b="1" dirty="0" smtClean="0">
                <a:solidFill>
                  <a:prstClr val="black"/>
                </a:solidFill>
                <a:latin typeface="Times New Roman" pitchFamily="18" charset="0"/>
                <a:cs typeface="Times New Roman" pitchFamily="18" charset="0"/>
              </a:rPr>
            </a:br>
            <a:r>
              <a:rPr lang="en-US" sz="2400" b="1" dirty="0" smtClean="0">
                <a:solidFill>
                  <a:prstClr val="black"/>
                </a:solidFill>
                <a:latin typeface="Times New Roman" pitchFamily="18" charset="0"/>
                <a:cs typeface="Times New Roman" pitchFamily="18" charset="0"/>
              </a:rPr>
              <a:t>Benefits Provided by The Institute</a:t>
            </a:r>
            <a:br>
              <a:rPr lang="en-US" sz="2400" b="1" dirty="0" smtClean="0">
                <a:solidFill>
                  <a:prstClr val="black"/>
                </a:solidFill>
                <a:latin typeface="Times New Roman" pitchFamily="18" charset="0"/>
                <a:cs typeface="Times New Roman" pitchFamily="18" charset="0"/>
              </a:rPr>
            </a:br>
            <a:r>
              <a:rPr lang="en-US" sz="2400" b="1" dirty="0" smtClean="0">
                <a:solidFill>
                  <a:prstClr val="black"/>
                </a:solidFill>
                <a:latin typeface="Times New Roman" pitchFamily="18" charset="0"/>
                <a:cs typeface="Times New Roman" pitchFamily="18" charset="0"/>
              </a:rPr>
              <a:t>(1</a:t>
            </a:r>
            <a:r>
              <a:rPr lang="en-US" sz="2400" b="1" baseline="30000" dirty="0" smtClean="0">
                <a:solidFill>
                  <a:prstClr val="black"/>
                </a:solidFill>
                <a:latin typeface="Times New Roman" pitchFamily="18" charset="0"/>
                <a:cs typeface="Times New Roman" pitchFamily="18" charset="0"/>
              </a:rPr>
              <a:t>st</a:t>
            </a:r>
            <a:r>
              <a:rPr lang="en-US" sz="2400" b="1" dirty="0" smtClean="0">
                <a:solidFill>
                  <a:prstClr val="black"/>
                </a:solidFill>
                <a:latin typeface="Times New Roman" pitchFamily="18" charset="0"/>
                <a:cs typeface="Times New Roman" pitchFamily="18" charset="0"/>
              </a:rPr>
              <a:t> January 2022 to 31</a:t>
            </a:r>
            <a:r>
              <a:rPr lang="en-US" sz="2400" b="1" baseline="30000" dirty="0" smtClean="0">
                <a:solidFill>
                  <a:prstClr val="black"/>
                </a:solidFill>
                <a:latin typeface="Times New Roman" pitchFamily="18" charset="0"/>
                <a:cs typeface="Times New Roman" pitchFamily="18" charset="0"/>
              </a:rPr>
              <a:t>st</a:t>
            </a:r>
            <a:r>
              <a:rPr lang="en-US" sz="2400" b="1" dirty="0" smtClean="0">
                <a:solidFill>
                  <a:prstClr val="black"/>
                </a:solidFill>
                <a:latin typeface="Times New Roman" pitchFamily="18" charset="0"/>
                <a:cs typeface="Times New Roman" pitchFamily="18" charset="0"/>
              </a:rPr>
              <a:t> December 2022)</a:t>
            </a:r>
            <a:endParaRPr lang="en-US" sz="2400" dirty="0"/>
          </a:p>
        </p:txBody>
      </p:sp>
      <p:pic>
        <p:nvPicPr>
          <p:cNvPr id="4" name="Picture 3" descr="LOGO SHKM (1)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304800" y="76200"/>
            <a:ext cx="1219200" cy="1301432"/>
          </a:xfrm>
          <a:prstGeom prst="rect">
            <a:avLst/>
          </a:prstGeom>
        </p:spPr>
      </p:pic>
      <p:graphicFrame>
        <p:nvGraphicFramePr>
          <p:cNvPr id="6" name="Chart 5"/>
          <p:cNvGraphicFramePr/>
          <p:nvPr/>
        </p:nvGraphicFramePr>
        <p:xfrm>
          <a:off x="228600" y="1524000"/>
          <a:ext cx="8686799" cy="5105400"/>
        </p:xfrm>
        <a:graphic>
          <a:graphicData uri="http://schemas.openxmlformats.org/drawingml/2006/chart">
            <c:chart xmlns:c="http://schemas.openxmlformats.org/drawingml/2006/chart" xmlns:r="http://schemas.openxmlformats.org/officeDocument/2006/relationships" r:id="rId3"/>
          </a:graphicData>
        </a:graphic>
      </p:graphicFrame>
    </p:spTree>
  </p:cSld>
  <p:clrMapOvr>
    <a:masterClrMapping/>
  </p:clrMapOvr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>
            <a:noAutofit/>
          </a:bodyPr>
          <a:lstStyle/>
          <a:p>
            <a:r>
              <a:rPr lang="en-US" sz="2400" b="1" dirty="0" smtClean="0">
                <a:solidFill>
                  <a:prstClr val="black"/>
                </a:solidFill>
                <a:latin typeface="Times New Roman" pitchFamily="18" charset="0"/>
                <a:cs typeface="Times New Roman" pitchFamily="18" charset="0"/>
              </a:rPr>
              <a:t>SHKM Govt. Medical College Nalhar (Nuh)</a:t>
            </a:r>
            <a:br>
              <a:rPr lang="en-US" sz="2400" b="1" dirty="0" smtClean="0">
                <a:solidFill>
                  <a:prstClr val="black"/>
                </a:solidFill>
                <a:latin typeface="Times New Roman" pitchFamily="18" charset="0"/>
                <a:cs typeface="Times New Roman" pitchFamily="18" charset="0"/>
              </a:rPr>
            </a:br>
            <a:r>
              <a:rPr lang="en-US" sz="2400" b="1" dirty="0" smtClean="0">
                <a:solidFill>
                  <a:prstClr val="black"/>
                </a:solidFill>
                <a:latin typeface="Times New Roman" pitchFamily="18" charset="0"/>
                <a:cs typeface="Times New Roman" pitchFamily="18" charset="0"/>
              </a:rPr>
              <a:t>Benefits Provided by The Institute</a:t>
            </a:r>
            <a:br>
              <a:rPr lang="en-US" sz="2400" b="1" dirty="0" smtClean="0">
                <a:solidFill>
                  <a:prstClr val="black"/>
                </a:solidFill>
                <a:latin typeface="Times New Roman" pitchFamily="18" charset="0"/>
                <a:cs typeface="Times New Roman" pitchFamily="18" charset="0"/>
              </a:rPr>
            </a:br>
            <a:r>
              <a:rPr lang="en-US" sz="2400" b="1" dirty="0" smtClean="0">
                <a:solidFill>
                  <a:prstClr val="black"/>
                </a:solidFill>
                <a:latin typeface="Times New Roman" pitchFamily="18" charset="0"/>
                <a:cs typeface="Times New Roman" pitchFamily="18" charset="0"/>
              </a:rPr>
              <a:t>(1</a:t>
            </a:r>
            <a:r>
              <a:rPr lang="en-US" sz="2400" b="1" baseline="30000" dirty="0" smtClean="0">
                <a:solidFill>
                  <a:prstClr val="black"/>
                </a:solidFill>
                <a:latin typeface="Times New Roman" pitchFamily="18" charset="0"/>
                <a:cs typeface="Times New Roman" pitchFamily="18" charset="0"/>
              </a:rPr>
              <a:t>st</a:t>
            </a:r>
            <a:r>
              <a:rPr lang="en-US" sz="2400" b="1" dirty="0" smtClean="0">
                <a:solidFill>
                  <a:prstClr val="black"/>
                </a:solidFill>
                <a:latin typeface="Times New Roman" pitchFamily="18" charset="0"/>
                <a:cs typeface="Times New Roman" pitchFamily="18" charset="0"/>
              </a:rPr>
              <a:t> January 2022 to 31</a:t>
            </a:r>
            <a:r>
              <a:rPr lang="en-US" sz="2400" b="1" baseline="30000" dirty="0" smtClean="0">
                <a:solidFill>
                  <a:prstClr val="black"/>
                </a:solidFill>
                <a:latin typeface="Times New Roman" pitchFamily="18" charset="0"/>
                <a:cs typeface="Times New Roman" pitchFamily="18" charset="0"/>
              </a:rPr>
              <a:t>st</a:t>
            </a:r>
            <a:r>
              <a:rPr lang="en-US" sz="2400" b="1" dirty="0" smtClean="0">
                <a:solidFill>
                  <a:prstClr val="black"/>
                </a:solidFill>
                <a:latin typeface="Times New Roman" pitchFamily="18" charset="0"/>
                <a:cs typeface="Times New Roman" pitchFamily="18" charset="0"/>
              </a:rPr>
              <a:t> December 2022)</a:t>
            </a:r>
            <a:endParaRPr lang="en-US" sz="2400" dirty="0"/>
          </a:p>
        </p:txBody>
      </p:sp>
      <p:pic>
        <p:nvPicPr>
          <p:cNvPr id="4" name="Picture 3" descr="LOGO SHKM (1)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304800" y="76200"/>
            <a:ext cx="1219200" cy="1301432"/>
          </a:xfrm>
          <a:prstGeom prst="rect">
            <a:avLst/>
          </a:prstGeom>
        </p:spPr>
      </p:pic>
      <p:graphicFrame>
        <p:nvGraphicFramePr>
          <p:cNvPr id="6" name="Chart 5"/>
          <p:cNvGraphicFramePr/>
          <p:nvPr/>
        </p:nvGraphicFramePr>
        <p:xfrm>
          <a:off x="228600" y="1447800"/>
          <a:ext cx="8686799" cy="5181600"/>
        </p:xfrm>
        <a:graphic>
          <a:graphicData uri="http://schemas.openxmlformats.org/drawingml/2006/chart">
            <c:chart xmlns:c="http://schemas.openxmlformats.org/drawingml/2006/chart" xmlns:r="http://schemas.openxmlformats.org/officeDocument/2006/relationships" r:id="rId3"/>
          </a:graphicData>
        </a:graphic>
      </p:graphicFrame>
    </p:spTree>
  </p:cSld>
  <p:clrMapOvr>
    <a:masterClrMapping/>
  </p:clrMapOvr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>
            <a:noAutofit/>
          </a:bodyPr>
          <a:lstStyle/>
          <a:p>
            <a:r>
              <a:rPr lang="en-US" sz="2400" b="1" dirty="0" smtClean="0">
                <a:solidFill>
                  <a:prstClr val="black"/>
                </a:solidFill>
                <a:latin typeface="Times New Roman" pitchFamily="18" charset="0"/>
                <a:cs typeface="Times New Roman" pitchFamily="18" charset="0"/>
              </a:rPr>
              <a:t>SHKM Govt. Medical College Nalhar (Nuh)</a:t>
            </a:r>
            <a:br>
              <a:rPr lang="en-US" sz="2400" b="1" dirty="0" smtClean="0">
                <a:solidFill>
                  <a:prstClr val="black"/>
                </a:solidFill>
                <a:latin typeface="Times New Roman" pitchFamily="18" charset="0"/>
                <a:cs typeface="Times New Roman" pitchFamily="18" charset="0"/>
              </a:rPr>
            </a:br>
            <a:r>
              <a:rPr lang="en-US" sz="2400" b="1" dirty="0" smtClean="0">
                <a:solidFill>
                  <a:prstClr val="black"/>
                </a:solidFill>
                <a:latin typeface="Times New Roman" pitchFamily="18" charset="0"/>
                <a:cs typeface="Times New Roman" pitchFamily="18" charset="0"/>
              </a:rPr>
              <a:t>Benefits Provided by The Institute</a:t>
            </a:r>
            <a:br>
              <a:rPr lang="en-US" sz="2400" b="1" dirty="0" smtClean="0">
                <a:solidFill>
                  <a:prstClr val="black"/>
                </a:solidFill>
                <a:latin typeface="Times New Roman" pitchFamily="18" charset="0"/>
                <a:cs typeface="Times New Roman" pitchFamily="18" charset="0"/>
              </a:rPr>
            </a:br>
            <a:r>
              <a:rPr lang="en-US" sz="2400" b="1" dirty="0" smtClean="0">
                <a:solidFill>
                  <a:prstClr val="black"/>
                </a:solidFill>
                <a:latin typeface="Times New Roman" pitchFamily="18" charset="0"/>
                <a:cs typeface="Times New Roman" pitchFamily="18" charset="0"/>
              </a:rPr>
              <a:t>(1</a:t>
            </a:r>
            <a:r>
              <a:rPr lang="en-US" sz="2400" b="1" baseline="30000" dirty="0" smtClean="0">
                <a:solidFill>
                  <a:prstClr val="black"/>
                </a:solidFill>
                <a:latin typeface="Times New Roman" pitchFamily="18" charset="0"/>
                <a:cs typeface="Times New Roman" pitchFamily="18" charset="0"/>
              </a:rPr>
              <a:t>st</a:t>
            </a:r>
            <a:r>
              <a:rPr lang="en-US" sz="2400" b="1" dirty="0" smtClean="0">
                <a:solidFill>
                  <a:prstClr val="black"/>
                </a:solidFill>
                <a:latin typeface="Times New Roman" pitchFamily="18" charset="0"/>
                <a:cs typeface="Times New Roman" pitchFamily="18" charset="0"/>
              </a:rPr>
              <a:t> January 2022 to 31</a:t>
            </a:r>
            <a:r>
              <a:rPr lang="en-US" sz="2400" b="1" baseline="30000" dirty="0" smtClean="0">
                <a:solidFill>
                  <a:prstClr val="black"/>
                </a:solidFill>
                <a:latin typeface="Times New Roman" pitchFamily="18" charset="0"/>
                <a:cs typeface="Times New Roman" pitchFamily="18" charset="0"/>
              </a:rPr>
              <a:t>st</a:t>
            </a:r>
            <a:r>
              <a:rPr lang="en-US" sz="2400" b="1" dirty="0" smtClean="0">
                <a:solidFill>
                  <a:prstClr val="black"/>
                </a:solidFill>
                <a:latin typeface="Times New Roman" pitchFamily="18" charset="0"/>
                <a:cs typeface="Times New Roman" pitchFamily="18" charset="0"/>
              </a:rPr>
              <a:t> December 2022)</a:t>
            </a:r>
            <a:endParaRPr lang="en-US" sz="2400" dirty="0"/>
          </a:p>
        </p:txBody>
      </p:sp>
      <p:pic>
        <p:nvPicPr>
          <p:cNvPr id="4" name="Picture 3" descr="LOGO SHKM (1)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304800" y="76200"/>
            <a:ext cx="1219200" cy="1301432"/>
          </a:xfrm>
          <a:prstGeom prst="rect">
            <a:avLst/>
          </a:prstGeom>
        </p:spPr>
      </p:pic>
      <p:graphicFrame>
        <p:nvGraphicFramePr>
          <p:cNvPr id="6" name="Chart 5"/>
          <p:cNvGraphicFramePr/>
          <p:nvPr/>
        </p:nvGraphicFramePr>
        <p:xfrm>
          <a:off x="152400" y="1524000"/>
          <a:ext cx="8839200" cy="5181600"/>
        </p:xfrm>
        <a:graphic>
          <a:graphicData uri="http://schemas.openxmlformats.org/drawingml/2006/chart">
            <c:chart xmlns:c="http://schemas.openxmlformats.org/drawingml/2006/chart" xmlns:r="http://schemas.openxmlformats.org/officeDocument/2006/relationships" r:id="rId3"/>
          </a:graphicData>
        </a:graphic>
      </p:graphicFrame>
    </p:spTree>
  </p:cSld>
  <p:clrMapOvr>
    <a:masterClrMapping/>
  </p:clrMapOvr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>
            <a:noAutofit/>
          </a:bodyPr>
          <a:lstStyle/>
          <a:p>
            <a:r>
              <a:rPr lang="en-US" sz="2400" b="1" dirty="0" smtClean="0">
                <a:solidFill>
                  <a:prstClr val="black"/>
                </a:solidFill>
                <a:latin typeface="Times New Roman" pitchFamily="18" charset="0"/>
                <a:cs typeface="Times New Roman" pitchFamily="18" charset="0"/>
              </a:rPr>
              <a:t>SHKM Govt. Medical College Nalhar (Nuh)</a:t>
            </a:r>
            <a:br>
              <a:rPr lang="en-US" sz="2400" b="1" dirty="0" smtClean="0">
                <a:solidFill>
                  <a:prstClr val="black"/>
                </a:solidFill>
                <a:latin typeface="Times New Roman" pitchFamily="18" charset="0"/>
                <a:cs typeface="Times New Roman" pitchFamily="18" charset="0"/>
              </a:rPr>
            </a:br>
            <a:r>
              <a:rPr lang="en-US" sz="2400" b="1" dirty="0" smtClean="0">
                <a:solidFill>
                  <a:prstClr val="black"/>
                </a:solidFill>
                <a:latin typeface="Times New Roman" pitchFamily="18" charset="0"/>
                <a:cs typeface="Times New Roman" pitchFamily="18" charset="0"/>
              </a:rPr>
              <a:t>Benefits Provided by The Institute</a:t>
            </a:r>
            <a:br>
              <a:rPr lang="en-US" sz="2400" b="1" dirty="0" smtClean="0">
                <a:solidFill>
                  <a:prstClr val="black"/>
                </a:solidFill>
                <a:latin typeface="Times New Roman" pitchFamily="18" charset="0"/>
                <a:cs typeface="Times New Roman" pitchFamily="18" charset="0"/>
              </a:rPr>
            </a:br>
            <a:r>
              <a:rPr lang="en-US" sz="2400" b="1" dirty="0" smtClean="0">
                <a:solidFill>
                  <a:prstClr val="black"/>
                </a:solidFill>
                <a:latin typeface="Times New Roman" pitchFamily="18" charset="0"/>
                <a:cs typeface="Times New Roman" pitchFamily="18" charset="0"/>
              </a:rPr>
              <a:t>(1</a:t>
            </a:r>
            <a:r>
              <a:rPr lang="en-US" sz="2400" b="1" baseline="30000" dirty="0" smtClean="0">
                <a:solidFill>
                  <a:prstClr val="black"/>
                </a:solidFill>
                <a:latin typeface="Times New Roman" pitchFamily="18" charset="0"/>
                <a:cs typeface="Times New Roman" pitchFamily="18" charset="0"/>
              </a:rPr>
              <a:t>st</a:t>
            </a:r>
            <a:r>
              <a:rPr lang="en-US" sz="2400" b="1" dirty="0" smtClean="0">
                <a:solidFill>
                  <a:prstClr val="black"/>
                </a:solidFill>
                <a:latin typeface="Times New Roman" pitchFamily="18" charset="0"/>
                <a:cs typeface="Times New Roman" pitchFamily="18" charset="0"/>
              </a:rPr>
              <a:t> January 2021 to 31</a:t>
            </a:r>
            <a:r>
              <a:rPr lang="en-US" sz="2400" b="1" baseline="30000" dirty="0" smtClean="0">
                <a:solidFill>
                  <a:prstClr val="black"/>
                </a:solidFill>
                <a:latin typeface="Times New Roman" pitchFamily="18" charset="0"/>
                <a:cs typeface="Times New Roman" pitchFamily="18" charset="0"/>
              </a:rPr>
              <a:t>st</a:t>
            </a:r>
            <a:r>
              <a:rPr lang="en-US" sz="2400" b="1" dirty="0" smtClean="0">
                <a:solidFill>
                  <a:prstClr val="black"/>
                </a:solidFill>
                <a:latin typeface="Times New Roman" pitchFamily="18" charset="0"/>
                <a:cs typeface="Times New Roman" pitchFamily="18" charset="0"/>
              </a:rPr>
              <a:t> December 2021)</a:t>
            </a:r>
            <a:endParaRPr lang="en-US" sz="2400" dirty="0"/>
          </a:p>
        </p:txBody>
      </p:sp>
      <p:pic>
        <p:nvPicPr>
          <p:cNvPr id="5" name="Picture 4" descr="LOGO SHKM (1)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304800" y="76200"/>
            <a:ext cx="1219200" cy="1301432"/>
          </a:xfrm>
          <a:prstGeom prst="rect">
            <a:avLst/>
          </a:prstGeom>
        </p:spPr>
      </p:pic>
      <p:graphicFrame>
        <p:nvGraphicFramePr>
          <p:cNvPr id="7" name="Content Placeholder 6"/>
          <p:cNvGraphicFramePr>
            <a:graphicFrameLocks noGrp="1"/>
          </p:cNvGraphicFramePr>
          <p:nvPr>
            <p:ph idx="1"/>
          </p:nvPr>
        </p:nvGraphicFramePr>
        <p:xfrm>
          <a:off x="228600" y="1447800"/>
          <a:ext cx="8686800" cy="5181600"/>
        </p:xfrm>
        <a:graphic>
          <a:graphicData uri="http://schemas.openxmlformats.org/drawingml/2006/chart">
            <c:chart xmlns:c="http://schemas.openxmlformats.org/drawingml/2006/chart" xmlns:r="http://schemas.openxmlformats.org/officeDocument/2006/relationships" r:id="rId3"/>
          </a:graphicData>
        </a:graphic>
      </p:graphicFrame>
    </p:spTree>
  </p:cSld>
  <p:clrMapOvr>
    <a:masterClrMapping/>
  </p:clrMapOvr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>
            <a:noAutofit/>
          </a:bodyPr>
          <a:lstStyle/>
          <a:p>
            <a:r>
              <a:rPr lang="en-US" sz="2400" b="1" dirty="0" smtClean="0">
                <a:solidFill>
                  <a:prstClr val="black"/>
                </a:solidFill>
                <a:latin typeface="Times New Roman" pitchFamily="18" charset="0"/>
                <a:cs typeface="Times New Roman" pitchFamily="18" charset="0"/>
              </a:rPr>
              <a:t>SHKM Govt. Medical College Nalhar (Nuh)</a:t>
            </a:r>
            <a:br>
              <a:rPr lang="en-US" sz="2400" b="1" dirty="0" smtClean="0">
                <a:solidFill>
                  <a:prstClr val="black"/>
                </a:solidFill>
                <a:latin typeface="Times New Roman" pitchFamily="18" charset="0"/>
                <a:cs typeface="Times New Roman" pitchFamily="18" charset="0"/>
              </a:rPr>
            </a:br>
            <a:r>
              <a:rPr lang="en-US" sz="2400" b="1" dirty="0" smtClean="0">
                <a:solidFill>
                  <a:prstClr val="black"/>
                </a:solidFill>
                <a:latin typeface="Times New Roman" pitchFamily="18" charset="0"/>
                <a:cs typeface="Times New Roman" pitchFamily="18" charset="0"/>
              </a:rPr>
              <a:t>Benefits Provided by The Institute</a:t>
            </a:r>
            <a:br>
              <a:rPr lang="en-US" sz="2400" b="1" dirty="0" smtClean="0">
                <a:solidFill>
                  <a:prstClr val="black"/>
                </a:solidFill>
                <a:latin typeface="Times New Roman" pitchFamily="18" charset="0"/>
                <a:cs typeface="Times New Roman" pitchFamily="18" charset="0"/>
              </a:rPr>
            </a:br>
            <a:r>
              <a:rPr lang="en-US" sz="2400" b="1" dirty="0" smtClean="0">
                <a:solidFill>
                  <a:prstClr val="black"/>
                </a:solidFill>
                <a:latin typeface="Times New Roman" pitchFamily="18" charset="0"/>
                <a:cs typeface="Times New Roman" pitchFamily="18" charset="0"/>
              </a:rPr>
              <a:t>(1</a:t>
            </a:r>
            <a:r>
              <a:rPr lang="en-US" sz="2400" b="1" baseline="30000" dirty="0" smtClean="0">
                <a:solidFill>
                  <a:prstClr val="black"/>
                </a:solidFill>
                <a:latin typeface="Times New Roman" pitchFamily="18" charset="0"/>
                <a:cs typeface="Times New Roman" pitchFamily="18" charset="0"/>
              </a:rPr>
              <a:t>st</a:t>
            </a:r>
            <a:r>
              <a:rPr lang="en-US" sz="2400" b="1" dirty="0" smtClean="0">
                <a:solidFill>
                  <a:prstClr val="black"/>
                </a:solidFill>
                <a:latin typeface="Times New Roman" pitchFamily="18" charset="0"/>
                <a:cs typeface="Times New Roman" pitchFamily="18" charset="0"/>
              </a:rPr>
              <a:t> January 2022 to 31</a:t>
            </a:r>
            <a:r>
              <a:rPr lang="en-US" sz="2400" b="1" baseline="30000" dirty="0" smtClean="0">
                <a:solidFill>
                  <a:prstClr val="black"/>
                </a:solidFill>
                <a:latin typeface="Times New Roman" pitchFamily="18" charset="0"/>
                <a:cs typeface="Times New Roman" pitchFamily="18" charset="0"/>
              </a:rPr>
              <a:t>st</a:t>
            </a:r>
            <a:r>
              <a:rPr lang="en-US" sz="2400" b="1" dirty="0" smtClean="0">
                <a:solidFill>
                  <a:prstClr val="black"/>
                </a:solidFill>
                <a:latin typeface="Times New Roman" pitchFamily="18" charset="0"/>
                <a:cs typeface="Times New Roman" pitchFamily="18" charset="0"/>
              </a:rPr>
              <a:t> December 2022)</a:t>
            </a:r>
            <a:endParaRPr lang="en-US" sz="2400" dirty="0"/>
          </a:p>
        </p:txBody>
      </p:sp>
      <p:pic>
        <p:nvPicPr>
          <p:cNvPr id="5" name="Picture 4" descr="LOGO SHKM (1)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304800" y="76200"/>
            <a:ext cx="1219200" cy="1301432"/>
          </a:xfrm>
          <a:prstGeom prst="rect">
            <a:avLst/>
          </a:prstGeom>
        </p:spPr>
      </p:pic>
      <p:graphicFrame>
        <p:nvGraphicFramePr>
          <p:cNvPr id="6" name="Chart 5"/>
          <p:cNvGraphicFramePr/>
          <p:nvPr/>
        </p:nvGraphicFramePr>
        <p:xfrm>
          <a:off x="152401" y="1447801"/>
          <a:ext cx="8763000" cy="5181600"/>
        </p:xfrm>
        <a:graphic>
          <a:graphicData uri="http://schemas.openxmlformats.org/drawingml/2006/chart">
            <c:chart xmlns:c="http://schemas.openxmlformats.org/drawingml/2006/chart" xmlns:r="http://schemas.openxmlformats.org/officeDocument/2006/relationships" r:id="rId3"/>
          </a:graphicData>
        </a:graphic>
      </p:graphicFrame>
    </p:spTree>
  </p:cSld>
  <p:clrMapOvr>
    <a:masterClrMapping/>
  </p:clrMapOvr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>
            <a:noAutofit/>
          </a:bodyPr>
          <a:lstStyle/>
          <a:p>
            <a:r>
              <a:rPr lang="en-US" sz="2400" b="1" dirty="0" smtClean="0">
                <a:solidFill>
                  <a:prstClr val="black"/>
                </a:solidFill>
                <a:latin typeface="Times New Roman" pitchFamily="18" charset="0"/>
                <a:cs typeface="Times New Roman" pitchFamily="18" charset="0"/>
              </a:rPr>
              <a:t>SHKM Govt. Medical College Nalhar (Nuh)</a:t>
            </a:r>
            <a:br>
              <a:rPr lang="en-US" sz="2400" b="1" dirty="0" smtClean="0">
                <a:solidFill>
                  <a:prstClr val="black"/>
                </a:solidFill>
                <a:latin typeface="Times New Roman" pitchFamily="18" charset="0"/>
                <a:cs typeface="Times New Roman" pitchFamily="18" charset="0"/>
              </a:rPr>
            </a:br>
            <a:r>
              <a:rPr lang="en-US" sz="2400" b="1" dirty="0" smtClean="0">
                <a:solidFill>
                  <a:prstClr val="black"/>
                </a:solidFill>
                <a:latin typeface="Times New Roman" pitchFamily="18" charset="0"/>
                <a:cs typeface="Times New Roman" pitchFamily="18" charset="0"/>
              </a:rPr>
              <a:t>Benefits Provided by The Institute</a:t>
            </a:r>
            <a:br>
              <a:rPr lang="en-US" sz="2400" b="1" dirty="0" smtClean="0">
                <a:solidFill>
                  <a:prstClr val="black"/>
                </a:solidFill>
                <a:latin typeface="Times New Roman" pitchFamily="18" charset="0"/>
                <a:cs typeface="Times New Roman" pitchFamily="18" charset="0"/>
              </a:rPr>
            </a:br>
            <a:r>
              <a:rPr lang="en-US" sz="2400" b="1" dirty="0" smtClean="0">
                <a:solidFill>
                  <a:prstClr val="black"/>
                </a:solidFill>
                <a:latin typeface="Times New Roman" pitchFamily="18" charset="0"/>
                <a:cs typeface="Times New Roman" pitchFamily="18" charset="0"/>
              </a:rPr>
              <a:t>(1</a:t>
            </a:r>
            <a:r>
              <a:rPr lang="en-US" sz="2400" b="1" baseline="30000" dirty="0" smtClean="0">
                <a:solidFill>
                  <a:prstClr val="black"/>
                </a:solidFill>
                <a:latin typeface="Times New Roman" pitchFamily="18" charset="0"/>
                <a:cs typeface="Times New Roman" pitchFamily="18" charset="0"/>
              </a:rPr>
              <a:t>st</a:t>
            </a:r>
            <a:r>
              <a:rPr lang="en-US" sz="2400" b="1" dirty="0" smtClean="0">
                <a:solidFill>
                  <a:prstClr val="black"/>
                </a:solidFill>
                <a:latin typeface="Times New Roman" pitchFamily="18" charset="0"/>
                <a:cs typeface="Times New Roman" pitchFamily="18" charset="0"/>
              </a:rPr>
              <a:t> January 2022 to 31</a:t>
            </a:r>
            <a:r>
              <a:rPr lang="en-US" sz="2400" b="1" baseline="30000" dirty="0" smtClean="0">
                <a:solidFill>
                  <a:prstClr val="black"/>
                </a:solidFill>
                <a:latin typeface="Times New Roman" pitchFamily="18" charset="0"/>
                <a:cs typeface="Times New Roman" pitchFamily="18" charset="0"/>
              </a:rPr>
              <a:t>st</a:t>
            </a:r>
            <a:r>
              <a:rPr lang="en-US" sz="2400" b="1" dirty="0" smtClean="0">
                <a:solidFill>
                  <a:prstClr val="black"/>
                </a:solidFill>
                <a:latin typeface="Times New Roman" pitchFamily="18" charset="0"/>
                <a:cs typeface="Times New Roman" pitchFamily="18" charset="0"/>
              </a:rPr>
              <a:t> December 2022)</a:t>
            </a:r>
            <a:endParaRPr lang="en-US" sz="2400" dirty="0"/>
          </a:p>
        </p:txBody>
      </p:sp>
      <p:pic>
        <p:nvPicPr>
          <p:cNvPr id="5" name="Picture 4" descr="LOGO SHKM (1)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304800" y="76200"/>
            <a:ext cx="1219200" cy="1301432"/>
          </a:xfrm>
          <a:prstGeom prst="rect">
            <a:avLst/>
          </a:prstGeom>
        </p:spPr>
      </p:pic>
      <p:graphicFrame>
        <p:nvGraphicFramePr>
          <p:cNvPr id="6" name="Chart 5"/>
          <p:cNvGraphicFramePr/>
          <p:nvPr>
            <p:extLst>
              <p:ext uri="{D42A27DB-BD31-4B8C-83A1-F6EECF244321}">
                <p14:modId xmlns:p14="http://schemas.microsoft.com/office/powerpoint/2010/main" val="1966248284"/>
              </p:ext>
            </p:extLst>
          </p:nvPr>
        </p:nvGraphicFramePr>
        <p:xfrm>
          <a:off x="0" y="1447800"/>
          <a:ext cx="8763000" cy="5257800"/>
        </p:xfrm>
        <a:graphic>
          <a:graphicData uri="http://schemas.openxmlformats.org/drawingml/2006/chart">
            <c:chart xmlns:c="http://schemas.openxmlformats.org/drawingml/2006/chart" xmlns:r="http://schemas.openxmlformats.org/officeDocument/2006/relationships" r:id="rId3"/>
          </a:graphicData>
        </a:graphic>
      </p:graphicFrame>
    </p:spTree>
  </p:cSld>
  <p:clrMapOvr>
    <a:masterClrMapping/>
  </p:clrMapOvr>
</p:sld>
</file>

<file path=ppt/theme/theme1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emplate>Solstice</Template>
  <TotalTime>269</TotalTime>
  <Words>407</Words>
  <Application>Microsoft Office PowerPoint</Application>
  <PresentationFormat>On-screen Show (4:3)</PresentationFormat>
  <Paragraphs>147</Paragraphs>
  <Slides>18</Slides>
  <Notes>0</Notes>
  <HiddenSlides>0</HiddenSlides>
  <MMClips>0</MMClips>
  <ScaleCrop>false</ScaleCrop>
  <HeadingPairs>
    <vt:vector size="6" baseType="variant">
      <vt:variant>
        <vt:lpstr>Fonts Used</vt:lpstr>
      </vt:variant>
      <vt:variant>
        <vt:i4>3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18</vt:i4>
      </vt:variant>
    </vt:vector>
  </HeadingPairs>
  <TitlesOfParts>
    <vt:vector size="22" baseType="lpstr">
      <vt:lpstr>Arial</vt:lpstr>
      <vt:lpstr>Calibri</vt:lpstr>
      <vt:lpstr>Times New Roman</vt:lpstr>
      <vt:lpstr>Office Theme</vt:lpstr>
      <vt:lpstr>SHKM Govt. Medical College Nalhar (Nuh) Benefits Provided by the Institute  (1st January 2022 to 31st December 2022)</vt:lpstr>
      <vt:lpstr> SHKM Govt. Medical College Nalhar (Nuh) Benefits Provided by The Institute (1st January 2022 to 31st December 2022) </vt:lpstr>
      <vt:lpstr> SHKM Govt. Medical College Nalhar (Nuh) Benefits Provided by The Institute (1st January 2022 to 31st December 2022) </vt:lpstr>
      <vt:lpstr>SHKM Govt. Medical College Nalhar (Nuh) Benefits Provided by The Institute (1st January 2022 to 31st December 2022)</vt:lpstr>
      <vt:lpstr>SHKM Govt. Medical College Nalhar (Nuh) Benefits Provided by The Institute (1st January 2022 to 31st December 2022)</vt:lpstr>
      <vt:lpstr>SHKM Govt. Medical College Nalhar (Nuh) Benefits Provided by The Institute (1st January 2022 to 31st December 2022)</vt:lpstr>
      <vt:lpstr>SHKM Govt. Medical College Nalhar (Nuh) Benefits Provided by The Institute (1st January 2022 to 31st December 2022)</vt:lpstr>
      <vt:lpstr>SHKM Govt. Medical College Nalhar (Nuh) Benefits Provided by The Institute (1st January 2022 to 31st December 2022)</vt:lpstr>
      <vt:lpstr>SHKM Govt. Medical College Nalhar (Nuh) Benefits Provided by The Institute (1st January 2022 to 31st December 2022)</vt:lpstr>
      <vt:lpstr>SHKM Govt. Medical College Nalhar (Nuh) Benefits Provided by The Institute (1st January 2022 to 31st December 2022)</vt:lpstr>
      <vt:lpstr>SHKM Govt. Medical College Nalhar (Nuh) Benefits Provided by The Institute (1st January 2021 to 31st December 2021)</vt:lpstr>
      <vt:lpstr>SHKM Govt. Medical College Nalhar (Nuh) Benefits Provided by The Institute (1st January 2022 to 31st December 2022)</vt:lpstr>
      <vt:lpstr>SHKM Govt. Medical College Nalhar (Nuh) Benefits Provided by The Institute (1st January 2022 to 31st December 2022)</vt:lpstr>
      <vt:lpstr>SHKM Govt. Medical College Nalhar (Nuh) Benefits Provided by The Institute (1st January 2022 to 31st December 2022)</vt:lpstr>
      <vt:lpstr>SHKM Govt. Medical College Nalhar (Nuh) Benefits Provided by The Institute (1st January 2022 to 31st December 2022)</vt:lpstr>
      <vt:lpstr>SHKM Govt. Medical College Nalhar (Nuh) Benefits Provided by The Institute (1st January 2021 to 31st December 2021)</vt:lpstr>
      <vt:lpstr>SHKM Govt. Medical College Nalhar (Nuh) Benefits Provided by The Institute (1st January 2022 to 31st December 2022)</vt:lpstr>
      <vt:lpstr>SHKM Govt. Medical College Nalhar (Nuh) Benefits Provided by The Institute (1st January 2022 to 31st December 2022)</vt:lpstr>
    </vt:vector>
  </TitlesOfParts>
  <Company/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SHKM Govt. Medical College Nalhar (Nuh) Benefits Provided by the Institute  (1st January 2020 to 31st December 2020)</dc:title>
  <dc:creator>CENSES DESK</dc:creator>
  <cp:lastModifiedBy>Admin</cp:lastModifiedBy>
  <cp:revision>89</cp:revision>
  <dcterms:created xsi:type="dcterms:W3CDTF">2006-08-16T00:00:00Z</dcterms:created>
  <dcterms:modified xsi:type="dcterms:W3CDTF">2023-12-07T05:27:28Z</dcterms:modified>
</cp:coreProperties>
</file>