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charts/chart19.xml" ContentType="application/vnd.openxmlformats-officedocument.drawingml.char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charts/chart17.xml" ContentType="application/vnd.openxmlformats-officedocument.drawingml.char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harts/chart13.xml" ContentType="application/vnd.openxmlformats-officedocument.drawingml.chart+xml"/>
  <Override PartName="/ppt/charts/chart15.xml" ContentType="application/vnd.openxmlformats-officedocument.drawingml.char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10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charts/chart18.xml" ContentType="application/vnd.openxmlformats-officedocument.drawingml.char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charts/chart16.xml" ContentType="application/vnd.openxmlformats-officedocument.drawingml.char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charts/chart14.xml" ContentType="application/vnd.openxmlformats-officedocument.drawingml.char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71" r:id="rId2"/>
    <p:sldId id="283" r:id="rId3"/>
    <p:sldId id="299" r:id="rId4"/>
    <p:sldId id="300" r:id="rId5"/>
    <p:sldId id="301" r:id="rId6"/>
    <p:sldId id="302" r:id="rId7"/>
    <p:sldId id="303" r:id="rId8"/>
    <p:sldId id="304" r:id="rId9"/>
    <p:sldId id="305" r:id="rId10"/>
    <p:sldId id="306" r:id="rId11"/>
    <p:sldId id="311" r:id="rId12"/>
    <p:sldId id="307" r:id="rId13"/>
    <p:sldId id="308" r:id="rId14"/>
    <p:sldId id="296" r:id="rId15"/>
    <p:sldId id="310" r:id="rId16"/>
    <p:sldId id="298" r:id="rId17"/>
    <p:sldId id="309" r:id="rId18"/>
    <p:sldId id="312" r:id="rId19"/>
    <p:sldId id="313" r:id="rId20"/>
    <p:sldId id="314" r:id="rId21"/>
    <p:sldId id="315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4624" autoAdjust="0"/>
  </p:normalViewPr>
  <p:slideViewPr>
    <p:cSldViewPr>
      <p:cViewPr>
        <p:scale>
          <a:sx n="70" d="100"/>
          <a:sy n="70" d="100"/>
        </p:scale>
        <p:origin x="-137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20\(STATISTICS)%202020\All%20Hospital%20Data%20&amp;%20Graph%202020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20\(STATISTICS)%202020\All%20Hospital%20Data%20&amp;%20Graph%202020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20\(STATISTICS)%202020\All%20Hospital%20Data%20&amp;%20Graph%202020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20\(STATISTICS)%202020\All%20Hospital%20Data%20&amp;%20Graph%202020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20\(STATISTICS)%202020\All%20Hospital%20Data%20&amp;%20Graph%202020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20\(STATISTICS)%202020\All%20Hospital%20Data%20&amp;%20Graph%202020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20\(STATISTICS)%202020\All%20Hospital%20Data%20&amp;%20Graph%202020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20\(STATISTICS)%202020\All%20Hospital%20Data%20&amp;%20Graph%202020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20\(STATISTICS)%202020\All%20Hospital%20Data%20&amp;%20Graph%202020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20\(STATISTICS)%202020\All%20Hospital%20Data%20&amp;%20Graph%202020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20\(STATISTICS)%202020\All%20Hospital%20Data%20&amp;%20Graph%202020.xlsx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20\(STATISTICS)%202020\All%20Hospital%20Data%20&amp;%20Graph%202020.xlsx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20\(STATISTICS)%202020\All%20Hospital%20Data%20&amp;%20Graph%202020.xlsx" TargetMode="Externa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20\(STATISTICS)%202020\All%20Hospital%20Data%20&amp;%20Graph%202020.xlsx" TargetMode="External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20\(STATISTICS)%202020\All%20Hospital%20Data%20&amp;%20Graph%202020.xlsx" TargetMode="External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20\(STATISTICS)%202020\All%20Hospital%20Data%20&amp;%20Graph%202020.xlsx" TargetMode="External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20\(STATISTICS)%202020\All%20Hospital%20Data%20&amp;%20Graph%202020.xlsx" TargetMode="External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20\(STATISTICS)%202020\All%20Hospital%20Data%20&amp;%20Graph%202020.xlsx" TargetMode="External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20\(STATISTICS)%202020\All%20Hospital%20Data%20&amp;%20Graph%202020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34"/>
  <c:chart>
    <c:title>
      <c:tx>
        <c:rich>
          <a:bodyPr/>
          <a:lstStyle/>
          <a:p>
            <a:pPr>
              <a:defRPr/>
            </a:pPr>
            <a:r>
              <a:rPr lang="en-US" sz="1800" b="1" i="0" baseline="0" dirty="0" smtClean="0"/>
              <a:t>OPD TRENDS (DEPARTMENT WISE)</a:t>
            </a:r>
            <a:endParaRPr lang="en-US" sz="1800" b="1" i="0" baseline="0" dirty="0"/>
          </a:p>
        </c:rich>
      </c:tx>
      <c:layout/>
    </c:title>
    <c:plotArea>
      <c:layout>
        <c:manualLayout>
          <c:layoutTarget val="inner"/>
          <c:xMode val="edge"/>
          <c:yMode val="edge"/>
          <c:x val="1.5942028985507277E-2"/>
          <c:y val="0.10317804034045502"/>
          <c:w val="0.96811594202898565"/>
          <c:h val="0.70583452679029168"/>
        </c:manualLayout>
      </c:layout>
      <c:barChart>
        <c:barDir val="col"/>
        <c:grouping val="clustered"/>
        <c:ser>
          <c:idx val="0"/>
          <c:order val="0"/>
          <c:tx>
            <c:strRef>
              <c:f>'OPD ATTENDENCE'!$B$194</c:f>
              <c:strCache>
                <c:ptCount val="1"/>
                <c:pt idx="0">
                  <c:v>NEW</c:v>
                </c:pt>
              </c:strCache>
            </c:strRef>
          </c:tx>
          <c:dLbls>
            <c:dLbl>
              <c:idx val="9"/>
              <c:layout>
                <c:manualLayout>
                  <c:x val="-1.8840579710144856E-2"/>
                  <c:y val="0"/>
                </c:manualLayout>
              </c:layout>
              <c:showVal val="1"/>
            </c:dLbl>
            <c:dLbl>
              <c:idx val="10"/>
              <c:layout>
                <c:manualLayout>
                  <c:x val="-2.1739130434782612E-2"/>
                  <c:y val="2.4532349669817806E-3"/>
                </c:manualLayout>
              </c:layout>
              <c:showVal val="1"/>
            </c:dLbl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en-US"/>
              </a:p>
            </c:txPr>
            <c:showVal val="1"/>
          </c:dLbls>
          <c:cat>
            <c:strRef>
              <c:f>'OPD ATTENDENCE'!$A$195:$A$205</c:f>
              <c:strCache>
                <c:ptCount val="11"/>
                <c:pt idx="0">
                  <c:v>MEDICINE</c:v>
                </c:pt>
                <c:pt idx="1">
                  <c:v>DERMATOLOGY</c:v>
                </c:pt>
                <c:pt idx="2">
                  <c:v>OPHTHALMOLOGY</c:v>
                </c:pt>
                <c:pt idx="3">
                  <c:v>ENT</c:v>
                </c:pt>
                <c:pt idx="4">
                  <c:v>ORTHOPAEDICS</c:v>
                </c:pt>
                <c:pt idx="5">
                  <c:v>SURGERY</c:v>
                </c:pt>
                <c:pt idx="6">
                  <c:v>OBS. &amp; GYNAE</c:v>
                </c:pt>
                <c:pt idx="7">
                  <c:v>PAEDIATRICS</c:v>
                </c:pt>
                <c:pt idx="8">
                  <c:v>DENTISTRY</c:v>
                </c:pt>
                <c:pt idx="9">
                  <c:v>PSYCHIATRY</c:v>
                </c:pt>
                <c:pt idx="10">
                  <c:v>CHEST &amp; TB</c:v>
                </c:pt>
              </c:strCache>
            </c:strRef>
          </c:cat>
          <c:val>
            <c:numRef>
              <c:f>'OPD ATTENDENCE'!$B$195:$B$205</c:f>
              <c:numCache>
                <c:formatCode>General</c:formatCode>
                <c:ptCount val="11"/>
                <c:pt idx="0">
                  <c:v>17638</c:v>
                </c:pt>
                <c:pt idx="1">
                  <c:v>16890</c:v>
                </c:pt>
                <c:pt idx="2">
                  <c:v>10597</c:v>
                </c:pt>
                <c:pt idx="3">
                  <c:v>11137</c:v>
                </c:pt>
                <c:pt idx="4">
                  <c:v>17969</c:v>
                </c:pt>
                <c:pt idx="5">
                  <c:v>9167</c:v>
                </c:pt>
                <c:pt idx="6">
                  <c:v>5914</c:v>
                </c:pt>
                <c:pt idx="7">
                  <c:v>8241</c:v>
                </c:pt>
                <c:pt idx="8">
                  <c:v>2613</c:v>
                </c:pt>
                <c:pt idx="9">
                  <c:v>3580</c:v>
                </c:pt>
                <c:pt idx="10">
                  <c:v>5442</c:v>
                </c:pt>
              </c:numCache>
            </c:numRef>
          </c:val>
        </c:ser>
        <c:ser>
          <c:idx val="1"/>
          <c:order val="1"/>
          <c:tx>
            <c:strRef>
              <c:f>'OPD ATTENDENCE'!$C$194</c:f>
              <c:strCache>
                <c:ptCount val="1"/>
                <c:pt idx="0">
                  <c:v>OLD</c:v>
                </c:pt>
              </c:strCache>
            </c:strRef>
          </c:tx>
          <c:dLbls>
            <c:dLbl>
              <c:idx val="0"/>
              <c:layout>
                <c:manualLayout>
                  <c:x val="8.6956521739130575E-3"/>
                  <c:y val="-4.9064699339636132E-3"/>
                </c:manualLayout>
              </c:layout>
              <c:showVal val="1"/>
            </c:dLbl>
            <c:dLbl>
              <c:idx val="2"/>
              <c:layout>
                <c:manualLayout>
                  <c:x val="1.0144927536231882E-2"/>
                  <c:y val="-1.4719409801890657E-2"/>
                </c:manualLayout>
              </c:layout>
              <c:showVal val="1"/>
            </c:dLbl>
            <c:dLbl>
              <c:idx val="3"/>
              <c:layout>
                <c:manualLayout>
                  <c:x val="8.6956521739130575E-3"/>
                  <c:y val="9.8129398679271274E-3"/>
                </c:manualLayout>
              </c:layout>
              <c:showVal val="1"/>
            </c:dLbl>
            <c:dLbl>
              <c:idx val="4"/>
              <c:layout>
                <c:manualLayout>
                  <c:x val="1.3043478260869603E-2"/>
                  <c:y val="-4.9064699339635654E-3"/>
                </c:manualLayout>
              </c:layout>
              <c:showVal val="1"/>
            </c:dLbl>
            <c:dLbl>
              <c:idx val="5"/>
              <c:layout>
                <c:manualLayout>
                  <c:x val="7.2463768115942143E-3"/>
                  <c:y val="-2.4532349669817806E-3"/>
                </c:manualLayout>
              </c:layout>
              <c:showVal val="1"/>
            </c:dLbl>
            <c:dLbl>
              <c:idx val="6"/>
              <c:layout>
                <c:manualLayout>
                  <c:x val="5.7971014492753624E-3"/>
                  <c:y val="-2.4532349669817806E-3"/>
                </c:manualLayout>
              </c:layout>
              <c:showVal val="1"/>
            </c:dLbl>
            <c:dLbl>
              <c:idx val="7"/>
              <c:layout>
                <c:manualLayout>
                  <c:x val="1.3043478260869603E-2"/>
                  <c:y val="-2.4532349669817806E-3"/>
                </c:manualLayout>
              </c:layout>
              <c:showVal val="1"/>
            </c:dLbl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en-US"/>
              </a:p>
            </c:txPr>
            <c:showVal val="1"/>
          </c:dLbls>
          <c:cat>
            <c:strRef>
              <c:f>'OPD ATTENDENCE'!$A$195:$A$205</c:f>
              <c:strCache>
                <c:ptCount val="11"/>
                <c:pt idx="0">
                  <c:v>MEDICINE</c:v>
                </c:pt>
                <c:pt idx="1">
                  <c:v>DERMATOLOGY</c:v>
                </c:pt>
                <c:pt idx="2">
                  <c:v>OPHTHALMOLOGY</c:v>
                </c:pt>
                <c:pt idx="3">
                  <c:v>ENT</c:v>
                </c:pt>
                <c:pt idx="4">
                  <c:v>ORTHOPAEDICS</c:v>
                </c:pt>
                <c:pt idx="5">
                  <c:v>SURGERY</c:v>
                </c:pt>
                <c:pt idx="6">
                  <c:v>OBS. &amp; GYNAE</c:v>
                </c:pt>
                <c:pt idx="7">
                  <c:v>PAEDIATRICS</c:v>
                </c:pt>
                <c:pt idx="8">
                  <c:v>DENTISTRY</c:v>
                </c:pt>
                <c:pt idx="9">
                  <c:v>PSYCHIATRY</c:v>
                </c:pt>
                <c:pt idx="10">
                  <c:v>CHEST &amp; TB</c:v>
                </c:pt>
              </c:strCache>
            </c:strRef>
          </c:cat>
          <c:val>
            <c:numRef>
              <c:f>'OPD ATTENDENCE'!$C$195:$C$205</c:f>
              <c:numCache>
                <c:formatCode>General</c:formatCode>
                <c:ptCount val="11"/>
                <c:pt idx="0">
                  <c:v>10789</c:v>
                </c:pt>
                <c:pt idx="1">
                  <c:v>7354</c:v>
                </c:pt>
                <c:pt idx="2">
                  <c:v>3953</c:v>
                </c:pt>
                <c:pt idx="3">
                  <c:v>6192</c:v>
                </c:pt>
                <c:pt idx="4">
                  <c:v>12235</c:v>
                </c:pt>
                <c:pt idx="5">
                  <c:v>6204</c:v>
                </c:pt>
                <c:pt idx="6">
                  <c:v>2948</c:v>
                </c:pt>
                <c:pt idx="7">
                  <c:v>3414</c:v>
                </c:pt>
                <c:pt idx="8">
                  <c:v>925</c:v>
                </c:pt>
                <c:pt idx="9">
                  <c:v>3153</c:v>
                </c:pt>
                <c:pt idx="10">
                  <c:v>5016</c:v>
                </c:pt>
              </c:numCache>
            </c:numRef>
          </c:val>
        </c:ser>
        <c:dLbls>
          <c:showVal val="1"/>
        </c:dLbls>
        <c:overlap val="-25"/>
        <c:axId val="66834816"/>
        <c:axId val="66836352"/>
      </c:barChart>
      <c:catAx>
        <c:axId val="66834816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66836352"/>
        <c:crosses val="autoZero"/>
        <c:auto val="1"/>
        <c:lblAlgn val="ctr"/>
        <c:lblOffset val="100"/>
      </c:catAx>
      <c:valAx>
        <c:axId val="66836352"/>
        <c:scaling>
          <c:orientation val="minMax"/>
        </c:scaling>
        <c:delete val="1"/>
        <c:axPos val="l"/>
        <c:numFmt formatCode="General" sourceLinked="1"/>
        <c:majorTickMark val="none"/>
        <c:tickLblPos val="nextTo"/>
        <c:crossAx val="66834816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34564144699303889"/>
          <c:y val="7.3107754192810431E-2"/>
          <c:w val="0.29880841135993719"/>
          <c:h val="5.8146266421067495E-2"/>
        </c:manualLayout>
      </c:layout>
      <c:txPr>
        <a:bodyPr/>
        <a:lstStyle/>
        <a:p>
          <a:pPr>
            <a:defRPr sz="1200" b="1">
              <a:latin typeface="Times New Roman" pitchFamily="18" charset="0"/>
              <a:cs typeface="Times New Roman" pitchFamily="18" charset="0"/>
            </a:defRPr>
          </a:pPr>
          <a:endParaRPr lang="en-US"/>
        </a:p>
      </c:txPr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36"/>
  <c:chart>
    <c:title>
      <c:tx>
        <c:rich>
          <a:bodyPr/>
          <a:lstStyle/>
          <a:p>
            <a:pPr>
              <a:defRPr/>
            </a:pPr>
            <a:r>
              <a:rPr lang="en-US" sz="1800" b="1" i="0" baseline="0" dirty="0" smtClean="0"/>
              <a:t>ADMISSION TRENDS (DEPARTMENT WISE)</a:t>
            </a:r>
            <a:endParaRPr lang="en-US" sz="1800" b="1" i="0" baseline="0" dirty="0"/>
          </a:p>
        </c:rich>
      </c:tx>
      <c:layout/>
    </c:title>
    <c:plotArea>
      <c:layout>
        <c:manualLayout>
          <c:layoutTarget val="inner"/>
          <c:xMode val="edge"/>
          <c:yMode val="edge"/>
          <c:x val="1.7903051808590791E-2"/>
          <c:y val="0.12038077626660318"/>
          <c:w val="0.95275590002507404"/>
          <c:h val="0.69817664837349946"/>
        </c:manualLayout>
      </c:layout>
      <c:barChart>
        <c:barDir val="col"/>
        <c:grouping val="clustered"/>
        <c:ser>
          <c:idx val="0"/>
          <c:order val="0"/>
          <c:tx>
            <c:strRef>
              <c:f>Department!$B$21:$B$23</c:f>
              <c:strCache>
                <c:ptCount val="1"/>
                <c:pt idx="0">
                  <c:v>SHKM GMC NALHAR MEWAT ADMISSION TREANDS FOR VARIOUS DEPARTMENT WISE-2020 ADMISSION</c:v>
                </c:pt>
              </c:strCache>
            </c:strRef>
          </c:tx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en-US"/>
              </a:p>
            </c:txPr>
            <c:showVal val="1"/>
          </c:dLbls>
          <c:cat>
            <c:strRef>
              <c:f>Department!$A$24:$A$35</c:f>
              <c:strCache>
                <c:ptCount val="11"/>
                <c:pt idx="0">
                  <c:v>MEDICINE</c:v>
                </c:pt>
                <c:pt idx="1">
                  <c:v>CHEST &amp; TB</c:v>
                </c:pt>
                <c:pt idx="2">
                  <c:v>PSYCHIATRY</c:v>
                </c:pt>
                <c:pt idx="3">
                  <c:v>DERMATOLOGY</c:v>
                </c:pt>
                <c:pt idx="4">
                  <c:v>SURGERY</c:v>
                </c:pt>
                <c:pt idx="5">
                  <c:v>OBS. &amp; GYNAE</c:v>
                </c:pt>
                <c:pt idx="6">
                  <c:v>ENT</c:v>
                </c:pt>
                <c:pt idx="7">
                  <c:v>OPHTHALMOLOGY</c:v>
                </c:pt>
                <c:pt idx="8">
                  <c:v>DENTISTRY</c:v>
                </c:pt>
                <c:pt idx="9">
                  <c:v>ORTHOPAEDICS</c:v>
                </c:pt>
                <c:pt idx="10">
                  <c:v>PAEDIATRICS</c:v>
                </c:pt>
              </c:strCache>
            </c:strRef>
          </c:cat>
          <c:val>
            <c:numRef>
              <c:f>Department!$B$24:$B$35</c:f>
              <c:numCache>
                <c:formatCode>General</c:formatCode>
                <c:ptCount val="11"/>
                <c:pt idx="0">
                  <c:v>1886</c:v>
                </c:pt>
                <c:pt idx="1">
                  <c:v>763</c:v>
                </c:pt>
                <c:pt idx="2">
                  <c:v>59</c:v>
                </c:pt>
                <c:pt idx="3">
                  <c:v>35</c:v>
                </c:pt>
                <c:pt idx="4">
                  <c:v>2162</c:v>
                </c:pt>
                <c:pt idx="5">
                  <c:v>2649</c:v>
                </c:pt>
                <c:pt idx="6">
                  <c:v>554</c:v>
                </c:pt>
                <c:pt idx="7">
                  <c:v>705</c:v>
                </c:pt>
                <c:pt idx="8">
                  <c:v>28</c:v>
                </c:pt>
                <c:pt idx="9">
                  <c:v>1090</c:v>
                </c:pt>
                <c:pt idx="10">
                  <c:v>2701</c:v>
                </c:pt>
              </c:numCache>
            </c:numRef>
          </c:val>
        </c:ser>
        <c:dLbls>
          <c:showVal val="1"/>
        </c:dLbls>
        <c:overlap val="-25"/>
        <c:axId val="67025536"/>
        <c:axId val="67027328"/>
      </c:barChart>
      <c:catAx>
        <c:axId val="67025536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67027328"/>
        <c:crosses val="autoZero"/>
        <c:auto val="1"/>
        <c:lblAlgn val="ctr"/>
        <c:lblOffset val="100"/>
      </c:catAx>
      <c:valAx>
        <c:axId val="67027328"/>
        <c:scaling>
          <c:orientation val="minMax"/>
        </c:scaling>
        <c:delete val="1"/>
        <c:axPos val="l"/>
        <c:numFmt formatCode="General" sourceLinked="1"/>
        <c:tickLblPos val="nextTo"/>
        <c:crossAx val="67025536"/>
        <c:crosses val="autoZero"/>
        <c:crossBetween val="between"/>
      </c:valAx>
    </c:plotArea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36"/>
  <c:chart>
    <c:title>
      <c:tx>
        <c:rich>
          <a:bodyPr/>
          <a:lstStyle/>
          <a:p>
            <a:pPr>
              <a:defRPr/>
            </a:pPr>
            <a:r>
              <a:rPr lang="en-US" sz="1800" b="1" i="0" baseline="0" dirty="0" smtClean="0">
                <a:latin typeface="Times New Roman" pitchFamily="18" charset="0"/>
                <a:cs typeface="Times New Roman" pitchFamily="18" charset="0"/>
              </a:rPr>
              <a:t>MAJOR SURGICAL PROCEDURES (DEPARTMENT WISE)</a:t>
            </a:r>
            <a:endParaRPr lang="en-US" sz="1800" b="1" i="0" baseline="0" dirty="0">
              <a:latin typeface="Times New Roman" pitchFamily="18" charset="0"/>
              <a:cs typeface="Times New Roman" pitchFamily="18" charset="0"/>
            </a:endParaRPr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en-US"/>
              </a:p>
            </c:txPr>
            <c:showVal val="1"/>
          </c:dLbls>
          <c:cat>
            <c:strRef>
              <c:f>Surgeries!$A$136:$F$136</c:f>
              <c:strCache>
                <c:ptCount val="6"/>
                <c:pt idx="0">
                  <c:v>Surgery</c:v>
                </c:pt>
                <c:pt idx="1">
                  <c:v>Orthopaedics</c:v>
                </c:pt>
                <c:pt idx="2">
                  <c:v>ENT</c:v>
                </c:pt>
                <c:pt idx="3">
                  <c:v>Dentistry</c:v>
                </c:pt>
                <c:pt idx="4">
                  <c:v>Ophthalmology</c:v>
                </c:pt>
                <c:pt idx="5">
                  <c:v>Obs &amp; Gynae</c:v>
                </c:pt>
              </c:strCache>
            </c:strRef>
          </c:cat>
          <c:val>
            <c:numRef>
              <c:f>Surgeries!$A$137:$F$137</c:f>
              <c:numCache>
                <c:formatCode>General</c:formatCode>
                <c:ptCount val="6"/>
                <c:pt idx="0">
                  <c:v>639</c:v>
                </c:pt>
                <c:pt idx="1">
                  <c:v>671</c:v>
                </c:pt>
                <c:pt idx="2">
                  <c:v>476</c:v>
                </c:pt>
                <c:pt idx="3">
                  <c:v>32</c:v>
                </c:pt>
                <c:pt idx="4">
                  <c:v>658</c:v>
                </c:pt>
                <c:pt idx="5">
                  <c:v>936</c:v>
                </c:pt>
              </c:numCache>
            </c:numRef>
          </c:val>
        </c:ser>
        <c:dLbls>
          <c:showVal val="1"/>
        </c:dLbls>
        <c:overlap val="-25"/>
        <c:axId val="67400448"/>
        <c:axId val="67401984"/>
      </c:barChart>
      <c:catAx>
        <c:axId val="67400448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400" b="1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67401984"/>
        <c:crosses val="autoZero"/>
        <c:auto val="1"/>
        <c:lblAlgn val="ctr"/>
        <c:lblOffset val="100"/>
      </c:catAx>
      <c:valAx>
        <c:axId val="67401984"/>
        <c:scaling>
          <c:orientation val="minMax"/>
        </c:scaling>
        <c:delete val="1"/>
        <c:axPos val="l"/>
        <c:numFmt formatCode="General" sourceLinked="1"/>
        <c:tickLblPos val="nextTo"/>
        <c:crossAx val="67400448"/>
        <c:crosses val="autoZero"/>
        <c:crossBetween val="between"/>
      </c:valAx>
    </c:plotArea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36"/>
  <c:chart>
    <c:title>
      <c:tx>
        <c:rich>
          <a:bodyPr/>
          <a:lstStyle/>
          <a:p>
            <a:pPr>
              <a:defRPr/>
            </a:pPr>
            <a:r>
              <a:rPr lang="en-US" sz="1800" b="1" i="0" baseline="0" dirty="0" smtClean="0"/>
              <a:t>MINOR SURGICAL PROCEDURES (DEPARTMENT WISE)</a:t>
            </a:r>
            <a:endParaRPr lang="en-US" sz="1800" b="1" i="0" baseline="0" dirty="0"/>
          </a:p>
        </c:rich>
      </c:tx>
      <c:layout/>
    </c:title>
    <c:plotArea>
      <c:layout>
        <c:manualLayout>
          <c:layoutTarget val="inner"/>
          <c:xMode val="edge"/>
          <c:yMode val="edge"/>
          <c:x val="1.6081873196329324E-2"/>
          <c:y val="0.10075015998448729"/>
          <c:w val="0.9678362536073416"/>
          <c:h val="0.78288413570010851"/>
        </c:manualLayout>
      </c:layout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en-US"/>
              </a:p>
            </c:txPr>
            <c:showVal val="1"/>
          </c:dLbls>
          <c:cat>
            <c:strRef>
              <c:f>Surgeries!$A$159:$G$159</c:f>
              <c:strCache>
                <c:ptCount val="7"/>
                <c:pt idx="0">
                  <c:v>Surgery</c:v>
                </c:pt>
                <c:pt idx="1">
                  <c:v>Orthopaedics</c:v>
                </c:pt>
                <c:pt idx="2">
                  <c:v>ENT</c:v>
                </c:pt>
                <c:pt idx="3">
                  <c:v>Dentistry</c:v>
                </c:pt>
                <c:pt idx="4">
                  <c:v>Ophthalmology</c:v>
                </c:pt>
                <c:pt idx="5">
                  <c:v>Obs &amp; Gynae</c:v>
                </c:pt>
                <c:pt idx="6">
                  <c:v>Chest &amp; TB</c:v>
                </c:pt>
              </c:strCache>
            </c:strRef>
          </c:cat>
          <c:val>
            <c:numRef>
              <c:f>Surgeries!$A$160:$G$160</c:f>
              <c:numCache>
                <c:formatCode>General</c:formatCode>
                <c:ptCount val="7"/>
                <c:pt idx="0">
                  <c:v>6725</c:v>
                </c:pt>
                <c:pt idx="1">
                  <c:v>7324</c:v>
                </c:pt>
                <c:pt idx="2">
                  <c:v>1908</c:v>
                </c:pt>
                <c:pt idx="3">
                  <c:v>993</c:v>
                </c:pt>
                <c:pt idx="4">
                  <c:v>1869</c:v>
                </c:pt>
                <c:pt idx="5">
                  <c:v>665</c:v>
                </c:pt>
                <c:pt idx="6">
                  <c:v>91</c:v>
                </c:pt>
              </c:numCache>
            </c:numRef>
          </c:val>
        </c:ser>
        <c:dLbls>
          <c:showVal val="1"/>
        </c:dLbls>
        <c:overlap val="-25"/>
        <c:axId val="67320448"/>
        <c:axId val="67330432"/>
      </c:barChart>
      <c:catAx>
        <c:axId val="67320448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67330432"/>
        <c:crosses val="autoZero"/>
        <c:auto val="1"/>
        <c:lblAlgn val="ctr"/>
        <c:lblOffset val="100"/>
      </c:catAx>
      <c:valAx>
        <c:axId val="67330432"/>
        <c:scaling>
          <c:orientation val="minMax"/>
        </c:scaling>
        <c:delete val="1"/>
        <c:axPos val="l"/>
        <c:numFmt formatCode="General" sourceLinked="1"/>
        <c:majorTickMark val="none"/>
        <c:tickLblPos val="nextTo"/>
        <c:crossAx val="67320448"/>
        <c:crosses val="autoZero"/>
        <c:crossBetween val="between"/>
      </c:valAx>
    </c:plotArea>
    <c:plotVisOnly val="1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34"/>
  <c:chart>
    <c:title>
      <c:tx>
        <c:rich>
          <a:bodyPr/>
          <a:lstStyle/>
          <a:p>
            <a:pPr>
              <a:defRPr/>
            </a:pPr>
            <a:r>
              <a:rPr lang="en-US" sz="1400" b="1" i="0" baseline="0" dirty="0" smtClean="0">
                <a:latin typeface="Times New Roman" pitchFamily="18" charset="0"/>
                <a:cs typeface="Times New Roman" pitchFamily="18" charset="0"/>
              </a:rPr>
              <a:t>NORMAL DELIVERY &amp; CAESARIAN SECTION TRENDS (MONTH WISE)</a:t>
            </a:r>
            <a:endParaRPr lang="en-US" sz="1400" b="1" i="0" baseline="0" dirty="0">
              <a:latin typeface="Times New Roman" pitchFamily="18" charset="0"/>
              <a:cs typeface="Times New Roman" pitchFamily="18" charset="0"/>
            </a:endParaRPr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'Delivery, LSCS'!$B$60</c:f>
              <c:strCache>
                <c:ptCount val="1"/>
                <c:pt idx="0">
                  <c:v>Normal  Delivery</c:v>
                </c:pt>
              </c:strCache>
            </c:strRef>
          </c:tx>
          <c:dLbls>
            <c:txPr>
              <a:bodyPr/>
              <a:lstStyle/>
              <a:p>
                <a:pPr>
                  <a:defRPr sz="1200">
                    <a:latin typeface="Times New Roman" pitchFamily="18" charset="0"/>
                    <a:cs typeface="Times New Roman" pitchFamily="18" charset="0"/>
                  </a:defRPr>
                </a:pPr>
                <a:endParaRPr lang="en-US"/>
              </a:p>
            </c:txPr>
            <c:showVal val="1"/>
          </c:dLbls>
          <c:cat>
            <c:numRef>
              <c:f>'Delivery, LSCS'!$A$61:$A$72</c:f>
              <c:numCache>
                <c:formatCode>mmm\-yy</c:formatCode>
                <c:ptCount val="12"/>
                <c:pt idx="0">
                  <c:v>43831</c:v>
                </c:pt>
                <c:pt idx="1">
                  <c:v>43862</c:v>
                </c:pt>
                <c:pt idx="2">
                  <c:v>43891</c:v>
                </c:pt>
                <c:pt idx="3">
                  <c:v>43922</c:v>
                </c:pt>
                <c:pt idx="4">
                  <c:v>43952</c:v>
                </c:pt>
                <c:pt idx="5">
                  <c:v>43983</c:v>
                </c:pt>
                <c:pt idx="6">
                  <c:v>44013</c:v>
                </c:pt>
                <c:pt idx="7">
                  <c:v>44044</c:v>
                </c:pt>
                <c:pt idx="8">
                  <c:v>44075</c:v>
                </c:pt>
                <c:pt idx="9">
                  <c:v>44105</c:v>
                </c:pt>
                <c:pt idx="10">
                  <c:v>44136</c:v>
                </c:pt>
                <c:pt idx="11">
                  <c:v>44166</c:v>
                </c:pt>
              </c:numCache>
            </c:numRef>
          </c:cat>
          <c:val>
            <c:numRef>
              <c:f>'Delivery, LSCS'!$B$61:$B$72</c:f>
              <c:numCache>
                <c:formatCode>General</c:formatCode>
                <c:ptCount val="12"/>
                <c:pt idx="0">
                  <c:v>91</c:v>
                </c:pt>
                <c:pt idx="1">
                  <c:v>96</c:v>
                </c:pt>
                <c:pt idx="2">
                  <c:v>95</c:v>
                </c:pt>
                <c:pt idx="3">
                  <c:v>6</c:v>
                </c:pt>
                <c:pt idx="4">
                  <c:v>11</c:v>
                </c:pt>
                <c:pt idx="5">
                  <c:v>16</c:v>
                </c:pt>
                <c:pt idx="6">
                  <c:v>17</c:v>
                </c:pt>
                <c:pt idx="7">
                  <c:v>26</c:v>
                </c:pt>
                <c:pt idx="8">
                  <c:v>22</c:v>
                </c:pt>
                <c:pt idx="9">
                  <c:v>24</c:v>
                </c:pt>
                <c:pt idx="10">
                  <c:v>30</c:v>
                </c:pt>
                <c:pt idx="11">
                  <c:v>27</c:v>
                </c:pt>
              </c:numCache>
            </c:numRef>
          </c:val>
        </c:ser>
        <c:ser>
          <c:idx val="1"/>
          <c:order val="1"/>
          <c:tx>
            <c:strRef>
              <c:f>'Delivery, LSCS'!$C$60</c:f>
              <c:strCache>
                <c:ptCount val="1"/>
                <c:pt idx="0">
                  <c:v>LSCS</c:v>
                </c:pt>
              </c:strCache>
            </c:strRef>
          </c:tx>
          <c:dLbls>
            <c:showVal val="1"/>
          </c:dLbls>
          <c:cat>
            <c:numRef>
              <c:f>'Delivery, LSCS'!$A$61:$A$72</c:f>
              <c:numCache>
                <c:formatCode>mmm\-yy</c:formatCode>
                <c:ptCount val="12"/>
                <c:pt idx="0">
                  <c:v>43831</c:v>
                </c:pt>
                <c:pt idx="1">
                  <c:v>43862</c:v>
                </c:pt>
                <c:pt idx="2">
                  <c:v>43891</c:v>
                </c:pt>
                <c:pt idx="3">
                  <c:v>43922</c:v>
                </c:pt>
                <c:pt idx="4">
                  <c:v>43952</c:v>
                </c:pt>
                <c:pt idx="5">
                  <c:v>43983</c:v>
                </c:pt>
                <c:pt idx="6">
                  <c:v>44013</c:v>
                </c:pt>
                <c:pt idx="7">
                  <c:v>44044</c:v>
                </c:pt>
                <c:pt idx="8">
                  <c:v>44075</c:v>
                </c:pt>
                <c:pt idx="9">
                  <c:v>44105</c:v>
                </c:pt>
                <c:pt idx="10">
                  <c:v>44136</c:v>
                </c:pt>
                <c:pt idx="11">
                  <c:v>44166</c:v>
                </c:pt>
              </c:numCache>
            </c:numRef>
          </c:cat>
          <c:val>
            <c:numRef>
              <c:f>'Delivery, LSCS'!$C$61:$C$72</c:f>
              <c:numCache>
                <c:formatCode>General</c:formatCode>
                <c:ptCount val="12"/>
                <c:pt idx="0">
                  <c:v>80</c:v>
                </c:pt>
                <c:pt idx="1">
                  <c:v>67</c:v>
                </c:pt>
                <c:pt idx="2">
                  <c:v>67</c:v>
                </c:pt>
                <c:pt idx="3">
                  <c:v>1</c:v>
                </c:pt>
                <c:pt idx="4">
                  <c:v>16</c:v>
                </c:pt>
                <c:pt idx="5">
                  <c:v>24</c:v>
                </c:pt>
                <c:pt idx="6">
                  <c:v>28</c:v>
                </c:pt>
                <c:pt idx="7">
                  <c:v>27</c:v>
                </c:pt>
                <c:pt idx="8">
                  <c:v>44</c:v>
                </c:pt>
                <c:pt idx="9">
                  <c:v>44</c:v>
                </c:pt>
                <c:pt idx="10">
                  <c:v>33</c:v>
                </c:pt>
                <c:pt idx="11">
                  <c:v>54</c:v>
                </c:pt>
              </c:numCache>
            </c:numRef>
          </c:val>
        </c:ser>
        <c:dLbls>
          <c:showVal val="1"/>
        </c:dLbls>
        <c:overlap val="-25"/>
        <c:axId val="67708800"/>
        <c:axId val="67710336"/>
      </c:barChart>
      <c:dateAx>
        <c:axId val="67708800"/>
        <c:scaling>
          <c:orientation val="minMax"/>
        </c:scaling>
        <c:axPos val="b"/>
        <c:numFmt formatCode="mmm\-yy" sourceLinked="1"/>
        <c:maj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67710336"/>
        <c:crosses val="autoZero"/>
        <c:auto val="1"/>
        <c:lblOffset val="100"/>
      </c:dateAx>
      <c:valAx>
        <c:axId val="67710336"/>
        <c:scaling>
          <c:orientation val="minMax"/>
        </c:scaling>
        <c:delete val="1"/>
        <c:axPos val="l"/>
        <c:numFmt formatCode="General" sourceLinked="1"/>
        <c:majorTickMark val="none"/>
        <c:tickLblPos val="nextTo"/>
        <c:crossAx val="67708800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38308484502168705"/>
          <c:y val="0.18541578053041455"/>
          <c:w val="0.23383018082149831"/>
          <c:h val="8.5567026446984065E-2"/>
        </c:manualLayout>
      </c:layout>
      <c:txPr>
        <a:bodyPr/>
        <a:lstStyle/>
        <a:p>
          <a:pPr>
            <a:defRPr sz="1200" b="1">
              <a:latin typeface="Times New Roman" pitchFamily="18" charset="0"/>
              <a:cs typeface="Times New Roman" pitchFamily="18" charset="0"/>
            </a:defRPr>
          </a:pPr>
          <a:endParaRPr lang="en-US"/>
        </a:p>
      </c:txPr>
    </c:legend>
    <c:plotVisOnly val="1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34"/>
  <c:chart>
    <c:title>
      <c:tx>
        <c:rich>
          <a:bodyPr/>
          <a:lstStyle/>
          <a:p>
            <a:pPr algn="ctr">
              <a:defRPr/>
            </a:pPr>
            <a:r>
              <a:rPr lang="en-US" sz="1800" b="1" i="0" baseline="0" dirty="0" smtClean="0">
                <a:latin typeface="Times New Roman" pitchFamily="18" charset="0"/>
                <a:cs typeface="Times New Roman" pitchFamily="18" charset="0"/>
              </a:rPr>
              <a:t>LABS. INVESTIGATION TRENDS (MONTH WISE)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en-IN" sz="1800" b="1" i="0" baseline="0" dirty="0" smtClean="0">
                <a:latin typeface="Times New Roman" pitchFamily="18" charset="0"/>
                <a:cs typeface="Times New Roman" pitchFamily="18" charset="0"/>
              </a:rPr>
              <a:t>(Pathology, Biochemistry, Microbiology)</a:t>
            </a:r>
            <a:endParaRPr lang="en-US" sz="1800" b="1" i="0" baseline="0" dirty="0">
              <a:latin typeface="Times New Roman" pitchFamily="18" charset="0"/>
              <a:cs typeface="Times New Roman" pitchFamily="18" charset="0"/>
            </a:endParaRPr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Labs.!$B$147:$B$148</c:f>
              <c:strCache>
                <c:ptCount val="1"/>
                <c:pt idx="0">
                  <c:v>OPD</c:v>
                </c:pt>
              </c:strCache>
            </c:strRef>
          </c:tx>
          <c:dLbls>
            <c:dLbl>
              <c:idx val="0"/>
              <c:layout>
                <c:manualLayout>
                  <c:x val="-7.1839080459770114E-3"/>
                  <c:y val="5.0505050505050475E-3"/>
                </c:manualLayout>
              </c:layout>
              <c:showVal val="1"/>
            </c:dLbl>
            <c:dLbl>
              <c:idx val="1"/>
              <c:layout>
                <c:manualLayout>
                  <c:x val="-1.0057471264367826E-2"/>
                  <c:y val="-7.575757575757582E-3"/>
                </c:manualLayout>
              </c:layout>
              <c:showVal val="1"/>
            </c:dLbl>
            <c:dLbl>
              <c:idx val="2"/>
              <c:layout>
                <c:manualLayout>
                  <c:x val="-5.7471264367816135E-3"/>
                  <c:y val="7.575757575757582E-3"/>
                </c:manualLayout>
              </c:layout>
              <c:showVal val="1"/>
            </c:dLbl>
            <c:dLbl>
              <c:idx val="5"/>
              <c:layout>
                <c:manualLayout>
                  <c:x val="-1.4367816091954023E-3"/>
                  <c:y val="5.0505050505050475E-3"/>
                </c:manualLayout>
              </c:layout>
              <c:showVal val="1"/>
            </c:dLbl>
            <c:dLbl>
              <c:idx val="6"/>
              <c:layout>
                <c:manualLayout>
                  <c:x val="-4.3103448275862016E-3"/>
                  <c:y val="-2.5252525252525255E-3"/>
                </c:manualLayout>
              </c:layout>
              <c:showVal val="1"/>
            </c:dLbl>
            <c:dLbl>
              <c:idx val="7"/>
              <c:layout>
                <c:manualLayout>
                  <c:x val="-7.1839080459770114E-3"/>
                  <c:y val="0"/>
                </c:manualLayout>
              </c:layout>
              <c:showVal val="1"/>
            </c:dLbl>
            <c:dLbl>
              <c:idx val="8"/>
              <c:layout>
                <c:manualLayout>
                  <c:x val="-7.1839080459770114E-3"/>
                  <c:y val="5.0505050505049581E-3"/>
                </c:manualLayout>
              </c:layout>
              <c:showVal val="1"/>
            </c:dLbl>
            <c:dLbl>
              <c:idx val="9"/>
              <c:layout>
                <c:manualLayout>
                  <c:x val="-1.0057471264367733E-2"/>
                  <c:y val="2.5252525252525255E-3"/>
                </c:manualLayout>
              </c:layout>
              <c:showVal val="1"/>
            </c:dLbl>
            <c:dLbl>
              <c:idx val="10"/>
              <c:layout>
                <c:manualLayout>
                  <c:x val="-1.2931034482758621E-2"/>
                  <c:y val="-1.0101010101010013E-2"/>
                </c:manualLayout>
              </c:layout>
              <c:showVal val="1"/>
            </c:dLbl>
            <c:dLbl>
              <c:idx val="11"/>
              <c:layout>
                <c:manualLayout>
                  <c:x val="-1.5804597701149427E-2"/>
                  <c:y val="1.2626262626262626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en-US"/>
              </a:p>
            </c:txPr>
            <c:showVal val="1"/>
          </c:dLbls>
          <c:cat>
            <c:numRef>
              <c:f>Labs.!$A$149:$A$160</c:f>
              <c:numCache>
                <c:formatCode>mmm\-yy</c:formatCode>
                <c:ptCount val="12"/>
                <c:pt idx="0">
                  <c:v>43831</c:v>
                </c:pt>
                <c:pt idx="1">
                  <c:v>43862</c:v>
                </c:pt>
                <c:pt idx="2">
                  <c:v>43891</c:v>
                </c:pt>
                <c:pt idx="3">
                  <c:v>43922</c:v>
                </c:pt>
                <c:pt idx="4">
                  <c:v>43952</c:v>
                </c:pt>
                <c:pt idx="5">
                  <c:v>43983</c:v>
                </c:pt>
                <c:pt idx="6">
                  <c:v>44013</c:v>
                </c:pt>
                <c:pt idx="7">
                  <c:v>44044</c:v>
                </c:pt>
                <c:pt idx="8">
                  <c:v>44075</c:v>
                </c:pt>
                <c:pt idx="9">
                  <c:v>44105</c:v>
                </c:pt>
                <c:pt idx="10">
                  <c:v>44136</c:v>
                </c:pt>
                <c:pt idx="11">
                  <c:v>44166</c:v>
                </c:pt>
              </c:numCache>
            </c:numRef>
          </c:cat>
          <c:val>
            <c:numRef>
              <c:f>Labs.!$B$149:$B$160</c:f>
              <c:numCache>
                <c:formatCode>General</c:formatCode>
                <c:ptCount val="12"/>
                <c:pt idx="0">
                  <c:v>26789</c:v>
                </c:pt>
                <c:pt idx="1">
                  <c:v>37726</c:v>
                </c:pt>
                <c:pt idx="2">
                  <c:v>21098</c:v>
                </c:pt>
                <c:pt idx="3">
                  <c:v>0</c:v>
                </c:pt>
                <c:pt idx="4">
                  <c:v>803</c:v>
                </c:pt>
                <c:pt idx="5">
                  <c:v>5119</c:v>
                </c:pt>
                <c:pt idx="6">
                  <c:v>5470</c:v>
                </c:pt>
                <c:pt idx="7">
                  <c:v>6675</c:v>
                </c:pt>
                <c:pt idx="8">
                  <c:v>11141</c:v>
                </c:pt>
                <c:pt idx="9">
                  <c:v>13891</c:v>
                </c:pt>
                <c:pt idx="10">
                  <c:v>10976</c:v>
                </c:pt>
                <c:pt idx="11">
                  <c:v>13489</c:v>
                </c:pt>
              </c:numCache>
            </c:numRef>
          </c:val>
        </c:ser>
        <c:ser>
          <c:idx val="1"/>
          <c:order val="1"/>
          <c:tx>
            <c:strRef>
              <c:f>Labs.!$E$147:$E$148</c:f>
              <c:strCache>
                <c:ptCount val="1"/>
                <c:pt idx="0">
                  <c:v>IPD+Emergency</c:v>
                </c:pt>
              </c:strCache>
            </c:strRef>
          </c:tx>
          <c:dLbls>
            <c:dLbl>
              <c:idx val="0"/>
              <c:layout>
                <c:manualLayout>
                  <c:x val="-8.6206896551724223E-3"/>
                  <c:y val="7.575757575757582E-3"/>
                </c:manualLayout>
              </c:layout>
              <c:showVal val="1"/>
            </c:dLbl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en-US"/>
              </a:p>
            </c:txPr>
            <c:showVal val="1"/>
          </c:dLbls>
          <c:cat>
            <c:numRef>
              <c:f>Labs.!$A$149:$A$160</c:f>
              <c:numCache>
                <c:formatCode>mmm\-yy</c:formatCode>
                <c:ptCount val="12"/>
                <c:pt idx="0">
                  <c:v>43831</c:v>
                </c:pt>
                <c:pt idx="1">
                  <c:v>43862</c:v>
                </c:pt>
                <c:pt idx="2">
                  <c:v>43891</c:v>
                </c:pt>
                <c:pt idx="3">
                  <c:v>43922</c:v>
                </c:pt>
                <c:pt idx="4">
                  <c:v>43952</c:v>
                </c:pt>
                <c:pt idx="5">
                  <c:v>43983</c:v>
                </c:pt>
                <c:pt idx="6">
                  <c:v>44013</c:v>
                </c:pt>
                <c:pt idx="7">
                  <c:v>44044</c:v>
                </c:pt>
                <c:pt idx="8">
                  <c:v>44075</c:v>
                </c:pt>
                <c:pt idx="9">
                  <c:v>44105</c:v>
                </c:pt>
                <c:pt idx="10">
                  <c:v>44136</c:v>
                </c:pt>
                <c:pt idx="11">
                  <c:v>44166</c:v>
                </c:pt>
              </c:numCache>
            </c:numRef>
          </c:cat>
          <c:val>
            <c:numRef>
              <c:f>Labs.!$E$149:$E$160</c:f>
              <c:numCache>
                <c:formatCode>General</c:formatCode>
                <c:ptCount val="12"/>
                <c:pt idx="0">
                  <c:v>37890</c:v>
                </c:pt>
                <c:pt idx="1">
                  <c:v>40696</c:v>
                </c:pt>
                <c:pt idx="2">
                  <c:v>30916</c:v>
                </c:pt>
                <c:pt idx="3">
                  <c:v>672</c:v>
                </c:pt>
                <c:pt idx="4">
                  <c:v>2632</c:v>
                </c:pt>
                <c:pt idx="5">
                  <c:v>13819</c:v>
                </c:pt>
                <c:pt idx="6">
                  <c:v>17954</c:v>
                </c:pt>
                <c:pt idx="7">
                  <c:v>20116</c:v>
                </c:pt>
                <c:pt idx="8">
                  <c:v>24614</c:v>
                </c:pt>
                <c:pt idx="9">
                  <c:v>26652</c:v>
                </c:pt>
                <c:pt idx="10">
                  <c:v>22647</c:v>
                </c:pt>
                <c:pt idx="11">
                  <c:v>28270</c:v>
                </c:pt>
              </c:numCache>
            </c:numRef>
          </c:val>
        </c:ser>
        <c:dLbls>
          <c:showVal val="1"/>
        </c:dLbls>
        <c:overlap val="-25"/>
        <c:axId val="67782144"/>
        <c:axId val="67783680"/>
      </c:barChart>
      <c:dateAx>
        <c:axId val="67782144"/>
        <c:scaling>
          <c:orientation val="minMax"/>
        </c:scaling>
        <c:axPos val="b"/>
        <c:numFmt formatCode="mmm\-yy" sourceLinked="1"/>
        <c:maj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67783680"/>
        <c:crosses val="autoZero"/>
        <c:auto val="1"/>
        <c:lblOffset val="100"/>
      </c:dateAx>
      <c:valAx>
        <c:axId val="67783680"/>
        <c:scaling>
          <c:orientation val="minMax"/>
        </c:scaling>
        <c:delete val="1"/>
        <c:axPos val="l"/>
        <c:numFmt formatCode="General" sourceLinked="1"/>
        <c:tickLblPos val="nextTo"/>
        <c:crossAx val="67782144"/>
        <c:crosses val="autoZero"/>
        <c:crossBetween val="between"/>
      </c:valAx>
    </c:plotArea>
    <c:legend>
      <c:legendPos val="t"/>
      <c:layout/>
      <c:txPr>
        <a:bodyPr/>
        <a:lstStyle/>
        <a:p>
          <a:pPr>
            <a:defRPr sz="1200" b="1">
              <a:latin typeface="Times New Roman" pitchFamily="18" charset="0"/>
              <a:cs typeface="Times New Roman" pitchFamily="18" charset="0"/>
            </a:defRPr>
          </a:pPr>
          <a:endParaRPr lang="en-US"/>
        </a:p>
      </c:txPr>
    </c:legend>
    <c:plotVisOnly val="1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34"/>
  <c:chart>
    <c:title>
      <c:tx>
        <c:rich>
          <a:bodyPr/>
          <a:lstStyle/>
          <a:p>
            <a:pPr>
              <a:defRPr/>
            </a:pPr>
            <a:r>
              <a:rPr lang="en-US" sz="1800" b="1" i="0" baseline="0" dirty="0" smtClean="0">
                <a:latin typeface="Times New Roman" pitchFamily="18" charset="0"/>
                <a:cs typeface="Times New Roman" pitchFamily="18" charset="0"/>
              </a:rPr>
              <a:t>X-RAY TRENDS (MONTH WISE)</a:t>
            </a:r>
            <a:endParaRPr lang="en-US" sz="1800" b="1" i="0" baseline="0" dirty="0">
              <a:latin typeface="Times New Roman" pitchFamily="18" charset="0"/>
              <a:cs typeface="Times New Roman" pitchFamily="18" charset="0"/>
            </a:endParaRPr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Radiology!$B$3</c:f>
              <c:strCache>
                <c:ptCount val="1"/>
                <c:pt idx="0">
                  <c:v>OPD</c:v>
                </c:pt>
              </c:strCache>
            </c:strRef>
          </c:tx>
          <c:dLbls>
            <c:dLbl>
              <c:idx val="0"/>
              <c:layout>
                <c:manualLayout>
                  <c:x val="-1.1594204221636905E-2"/>
                  <c:y val="-4.9751243781094526E-3"/>
                </c:manualLayout>
              </c:layout>
              <c:showVal val="1"/>
            </c:dLbl>
            <c:dLbl>
              <c:idx val="1"/>
              <c:layout>
                <c:manualLayout>
                  <c:x val="-1.4492755277046137E-2"/>
                  <c:y val="0"/>
                </c:manualLayout>
              </c:layout>
              <c:showVal val="1"/>
            </c:dLbl>
            <c:dLbl>
              <c:idx val="2"/>
              <c:layout>
                <c:manualLayout>
                  <c:x val="-7.2463776385230782E-3"/>
                  <c:y val="-9.9502487562189226E-3"/>
                </c:manualLayout>
              </c:layout>
              <c:showVal val="1"/>
            </c:dLbl>
            <c:dLbl>
              <c:idx val="5"/>
              <c:layout>
                <c:manualLayout>
                  <c:x val="-5.7971021108184535E-3"/>
                  <c:y val="7.4626865671641824E-3"/>
                </c:manualLayout>
              </c:layout>
              <c:showVal val="1"/>
            </c:dLbl>
            <c:dLbl>
              <c:idx val="6"/>
              <c:layout>
                <c:manualLayout>
                  <c:x val="-8.695653166227689E-3"/>
                  <c:y val="0"/>
                </c:manualLayout>
              </c:layout>
              <c:showVal val="1"/>
            </c:dLbl>
            <c:dLbl>
              <c:idx val="7"/>
              <c:layout>
                <c:manualLayout>
                  <c:x val="-1.1594204221636907E-2"/>
                  <c:y val="-9.1209559938054081E-17"/>
                </c:manualLayout>
              </c:layout>
              <c:showVal val="1"/>
            </c:dLbl>
            <c:dLbl>
              <c:idx val="8"/>
              <c:layout>
                <c:manualLayout>
                  <c:x val="-1.3043479749341539E-2"/>
                  <c:y val="-2.4875621890547272E-3"/>
                </c:manualLayout>
              </c:layout>
              <c:showVal val="1"/>
            </c:dLbl>
            <c:dLbl>
              <c:idx val="9"/>
              <c:layout>
                <c:manualLayout>
                  <c:x val="-7.2463776385230782E-3"/>
                  <c:y val="2.4875621890547272E-3"/>
                </c:manualLayout>
              </c:layout>
              <c:showVal val="1"/>
            </c:dLbl>
            <c:dLbl>
              <c:idx val="10"/>
              <c:layout>
                <c:manualLayout>
                  <c:x val="-1.0144928693932312E-2"/>
                  <c:y val="-9.9502487562189226E-3"/>
                </c:manualLayout>
              </c:layout>
              <c:showVal val="1"/>
            </c:dLbl>
            <c:dLbl>
              <c:idx val="11"/>
              <c:layout>
                <c:manualLayout>
                  <c:x val="-2.8985510554093369E-3"/>
                  <c:y val="9.9502487562189226E-3"/>
                </c:manualLayout>
              </c:layout>
              <c:showVal val="1"/>
            </c:dLbl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en-US"/>
              </a:p>
            </c:txPr>
            <c:showVal val="1"/>
          </c:dLbls>
          <c:cat>
            <c:numRef>
              <c:f>Radiology!$A$4:$A$15</c:f>
              <c:numCache>
                <c:formatCode>mmm\-yy</c:formatCode>
                <c:ptCount val="12"/>
                <c:pt idx="0">
                  <c:v>43831</c:v>
                </c:pt>
                <c:pt idx="1">
                  <c:v>43862</c:v>
                </c:pt>
                <c:pt idx="2">
                  <c:v>43891</c:v>
                </c:pt>
                <c:pt idx="3">
                  <c:v>43922</c:v>
                </c:pt>
                <c:pt idx="4">
                  <c:v>43952</c:v>
                </c:pt>
                <c:pt idx="5">
                  <c:v>43983</c:v>
                </c:pt>
                <c:pt idx="6">
                  <c:v>44013</c:v>
                </c:pt>
                <c:pt idx="7">
                  <c:v>44044</c:v>
                </c:pt>
                <c:pt idx="8">
                  <c:v>44075</c:v>
                </c:pt>
                <c:pt idx="9">
                  <c:v>44105</c:v>
                </c:pt>
                <c:pt idx="10">
                  <c:v>44136</c:v>
                </c:pt>
                <c:pt idx="11">
                  <c:v>44166</c:v>
                </c:pt>
              </c:numCache>
            </c:numRef>
          </c:cat>
          <c:val>
            <c:numRef>
              <c:f>Radiology!$B$4:$B$15</c:f>
              <c:numCache>
                <c:formatCode>General</c:formatCode>
                <c:ptCount val="12"/>
                <c:pt idx="0">
                  <c:v>4115</c:v>
                </c:pt>
                <c:pt idx="1">
                  <c:v>5125</c:v>
                </c:pt>
                <c:pt idx="2">
                  <c:v>3008</c:v>
                </c:pt>
                <c:pt idx="3">
                  <c:v>0</c:v>
                </c:pt>
                <c:pt idx="4">
                  <c:v>352</c:v>
                </c:pt>
                <c:pt idx="5">
                  <c:v>1016</c:v>
                </c:pt>
                <c:pt idx="6">
                  <c:v>1434</c:v>
                </c:pt>
                <c:pt idx="7">
                  <c:v>1668</c:v>
                </c:pt>
                <c:pt idx="8">
                  <c:v>2460</c:v>
                </c:pt>
                <c:pt idx="9">
                  <c:v>2769</c:v>
                </c:pt>
                <c:pt idx="10">
                  <c:v>2768</c:v>
                </c:pt>
                <c:pt idx="11">
                  <c:v>3531</c:v>
                </c:pt>
              </c:numCache>
            </c:numRef>
          </c:val>
        </c:ser>
        <c:ser>
          <c:idx val="1"/>
          <c:order val="1"/>
          <c:tx>
            <c:strRef>
              <c:f>Radiology!$E$3</c:f>
              <c:strCache>
                <c:ptCount val="1"/>
                <c:pt idx="0">
                  <c:v>IPD+Emergency</c:v>
                </c:pt>
              </c:strCache>
            </c:strRef>
          </c:tx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en-US"/>
              </a:p>
            </c:txPr>
            <c:showVal val="1"/>
          </c:dLbls>
          <c:cat>
            <c:numRef>
              <c:f>Radiology!$A$4:$A$15</c:f>
              <c:numCache>
                <c:formatCode>mmm\-yy</c:formatCode>
                <c:ptCount val="12"/>
                <c:pt idx="0">
                  <c:v>43831</c:v>
                </c:pt>
                <c:pt idx="1">
                  <c:v>43862</c:v>
                </c:pt>
                <c:pt idx="2">
                  <c:v>43891</c:v>
                </c:pt>
                <c:pt idx="3">
                  <c:v>43922</c:v>
                </c:pt>
                <c:pt idx="4">
                  <c:v>43952</c:v>
                </c:pt>
                <c:pt idx="5">
                  <c:v>43983</c:v>
                </c:pt>
                <c:pt idx="6">
                  <c:v>44013</c:v>
                </c:pt>
                <c:pt idx="7">
                  <c:v>44044</c:v>
                </c:pt>
                <c:pt idx="8">
                  <c:v>44075</c:v>
                </c:pt>
                <c:pt idx="9">
                  <c:v>44105</c:v>
                </c:pt>
                <c:pt idx="10">
                  <c:v>44136</c:v>
                </c:pt>
                <c:pt idx="11">
                  <c:v>44166</c:v>
                </c:pt>
              </c:numCache>
            </c:numRef>
          </c:cat>
          <c:val>
            <c:numRef>
              <c:f>Radiology!$E$4:$E$15</c:f>
              <c:numCache>
                <c:formatCode>General</c:formatCode>
                <c:ptCount val="12"/>
                <c:pt idx="0">
                  <c:v>4680</c:v>
                </c:pt>
                <c:pt idx="1">
                  <c:v>5491</c:v>
                </c:pt>
                <c:pt idx="2">
                  <c:v>4025</c:v>
                </c:pt>
                <c:pt idx="3">
                  <c:v>201</c:v>
                </c:pt>
                <c:pt idx="4">
                  <c:v>1327</c:v>
                </c:pt>
                <c:pt idx="5">
                  <c:v>2373</c:v>
                </c:pt>
                <c:pt idx="6">
                  <c:v>3071</c:v>
                </c:pt>
                <c:pt idx="7">
                  <c:v>3712</c:v>
                </c:pt>
                <c:pt idx="8">
                  <c:v>3917</c:v>
                </c:pt>
                <c:pt idx="9">
                  <c:v>3896</c:v>
                </c:pt>
                <c:pt idx="10">
                  <c:v>3714</c:v>
                </c:pt>
                <c:pt idx="11">
                  <c:v>4525</c:v>
                </c:pt>
              </c:numCache>
            </c:numRef>
          </c:val>
        </c:ser>
        <c:dLbls>
          <c:showVal val="1"/>
        </c:dLbls>
        <c:overlap val="-25"/>
        <c:axId val="67982848"/>
        <c:axId val="67984384"/>
      </c:barChart>
      <c:dateAx>
        <c:axId val="67982848"/>
        <c:scaling>
          <c:orientation val="minMax"/>
        </c:scaling>
        <c:axPos val="b"/>
        <c:numFmt formatCode="mmm\-yy" sourceLinked="1"/>
        <c:maj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67984384"/>
        <c:crosses val="autoZero"/>
        <c:auto val="1"/>
        <c:lblOffset val="100"/>
      </c:dateAx>
      <c:valAx>
        <c:axId val="67984384"/>
        <c:scaling>
          <c:orientation val="minMax"/>
        </c:scaling>
        <c:delete val="1"/>
        <c:axPos val="l"/>
        <c:numFmt formatCode="General" sourceLinked="1"/>
        <c:majorTickMark val="none"/>
        <c:tickLblPos val="nextTo"/>
        <c:crossAx val="67982848"/>
        <c:crosses val="autoZero"/>
        <c:crossBetween val="between"/>
      </c:valAx>
    </c:plotArea>
    <c:legend>
      <c:legendPos val="t"/>
      <c:layout/>
      <c:txPr>
        <a:bodyPr/>
        <a:lstStyle/>
        <a:p>
          <a:pPr>
            <a:defRPr sz="1200" b="1">
              <a:latin typeface="Times New Roman" pitchFamily="18" charset="0"/>
              <a:cs typeface="Times New Roman" pitchFamily="18" charset="0"/>
            </a:defRPr>
          </a:pPr>
          <a:endParaRPr lang="en-US"/>
        </a:p>
      </c:txPr>
    </c:legend>
    <c:plotVisOnly val="1"/>
  </c:chart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34"/>
  <c:chart>
    <c:title>
      <c:tx>
        <c:rich>
          <a:bodyPr/>
          <a:lstStyle/>
          <a:p>
            <a:pPr>
              <a:defRPr/>
            </a:pPr>
            <a:r>
              <a:rPr lang="en-US" sz="1800" b="1" i="0" baseline="0" dirty="0" smtClean="0">
                <a:latin typeface="Times New Roman" pitchFamily="18" charset="0"/>
                <a:cs typeface="Times New Roman" pitchFamily="18" charset="0"/>
              </a:rPr>
              <a:t>ULTRA SONOGHRAPHY TRENDS  (MONTH WISE)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Radiology!$B$22</c:f>
              <c:strCache>
                <c:ptCount val="1"/>
                <c:pt idx="0">
                  <c:v>OPD</c:v>
                </c:pt>
              </c:strCache>
            </c:strRef>
          </c:tx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en-US"/>
              </a:p>
            </c:txPr>
            <c:showVal val="1"/>
          </c:dLbls>
          <c:cat>
            <c:numRef>
              <c:f>Radiology!$A$23:$A$34</c:f>
              <c:numCache>
                <c:formatCode>mmm\-yy</c:formatCode>
                <c:ptCount val="12"/>
                <c:pt idx="0">
                  <c:v>43831</c:v>
                </c:pt>
                <c:pt idx="1">
                  <c:v>43862</c:v>
                </c:pt>
                <c:pt idx="2">
                  <c:v>43891</c:v>
                </c:pt>
                <c:pt idx="3">
                  <c:v>43922</c:v>
                </c:pt>
                <c:pt idx="4">
                  <c:v>43952</c:v>
                </c:pt>
                <c:pt idx="5">
                  <c:v>43983</c:v>
                </c:pt>
                <c:pt idx="6">
                  <c:v>44013</c:v>
                </c:pt>
                <c:pt idx="7">
                  <c:v>44044</c:v>
                </c:pt>
                <c:pt idx="8">
                  <c:v>44075</c:v>
                </c:pt>
                <c:pt idx="9">
                  <c:v>44105</c:v>
                </c:pt>
                <c:pt idx="10">
                  <c:v>44136</c:v>
                </c:pt>
                <c:pt idx="11">
                  <c:v>44166</c:v>
                </c:pt>
              </c:numCache>
            </c:numRef>
          </c:cat>
          <c:val>
            <c:numRef>
              <c:f>Radiology!$B$23:$B$34</c:f>
              <c:numCache>
                <c:formatCode>General</c:formatCode>
                <c:ptCount val="12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10</c:v>
                </c:pt>
                <c:pt idx="8">
                  <c:v>34</c:v>
                </c:pt>
                <c:pt idx="9">
                  <c:v>22</c:v>
                </c:pt>
                <c:pt idx="10">
                  <c:v>50</c:v>
                </c:pt>
                <c:pt idx="11">
                  <c:v>40</c:v>
                </c:pt>
              </c:numCache>
            </c:numRef>
          </c:val>
        </c:ser>
        <c:ser>
          <c:idx val="1"/>
          <c:order val="1"/>
          <c:tx>
            <c:strRef>
              <c:f>Radiology!$E$22</c:f>
              <c:strCache>
                <c:ptCount val="1"/>
                <c:pt idx="0">
                  <c:v>IPD+Emergency</c:v>
                </c:pt>
              </c:strCache>
            </c:strRef>
          </c:tx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en-US"/>
              </a:p>
            </c:txPr>
            <c:showVal val="1"/>
          </c:dLbls>
          <c:cat>
            <c:numRef>
              <c:f>Radiology!$A$23:$A$34</c:f>
              <c:numCache>
                <c:formatCode>mmm\-yy</c:formatCode>
                <c:ptCount val="12"/>
                <c:pt idx="0">
                  <c:v>43831</c:v>
                </c:pt>
                <c:pt idx="1">
                  <c:v>43862</c:v>
                </c:pt>
                <c:pt idx="2">
                  <c:v>43891</c:v>
                </c:pt>
                <c:pt idx="3">
                  <c:v>43922</c:v>
                </c:pt>
                <c:pt idx="4">
                  <c:v>43952</c:v>
                </c:pt>
                <c:pt idx="5">
                  <c:v>43983</c:v>
                </c:pt>
                <c:pt idx="6">
                  <c:v>44013</c:v>
                </c:pt>
                <c:pt idx="7">
                  <c:v>44044</c:v>
                </c:pt>
                <c:pt idx="8">
                  <c:v>44075</c:v>
                </c:pt>
                <c:pt idx="9">
                  <c:v>44105</c:v>
                </c:pt>
                <c:pt idx="10">
                  <c:v>44136</c:v>
                </c:pt>
                <c:pt idx="11">
                  <c:v>44166</c:v>
                </c:pt>
              </c:numCache>
            </c:numRef>
          </c:cat>
          <c:val>
            <c:numRef>
              <c:f>Radiology!$E$23:$E$34</c:f>
              <c:numCache>
                <c:formatCode>General</c:formatCode>
                <c:ptCount val="12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6</c:v>
                </c:pt>
                <c:pt idx="9">
                  <c:v>19</c:v>
                </c:pt>
                <c:pt idx="10">
                  <c:v>8</c:v>
                </c:pt>
                <c:pt idx="11">
                  <c:v>27</c:v>
                </c:pt>
              </c:numCache>
            </c:numRef>
          </c:val>
        </c:ser>
        <c:dLbls>
          <c:showVal val="1"/>
        </c:dLbls>
        <c:overlap val="-25"/>
        <c:axId val="68023040"/>
        <c:axId val="68024576"/>
      </c:barChart>
      <c:dateAx>
        <c:axId val="68023040"/>
        <c:scaling>
          <c:orientation val="minMax"/>
        </c:scaling>
        <c:axPos val="b"/>
        <c:numFmt formatCode="mmm\-yy" sourceLinked="1"/>
        <c:maj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68024576"/>
        <c:crosses val="autoZero"/>
        <c:auto val="1"/>
        <c:lblOffset val="100"/>
      </c:dateAx>
      <c:valAx>
        <c:axId val="68024576"/>
        <c:scaling>
          <c:orientation val="minMax"/>
        </c:scaling>
        <c:delete val="1"/>
        <c:axPos val="l"/>
        <c:numFmt formatCode="General" sourceLinked="1"/>
        <c:tickLblPos val="nextTo"/>
        <c:crossAx val="68023040"/>
        <c:crosses val="autoZero"/>
        <c:crossBetween val="between"/>
      </c:valAx>
    </c:plotArea>
    <c:legend>
      <c:legendPos val="t"/>
      <c:layout/>
      <c:txPr>
        <a:bodyPr/>
        <a:lstStyle/>
        <a:p>
          <a:pPr>
            <a:defRPr sz="1200" b="1">
              <a:latin typeface="Times New Roman" pitchFamily="18" charset="0"/>
              <a:cs typeface="Times New Roman" pitchFamily="18" charset="0"/>
            </a:defRPr>
          </a:pPr>
          <a:endParaRPr lang="en-US"/>
        </a:p>
      </c:txPr>
    </c:legend>
    <c:plotVisOnly val="1"/>
  </c:chart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34"/>
  <c:chart>
    <c:title>
      <c:tx>
        <c:rich>
          <a:bodyPr/>
          <a:lstStyle/>
          <a:p>
            <a:pPr algn="ctr">
              <a:defRPr/>
            </a:pPr>
            <a:r>
              <a:rPr lang="en-US" sz="1800" b="1" i="0" u="none" strike="noStrike" baseline="0" dirty="0" smtClean="0">
                <a:latin typeface="Times New Roman" pitchFamily="18" charset="0"/>
                <a:cs typeface="Times New Roman" pitchFamily="18" charset="0"/>
              </a:rPr>
              <a:t>ECG TRENDS (MONTH WISE)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0.32450465073444829"/>
          <c:y val="3.279487791298815E-2"/>
        </c:manualLayout>
      </c:layout>
    </c:title>
    <c:plotArea>
      <c:layout/>
      <c:barChart>
        <c:barDir val="col"/>
        <c:grouping val="clustered"/>
        <c:ser>
          <c:idx val="0"/>
          <c:order val="0"/>
          <c:tx>
            <c:strRef>
              <c:f>'ECHO ECG Endo.'!$B$22</c:f>
              <c:strCache>
                <c:ptCount val="1"/>
                <c:pt idx="0">
                  <c:v>OPD</c:v>
                </c:pt>
              </c:strCache>
            </c:strRef>
          </c:tx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en-US"/>
              </a:p>
            </c:txPr>
            <c:showVal val="1"/>
          </c:dLbls>
          <c:cat>
            <c:numRef>
              <c:f>'ECHO ECG Endo.'!$A$23:$A$34</c:f>
              <c:numCache>
                <c:formatCode>mmm\-yy</c:formatCode>
                <c:ptCount val="12"/>
                <c:pt idx="0">
                  <c:v>43831</c:v>
                </c:pt>
                <c:pt idx="1">
                  <c:v>43862</c:v>
                </c:pt>
                <c:pt idx="2">
                  <c:v>43891</c:v>
                </c:pt>
                <c:pt idx="3">
                  <c:v>43922</c:v>
                </c:pt>
                <c:pt idx="4">
                  <c:v>43952</c:v>
                </c:pt>
                <c:pt idx="5">
                  <c:v>43983</c:v>
                </c:pt>
                <c:pt idx="6">
                  <c:v>44013</c:v>
                </c:pt>
                <c:pt idx="7">
                  <c:v>44044</c:v>
                </c:pt>
                <c:pt idx="8">
                  <c:v>44075</c:v>
                </c:pt>
                <c:pt idx="9">
                  <c:v>44105</c:v>
                </c:pt>
                <c:pt idx="10">
                  <c:v>44136</c:v>
                </c:pt>
                <c:pt idx="11">
                  <c:v>44166</c:v>
                </c:pt>
              </c:numCache>
            </c:numRef>
          </c:cat>
          <c:val>
            <c:numRef>
              <c:f>'ECHO ECG Endo.'!$B$23:$B$34</c:f>
              <c:numCache>
                <c:formatCode>General</c:formatCode>
                <c:ptCount val="12"/>
                <c:pt idx="0">
                  <c:v>578</c:v>
                </c:pt>
                <c:pt idx="1">
                  <c:v>655</c:v>
                </c:pt>
                <c:pt idx="2">
                  <c:v>347</c:v>
                </c:pt>
                <c:pt idx="3">
                  <c:v>0</c:v>
                </c:pt>
                <c:pt idx="4">
                  <c:v>16</c:v>
                </c:pt>
                <c:pt idx="5">
                  <c:v>53</c:v>
                </c:pt>
                <c:pt idx="6">
                  <c:v>69</c:v>
                </c:pt>
                <c:pt idx="7">
                  <c:v>92</c:v>
                </c:pt>
                <c:pt idx="8">
                  <c:v>213</c:v>
                </c:pt>
                <c:pt idx="9">
                  <c:v>286</c:v>
                </c:pt>
                <c:pt idx="10">
                  <c:v>218</c:v>
                </c:pt>
                <c:pt idx="11">
                  <c:v>301</c:v>
                </c:pt>
              </c:numCache>
            </c:numRef>
          </c:val>
        </c:ser>
        <c:ser>
          <c:idx val="1"/>
          <c:order val="1"/>
          <c:tx>
            <c:strRef>
              <c:f>'ECHO ECG Endo.'!$E$22</c:f>
              <c:strCache>
                <c:ptCount val="1"/>
                <c:pt idx="0">
                  <c:v>IPD+Emergency</c:v>
                </c:pt>
              </c:strCache>
            </c:strRef>
          </c:tx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en-US"/>
              </a:p>
            </c:txPr>
            <c:showVal val="1"/>
          </c:dLbls>
          <c:cat>
            <c:numRef>
              <c:f>'ECHO ECG Endo.'!$A$23:$A$34</c:f>
              <c:numCache>
                <c:formatCode>mmm\-yy</c:formatCode>
                <c:ptCount val="12"/>
                <c:pt idx="0">
                  <c:v>43831</c:v>
                </c:pt>
                <c:pt idx="1">
                  <c:v>43862</c:v>
                </c:pt>
                <c:pt idx="2">
                  <c:v>43891</c:v>
                </c:pt>
                <c:pt idx="3">
                  <c:v>43922</c:v>
                </c:pt>
                <c:pt idx="4">
                  <c:v>43952</c:v>
                </c:pt>
                <c:pt idx="5">
                  <c:v>43983</c:v>
                </c:pt>
                <c:pt idx="6">
                  <c:v>44013</c:v>
                </c:pt>
                <c:pt idx="7">
                  <c:v>44044</c:v>
                </c:pt>
                <c:pt idx="8">
                  <c:v>44075</c:v>
                </c:pt>
                <c:pt idx="9">
                  <c:v>44105</c:v>
                </c:pt>
                <c:pt idx="10">
                  <c:v>44136</c:v>
                </c:pt>
                <c:pt idx="11">
                  <c:v>44166</c:v>
                </c:pt>
              </c:numCache>
            </c:numRef>
          </c:cat>
          <c:val>
            <c:numRef>
              <c:f>'ECHO ECG Endo.'!$E$23:$E$34</c:f>
              <c:numCache>
                <c:formatCode>General</c:formatCode>
                <c:ptCount val="12"/>
                <c:pt idx="0">
                  <c:v>448</c:v>
                </c:pt>
                <c:pt idx="1">
                  <c:v>664</c:v>
                </c:pt>
                <c:pt idx="2">
                  <c:v>372</c:v>
                </c:pt>
                <c:pt idx="3">
                  <c:v>0</c:v>
                </c:pt>
                <c:pt idx="4">
                  <c:v>34</c:v>
                </c:pt>
                <c:pt idx="5">
                  <c:v>93</c:v>
                </c:pt>
                <c:pt idx="6">
                  <c:v>98</c:v>
                </c:pt>
                <c:pt idx="7">
                  <c:v>111</c:v>
                </c:pt>
                <c:pt idx="8">
                  <c:v>154</c:v>
                </c:pt>
                <c:pt idx="9">
                  <c:v>184</c:v>
                </c:pt>
                <c:pt idx="10">
                  <c:v>193</c:v>
                </c:pt>
                <c:pt idx="11">
                  <c:v>269</c:v>
                </c:pt>
              </c:numCache>
            </c:numRef>
          </c:val>
        </c:ser>
        <c:dLbls>
          <c:showVal val="1"/>
        </c:dLbls>
        <c:overlap val="-25"/>
        <c:axId val="67887488"/>
        <c:axId val="67889024"/>
      </c:barChart>
      <c:dateAx>
        <c:axId val="67887488"/>
        <c:scaling>
          <c:orientation val="minMax"/>
        </c:scaling>
        <c:axPos val="b"/>
        <c:numFmt formatCode="mmm\-yy" sourceLinked="1"/>
        <c:maj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67889024"/>
        <c:crosses val="autoZero"/>
        <c:auto val="1"/>
        <c:lblOffset val="100"/>
      </c:dateAx>
      <c:valAx>
        <c:axId val="67889024"/>
        <c:scaling>
          <c:orientation val="minMax"/>
        </c:scaling>
        <c:delete val="1"/>
        <c:axPos val="l"/>
        <c:numFmt formatCode="General" sourceLinked="1"/>
        <c:tickLblPos val="nextTo"/>
        <c:crossAx val="67887488"/>
        <c:crosses val="autoZero"/>
        <c:crossBetween val="between"/>
      </c:valAx>
    </c:plotArea>
    <c:legend>
      <c:legendPos val="t"/>
      <c:layout/>
      <c:txPr>
        <a:bodyPr/>
        <a:lstStyle/>
        <a:p>
          <a:pPr>
            <a:defRPr sz="1200" b="1">
              <a:latin typeface="Times New Roman" pitchFamily="18" charset="0"/>
              <a:cs typeface="Times New Roman" pitchFamily="18" charset="0"/>
            </a:defRPr>
          </a:pPr>
          <a:endParaRPr lang="en-US"/>
        </a:p>
      </c:txPr>
    </c:legend>
    <c:plotVisOnly val="1"/>
  </c:chart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34"/>
  <c:chart>
    <c:title>
      <c:tx>
        <c:rich>
          <a:bodyPr/>
          <a:lstStyle/>
          <a:p>
            <a:pPr>
              <a:defRPr/>
            </a:pPr>
            <a:r>
              <a:rPr lang="en-US" sz="1800" b="1" i="0" u="none" strike="noStrike" baseline="0" dirty="0" smtClean="0">
                <a:latin typeface="Times New Roman" pitchFamily="18" charset="0"/>
                <a:cs typeface="Times New Roman" pitchFamily="18" charset="0"/>
              </a:rPr>
              <a:t>MRI TRENDS  (MONTH WISE)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'MRI &amp; CT'!$I$59</c:f>
              <c:strCache>
                <c:ptCount val="1"/>
                <c:pt idx="0">
                  <c:v>OPD</c:v>
                </c:pt>
              </c:strCache>
            </c:strRef>
          </c:tx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en-US"/>
              </a:p>
            </c:txPr>
            <c:showVal val="1"/>
          </c:dLbls>
          <c:cat>
            <c:numRef>
              <c:f>'MRI &amp; CT'!$H$60:$H$71</c:f>
              <c:numCache>
                <c:formatCode>mmm\-yy</c:formatCode>
                <c:ptCount val="12"/>
                <c:pt idx="0">
                  <c:v>43831</c:v>
                </c:pt>
                <c:pt idx="1">
                  <c:v>43862</c:v>
                </c:pt>
                <c:pt idx="2">
                  <c:v>43891</c:v>
                </c:pt>
                <c:pt idx="3">
                  <c:v>43922</c:v>
                </c:pt>
                <c:pt idx="4">
                  <c:v>43952</c:v>
                </c:pt>
                <c:pt idx="5">
                  <c:v>43983</c:v>
                </c:pt>
                <c:pt idx="6">
                  <c:v>44013</c:v>
                </c:pt>
                <c:pt idx="7">
                  <c:v>44044</c:v>
                </c:pt>
                <c:pt idx="8">
                  <c:v>44075</c:v>
                </c:pt>
                <c:pt idx="9">
                  <c:v>44105</c:v>
                </c:pt>
                <c:pt idx="10">
                  <c:v>44136</c:v>
                </c:pt>
                <c:pt idx="11">
                  <c:v>44166</c:v>
                </c:pt>
              </c:numCache>
            </c:numRef>
          </c:cat>
          <c:val>
            <c:numRef>
              <c:f>'MRI &amp; CT'!$I$60:$I$71</c:f>
              <c:numCache>
                <c:formatCode>General</c:formatCode>
                <c:ptCount val="12"/>
                <c:pt idx="0">
                  <c:v>177</c:v>
                </c:pt>
                <c:pt idx="1">
                  <c:v>271</c:v>
                </c:pt>
                <c:pt idx="2">
                  <c:v>152</c:v>
                </c:pt>
                <c:pt idx="3">
                  <c:v>0</c:v>
                </c:pt>
                <c:pt idx="4">
                  <c:v>35</c:v>
                </c:pt>
                <c:pt idx="5">
                  <c:v>106</c:v>
                </c:pt>
                <c:pt idx="6">
                  <c:v>141</c:v>
                </c:pt>
                <c:pt idx="7">
                  <c:v>122</c:v>
                </c:pt>
                <c:pt idx="8">
                  <c:v>203</c:v>
                </c:pt>
                <c:pt idx="9">
                  <c:v>185</c:v>
                </c:pt>
                <c:pt idx="10">
                  <c:v>162</c:v>
                </c:pt>
                <c:pt idx="11">
                  <c:v>262</c:v>
                </c:pt>
              </c:numCache>
            </c:numRef>
          </c:val>
        </c:ser>
        <c:ser>
          <c:idx val="1"/>
          <c:order val="1"/>
          <c:tx>
            <c:strRef>
              <c:f>'MRI &amp; CT'!$L$59</c:f>
              <c:strCache>
                <c:ptCount val="1"/>
                <c:pt idx="0">
                  <c:v>IPD+Emergency</c:v>
                </c:pt>
              </c:strCache>
            </c:strRef>
          </c:tx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en-US"/>
              </a:p>
            </c:txPr>
            <c:showVal val="1"/>
          </c:dLbls>
          <c:cat>
            <c:numRef>
              <c:f>'MRI &amp; CT'!$H$60:$H$71</c:f>
              <c:numCache>
                <c:formatCode>mmm\-yy</c:formatCode>
                <c:ptCount val="12"/>
                <c:pt idx="0">
                  <c:v>43831</c:v>
                </c:pt>
                <c:pt idx="1">
                  <c:v>43862</c:v>
                </c:pt>
                <c:pt idx="2">
                  <c:v>43891</c:v>
                </c:pt>
                <c:pt idx="3">
                  <c:v>43922</c:v>
                </c:pt>
                <c:pt idx="4">
                  <c:v>43952</c:v>
                </c:pt>
                <c:pt idx="5">
                  <c:v>43983</c:v>
                </c:pt>
                <c:pt idx="6">
                  <c:v>44013</c:v>
                </c:pt>
                <c:pt idx="7">
                  <c:v>44044</c:v>
                </c:pt>
                <c:pt idx="8">
                  <c:v>44075</c:v>
                </c:pt>
                <c:pt idx="9">
                  <c:v>44105</c:v>
                </c:pt>
                <c:pt idx="10">
                  <c:v>44136</c:v>
                </c:pt>
                <c:pt idx="11">
                  <c:v>44166</c:v>
                </c:pt>
              </c:numCache>
            </c:numRef>
          </c:cat>
          <c:val>
            <c:numRef>
              <c:f>'MRI &amp; CT'!$L$60:$L$71</c:f>
              <c:numCache>
                <c:formatCode>General</c:formatCode>
                <c:ptCount val="12"/>
                <c:pt idx="0">
                  <c:v>91</c:v>
                </c:pt>
                <c:pt idx="1">
                  <c:v>86</c:v>
                </c:pt>
                <c:pt idx="2">
                  <c:v>92</c:v>
                </c:pt>
                <c:pt idx="3">
                  <c:v>7</c:v>
                </c:pt>
                <c:pt idx="4">
                  <c:v>18</c:v>
                </c:pt>
                <c:pt idx="5">
                  <c:v>55</c:v>
                </c:pt>
                <c:pt idx="6">
                  <c:v>25</c:v>
                </c:pt>
                <c:pt idx="7">
                  <c:v>60</c:v>
                </c:pt>
                <c:pt idx="8">
                  <c:v>57</c:v>
                </c:pt>
                <c:pt idx="9">
                  <c:v>78</c:v>
                </c:pt>
                <c:pt idx="10">
                  <c:v>51</c:v>
                </c:pt>
                <c:pt idx="11">
                  <c:v>74</c:v>
                </c:pt>
              </c:numCache>
            </c:numRef>
          </c:val>
        </c:ser>
        <c:dLbls>
          <c:showVal val="1"/>
        </c:dLbls>
        <c:overlap val="-25"/>
        <c:axId val="68063232"/>
        <c:axId val="68064768"/>
      </c:barChart>
      <c:dateAx>
        <c:axId val="68063232"/>
        <c:scaling>
          <c:orientation val="minMax"/>
        </c:scaling>
        <c:axPos val="b"/>
        <c:numFmt formatCode="mmm\-yy" sourceLinked="1"/>
        <c:maj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68064768"/>
        <c:crosses val="autoZero"/>
        <c:auto val="1"/>
        <c:lblOffset val="100"/>
      </c:dateAx>
      <c:valAx>
        <c:axId val="68064768"/>
        <c:scaling>
          <c:orientation val="minMax"/>
        </c:scaling>
        <c:delete val="1"/>
        <c:axPos val="l"/>
        <c:numFmt formatCode="General" sourceLinked="1"/>
        <c:majorTickMark val="none"/>
        <c:tickLblPos val="nextTo"/>
        <c:crossAx val="68063232"/>
        <c:crosses val="autoZero"/>
        <c:crossBetween val="between"/>
      </c:valAx>
    </c:plotArea>
    <c:legend>
      <c:legendPos val="t"/>
      <c:layout/>
      <c:txPr>
        <a:bodyPr/>
        <a:lstStyle/>
        <a:p>
          <a:pPr>
            <a:defRPr sz="1200" b="1">
              <a:latin typeface="Times New Roman" pitchFamily="18" charset="0"/>
              <a:cs typeface="Times New Roman" pitchFamily="18" charset="0"/>
            </a:defRPr>
          </a:pPr>
          <a:endParaRPr lang="en-US"/>
        </a:p>
      </c:txPr>
    </c:legend>
    <c:plotVisOnly val="1"/>
  </c:chart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34"/>
  <c:chart>
    <c:title>
      <c:tx>
        <c:rich>
          <a:bodyPr/>
          <a:lstStyle/>
          <a:p>
            <a:pPr>
              <a:defRPr/>
            </a:pPr>
            <a:r>
              <a:rPr lang="en-US" sz="1800" b="1" i="0" baseline="0" dirty="0" smtClean="0">
                <a:latin typeface="Times New Roman" pitchFamily="18" charset="0"/>
                <a:cs typeface="Times New Roman" pitchFamily="18" charset="0"/>
              </a:rPr>
              <a:t>CT SCAN TRENDS (MONTH WISE)</a:t>
            </a:r>
            <a:endParaRPr lang="en-US" sz="1800" b="1" i="0" baseline="0" dirty="0">
              <a:latin typeface="Times New Roman" pitchFamily="18" charset="0"/>
              <a:cs typeface="Times New Roman" pitchFamily="18" charset="0"/>
            </a:endParaRPr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'MRI &amp; CT'!$M$59</c:f>
              <c:strCache>
                <c:ptCount val="1"/>
                <c:pt idx="0">
                  <c:v>OPD</c:v>
                </c:pt>
              </c:strCache>
            </c:strRef>
          </c:tx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en-US"/>
              </a:p>
            </c:txPr>
            <c:showVal val="1"/>
          </c:dLbls>
          <c:cat>
            <c:numRef>
              <c:f>'MRI &amp; CT'!$H$60:$H$71</c:f>
              <c:numCache>
                <c:formatCode>mmm\-yy</c:formatCode>
                <c:ptCount val="12"/>
                <c:pt idx="0">
                  <c:v>43831</c:v>
                </c:pt>
                <c:pt idx="1">
                  <c:v>43862</c:v>
                </c:pt>
                <c:pt idx="2">
                  <c:v>43891</c:v>
                </c:pt>
                <c:pt idx="3">
                  <c:v>43922</c:v>
                </c:pt>
                <c:pt idx="4">
                  <c:v>43952</c:v>
                </c:pt>
                <c:pt idx="5">
                  <c:v>43983</c:v>
                </c:pt>
                <c:pt idx="6">
                  <c:v>44013</c:v>
                </c:pt>
                <c:pt idx="7">
                  <c:v>44044</c:v>
                </c:pt>
                <c:pt idx="8">
                  <c:v>44075</c:v>
                </c:pt>
                <c:pt idx="9">
                  <c:v>44105</c:v>
                </c:pt>
                <c:pt idx="10">
                  <c:v>44136</c:v>
                </c:pt>
                <c:pt idx="11">
                  <c:v>44166</c:v>
                </c:pt>
              </c:numCache>
            </c:numRef>
          </c:cat>
          <c:val>
            <c:numRef>
              <c:f>'MRI &amp; CT'!$M$60:$M$71</c:f>
              <c:numCache>
                <c:formatCode>General</c:formatCode>
                <c:ptCount val="12"/>
                <c:pt idx="0">
                  <c:v>183</c:v>
                </c:pt>
                <c:pt idx="1">
                  <c:v>209</c:v>
                </c:pt>
                <c:pt idx="2">
                  <c:v>124</c:v>
                </c:pt>
                <c:pt idx="3">
                  <c:v>0</c:v>
                </c:pt>
                <c:pt idx="4">
                  <c:v>21</c:v>
                </c:pt>
                <c:pt idx="5">
                  <c:v>75</c:v>
                </c:pt>
                <c:pt idx="6">
                  <c:v>70</c:v>
                </c:pt>
                <c:pt idx="7">
                  <c:v>59</c:v>
                </c:pt>
                <c:pt idx="8">
                  <c:v>191</c:v>
                </c:pt>
                <c:pt idx="9">
                  <c:v>209</c:v>
                </c:pt>
                <c:pt idx="10">
                  <c:v>118</c:v>
                </c:pt>
                <c:pt idx="11">
                  <c:v>149</c:v>
                </c:pt>
              </c:numCache>
            </c:numRef>
          </c:val>
        </c:ser>
        <c:ser>
          <c:idx val="1"/>
          <c:order val="1"/>
          <c:tx>
            <c:strRef>
              <c:f>'MRI &amp; CT'!$P$59</c:f>
              <c:strCache>
                <c:ptCount val="1"/>
                <c:pt idx="0">
                  <c:v>IPD+Emergency</c:v>
                </c:pt>
              </c:strCache>
            </c:strRef>
          </c:tx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en-US"/>
              </a:p>
            </c:txPr>
            <c:showVal val="1"/>
          </c:dLbls>
          <c:cat>
            <c:numRef>
              <c:f>'MRI &amp; CT'!$H$60:$H$71</c:f>
              <c:numCache>
                <c:formatCode>mmm\-yy</c:formatCode>
                <c:ptCount val="12"/>
                <c:pt idx="0">
                  <c:v>43831</c:v>
                </c:pt>
                <c:pt idx="1">
                  <c:v>43862</c:v>
                </c:pt>
                <c:pt idx="2">
                  <c:v>43891</c:v>
                </c:pt>
                <c:pt idx="3">
                  <c:v>43922</c:v>
                </c:pt>
                <c:pt idx="4">
                  <c:v>43952</c:v>
                </c:pt>
                <c:pt idx="5">
                  <c:v>43983</c:v>
                </c:pt>
                <c:pt idx="6">
                  <c:v>44013</c:v>
                </c:pt>
                <c:pt idx="7">
                  <c:v>44044</c:v>
                </c:pt>
                <c:pt idx="8">
                  <c:v>44075</c:v>
                </c:pt>
                <c:pt idx="9">
                  <c:v>44105</c:v>
                </c:pt>
                <c:pt idx="10">
                  <c:v>44136</c:v>
                </c:pt>
                <c:pt idx="11">
                  <c:v>44166</c:v>
                </c:pt>
              </c:numCache>
            </c:numRef>
          </c:cat>
          <c:val>
            <c:numRef>
              <c:f>'MRI &amp; CT'!$P$60:$P$71</c:f>
              <c:numCache>
                <c:formatCode>General</c:formatCode>
                <c:ptCount val="12"/>
                <c:pt idx="0">
                  <c:v>514</c:v>
                </c:pt>
                <c:pt idx="1">
                  <c:v>526</c:v>
                </c:pt>
                <c:pt idx="2">
                  <c:v>486</c:v>
                </c:pt>
                <c:pt idx="3">
                  <c:v>60</c:v>
                </c:pt>
                <c:pt idx="4">
                  <c:v>197</c:v>
                </c:pt>
                <c:pt idx="5">
                  <c:v>410</c:v>
                </c:pt>
                <c:pt idx="6">
                  <c:v>393</c:v>
                </c:pt>
                <c:pt idx="7">
                  <c:v>409</c:v>
                </c:pt>
                <c:pt idx="8">
                  <c:v>422</c:v>
                </c:pt>
                <c:pt idx="9">
                  <c:v>376</c:v>
                </c:pt>
                <c:pt idx="10">
                  <c:v>424</c:v>
                </c:pt>
                <c:pt idx="11">
                  <c:v>477</c:v>
                </c:pt>
              </c:numCache>
            </c:numRef>
          </c:val>
        </c:ser>
        <c:dLbls>
          <c:showVal val="1"/>
        </c:dLbls>
        <c:overlap val="-25"/>
        <c:axId val="68107648"/>
        <c:axId val="68129920"/>
      </c:barChart>
      <c:dateAx>
        <c:axId val="68107648"/>
        <c:scaling>
          <c:orientation val="minMax"/>
        </c:scaling>
        <c:axPos val="b"/>
        <c:numFmt formatCode="mmm\-yy" sourceLinked="1"/>
        <c:maj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68129920"/>
        <c:crosses val="autoZero"/>
        <c:auto val="1"/>
        <c:lblOffset val="100"/>
      </c:dateAx>
      <c:valAx>
        <c:axId val="68129920"/>
        <c:scaling>
          <c:orientation val="minMax"/>
        </c:scaling>
        <c:delete val="1"/>
        <c:axPos val="l"/>
        <c:numFmt formatCode="General" sourceLinked="1"/>
        <c:majorTickMark val="none"/>
        <c:tickLblPos val="nextTo"/>
        <c:crossAx val="68107648"/>
        <c:crosses val="autoZero"/>
        <c:crossBetween val="between"/>
      </c:valAx>
    </c:plotArea>
    <c:legend>
      <c:legendPos val="t"/>
      <c:layout/>
      <c:txPr>
        <a:bodyPr/>
        <a:lstStyle/>
        <a:p>
          <a:pPr>
            <a:defRPr sz="1200" b="1">
              <a:latin typeface="Times New Roman" pitchFamily="18" charset="0"/>
              <a:cs typeface="Times New Roman" pitchFamily="18" charset="0"/>
            </a:defRPr>
          </a:pPr>
          <a:endParaRPr lang="en-US"/>
        </a:p>
      </c:txPr>
    </c:legend>
    <c:plotVisOnly val="1"/>
  </c:chart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34"/>
  <c:chart>
    <c:title>
      <c:tx>
        <c:rich>
          <a:bodyPr/>
          <a:lstStyle/>
          <a:p>
            <a:pPr>
              <a:defRPr/>
            </a:pPr>
            <a:r>
              <a:rPr lang="en-US" sz="1800" b="1" i="0" u="none" strike="noStrike" baseline="0" dirty="0" smtClean="0">
                <a:latin typeface="Times New Roman" pitchFamily="18" charset="0"/>
                <a:cs typeface="Times New Roman" pitchFamily="18" charset="0"/>
              </a:rPr>
              <a:t>DEATH TRENDS (MONTH WISE)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0.27740128475799181"/>
          <c:y val="3.359826115485564E-2"/>
        </c:manualLayout>
      </c:layout>
    </c:title>
    <c:plotArea>
      <c:layout/>
      <c:barChart>
        <c:barDir val="col"/>
        <c:grouping val="clustered"/>
        <c:ser>
          <c:idx val="0"/>
          <c:order val="0"/>
          <c:tx>
            <c:strRef>
              <c:f>Death!$B$2:$B$3</c:f>
              <c:strCache>
                <c:ptCount val="1"/>
                <c:pt idx="0">
                  <c:v>Department- Master -2020 Death</c:v>
                </c:pt>
              </c:strCache>
            </c:strRef>
          </c:tx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en-US"/>
              </a:p>
            </c:txPr>
            <c:showVal val="1"/>
          </c:dLbls>
          <c:trendline>
            <c:trendlineType val="power"/>
          </c:trendline>
          <c:cat>
            <c:numRef>
              <c:f>Death!$A$4:$A$15</c:f>
              <c:numCache>
                <c:formatCode>mmm\-yy</c:formatCode>
                <c:ptCount val="12"/>
                <c:pt idx="0">
                  <c:v>43831</c:v>
                </c:pt>
                <c:pt idx="1">
                  <c:v>43862</c:v>
                </c:pt>
                <c:pt idx="2">
                  <c:v>43891</c:v>
                </c:pt>
                <c:pt idx="3">
                  <c:v>43922</c:v>
                </c:pt>
                <c:pt idx="4">
                  <c:v>43952</c:v>
                </c:pt>
                <c:pt idx="5">
                  <c:v>43983</c:v>
                </c:pt>
                <c:pt idx="6">
                  <c:v>44013</c:v>
                </c:pt>
                <c:pt idx="7">
                  <c:v>44044</c:v>
                </c:pt>
                <c:pt idx="8">
                  <c:v>44075</c:v>
                </c:pt>
                <c:pt idx="9">
                  <c:v>44105</c:v>
                </c:pt>
                <c:pt idx="10">
                  <c:v>44136</c:v>
                </c:pt>
                <c:pt idx="11">
                  <c:v>44166</c:v>
                </c:pt>
              </c:numCache>
            </c:numRef>
          </c:cat>
          <c:val>
            <c:numRef>
              <c:f>Death!$B$4:$B$15</c:f>
              <c:numCache>
                <c:formatCode>General</c:formatCode>
                <c:ptCount val="12"/>
                <c:pt idx="0">
                  <c:v>125</c:v>
                </c:pt>
                <c:pt idx="1">
                  <c:v>115</c:v>
                </c:pt>
                <c:pt idx="2">
                  <c:v>101</c:v>
                </c:pt>
                <c:pt idx="3">
                  <c:v>0</c:v>
                </c:pt>
                <c:pt idx="4">
                  <c:v>26</c:v>
                </c:pt>
                <c:pt idx="5">
                  <c:v>86</c:v>
                </c:pt>
                <c:pt idx="6">
                  <c:v>78</c:v>
                </c:pt>
                <c:pt idx="7">
                  <c:v>67</c:v>
                </c:pt>
                <c:pt idx="8">
                  <c:v>80</c:v>
                </c:pt>
                <c:pt idx="9">
                  <c:v>74</c:v>
                </c:pt>
                <c:pt idx="10">
                  <c:v>77</c:v>
                </c:pt>
                <c:pt idx="11">
                  <c:v>61</c:v>
                </c:pt>
              </c:numCache>
            </c:numRef>
          </c:val>
        </c:ser>
        <c:ser>
          <c:idx val="1"/>
          <c:order val="1"/>
          <c:tx>
            <c:strRef>
              <c:f>Death!$C$2:$C$3</c:f>
              <c:strCache>
                <c:ptCount val="1"/>
                <c:pt idx="0">
                  <c:v>Department- Master -2020 Per Day</c:v>
                </c:pt>
              </c:strCache>
            </c:strRef>
          </c:tx>
          <c:dLbls>
            <c:showVal val="1"/>
          </c:dLbls>
          <c:cat>
            <c:numRef>
              <c:f>Death!$A$4:$A$15</c:f>
              <c:numCache>
                <c:formatCode>mmm\-yy</c:formatCode>
                <c:ptCount val="12"/>
                <c:pt idx="0">
                  <c:v>43831</c:v>
                </c:pt>
                <c:pt idx="1">
                  <c:v>43862</c:v>
                </c:pt>
                <c:pt idx="2">
                  <c:v>43891</c:v>
                </c:pt>
                <c:pt idx="3">
                  <c:v>43922</c:v>
                </c:pt>
                <c:pt idx="4">
                  <c:v>43952</c:v>
                </c:pt>
                <c:pt idx="5">
                  <c:v>43983</c:v>
                </c:pt>
                <c:pt idx="6">
                  <c:v>44013</c:v>
                </c:pt>
                <c:pt idx="7">
                  <c:v>44044</c:v>
                </c:pt>
                <c:pt idx="8">
                  <c:v>44075</c:v>
                </c:pt>
                <c:pt idx="9">
                  <c:v>44105</c:v>
                </c:pt>
                <c:pt idx="10">
                  <c:v>44136</c:v>
                </c:pt>
                <c:pt idx="11">
                  <c:v>44166</c:v>
                </c:pt>
              </c:numCache>
            </c:numRef>
          </c:cat>
          <c:val>
            <c:numRef>
              <c:f>Death!$C$4:$C$15</c:f>
              <c:numCache>
                <c:formatCode>General</c:formatCode>
                <c:ptCount val="12"/>
              </c:numCache>
            </c:numRef>
          </c:val>
        </c:ser>
        <c:dLbls>
          <c:showVal val="1"/>
        </c:dLbls>
        <c:overlap val="-25"/>
        <c:axId val="68243840"/>
        <c:axId val="68245376"/>
      </c:barChart>
      <c:dateAx>
        <c:axId val="68243840"/>
        <c:scaling>
          <c:orientation val="minMax"/>
        </c:scaling>
        <c:axPos val="b"/>
        <c:numFmt formatCode="mmm\-yy" sourceLinked="1"/>
        <c:maj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68245376"/>
        <c:crosses val="autoZero"/>
        <c:auto val="1"/>
        <c:lblOffset val="100"/>
      </c:dateAx>
      <c:valAx>
        <c:axId val="68245376"/>
        <c:scaling>
          <c:orientation val="minMax"/>
        </c:scaling>
        <c:delete val="1"/>
        <c:axPos val="l"/>
        <c:numFmt formatCode="General" sourceLinked="1"/>
        <c:majorTickMark val="none"/>
        <c:tickLblPos val="nextTo"/>
        <c:crossAx val="68243840"/>
        <c:crosses val="autoZero"/>
        <c:crossBetween val="between"/>
      </c:valAx>
    </c:plotArea>
    <c:plotVisOnly val="1"/>
  </c:chart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36"/>
  <c:chart>
    <c:title>
      <c:tx>
        <c:rich>
          <a:bodyPr/>
          <a:lstStyle/>
          <a:p>
            <a:pPr>
              <a:defRPr/>
            </a:pPr>
            <a:r>
              <a:rPr lang="en-US" sz="1800" b="1" i="0" baseline="0" dirty="0" smtClean="0">
                <a:latin typeface="Times New Roman" pitchFamily="18" charset="0"/>
                <a:cs typeface="Times New Roman" pitchFamily="18" charset="0"/>
              </a:rPr>
              <a:t>CASUALTY ATTENDENCE TRENDS (MONTH WISE)</a:t>
            </a:r>
            <a:endParaRPr lang="en-US" sz="1800" b="1" i="0" baseline="0" dirty="0">
              <a:latin typeface="Times New Roman" pitchFamily="18" charset="0"/>
              <a:cs typeface="Times New Roman" pitchFamily="18" charset="0"/>
            </a:endParaRPr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'OPD ATTENDENCE'!$B$215:$B$216</c:f>
              <c:strCache>
                <c:ptCount val="1"/>
                <c:pt idx="0">
                  <c:v>IPD (CASUALTY)  ATTENDENCE-2020 TOTAL</c:v>
                </c:pt>
              </c:strCache>
            </c:strRef>
          </c:tx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en-US"/>
              </a:p>
            </c:txPr>
            <c:showVal val="1"/>
          </c:dLbls>
          <c:cat>
            <c:numRef>
              <c:f>'OPD ATTENDENCE'!$A$217:$A$228</c:f>
              <c:numCache>
                <c:formatCode>mmm\-yy</c:formatCode>
                <c:ptCount val="12"/>
                <c:pt idx="0">
                  <c:v>43831</c:v>
                </c:pt>
                <c:pt idx="1">
                  <c:v>43862</c:v>
                </c:pt>
                <c:pt idx="2">
                  <c:v>43891</c:v>
                </c:pt>
                <c:pt idx="3">
                  <c:v>43922</c:v>
                </c:pt>
                <c:pt idx="4">
                  <c:v>43952</c:v>
                </c:pt>
                <c:pt idx="5">
                  <c:v>43983</c:v>
                </c:pt>
                <c:pt idx="6">
                  <c:v>44013</c:v>
                </c:pt>
                <c:pt idx="7">
                  <c:v>44044</c:v>
                </c:pt>
                <c:pt idx="8">
                  <c:v>44075</c:v>
                </c:pt>
                <c:pt idx="9">
                  <c:v>44105</c:v>
                </c:pt>
                <c:pt idx="10">
                  <c:v>44136</c:v>
                </c:pt>
                <c:pt idx="11">
                  <c:v>44166</c:v>
                </c:pt>
              </c:numCache>
            </c:numRef>
          </c:cat>
          <c:val>
            <c:numRef>
              <c:f>'OPD ATTENDENCE'!$B$217:$B$228</c:f>
              <c:numCache>
                <c:formatCode>General</c:formatCode>
                <c:ptCount val="12"/>
                <c:pt idx="0">
                  <c:v>3286</c:v>
                </c:pt>
                <c:pt idx="1">
                  <c:v>3729</c:v>
                </c:pt>
                <c:pt idx="2">
                  <c:v>3441</c:v>
                </c:pt>
                <c:pt idx="3">
                  <c:v>897</c:v>
                </c:pt>
                <c:pt idx="4">
                  <c:v>1236</c:v>
                </c:pt>
                <c:pt idx="5">
                  <c:v>2369</c:v>
                </c:pt>
                <c:pt idx="6">
                  <c:v>2268</c:v>
                </c:pt>
                <c:pt idx="7">
                  <c:v>2392</c:v>
                </c:pt>
                <c:pt idx="8">
                  <c:v>2134</c:v>
                </c:pt>
                <c:pt idx="9">
                  <c:v>2172</c:v>
                </c:pt>
                <c:pt idx="10">
                  <c:v>2221</c:v>
                </c:pt>
                <c:pt idx="11">
                  <c:v>2303</c:v>
                </c:pt>
              </c:numCache>
            </c:numRef>
          </c:val>
        </c:ser>
        <c:dLbls>
          <c:showVal val="1"/>
        </c:dLbls>
        <c:overlap val="-25"/>
        <c:axId val="68285952"/>
        <c:axId val="68287488"/>
      </c:barChart>
      <c:dateAx>
        <c:axId val="68285952"/>
        <c:scaling>
          <c:orientation val="minMax"/>
        </c:scaling>
        <c:axPos val="b"/>
        <c:numFmt formatCode="mmm\-yy" sourceLinked="1"/>
        <c:maj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68287488"/>
        <c:crosses val="autoZero"/>
        <c:auto val="1"/>
        <c:lblOffset val="100"/>
      </c:dateAx>
      <c:valAx>
        <c:axId val="68287488"/>
        <c:scaling>
          <c:orientation val="minMax"/>
        </c:scaling>
        <c:delete val="1"/>
        <c:axPos val="l"/>
        <c:numFmt formatCode="General" sourceLinked="1"/>
        <c:tickLblPos val="nextTo"/>
        <c:crossAx val="68285952"/>
        <c:crosses val="autoZero"/>
        <c:crossBetween val="between"/>
      </c:valAx>
    </c:plotArea>
    <c:plotVisOnly val="1"/>
  </c:chart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38"/>
  <c:chart>
    <c:title>
      <c:tx>
        <c:rich>
          <a:bodyPr/>
          <a:lstStyle/>
          <a:p>
            <a:pPr>
              <a:defRPr/>
            </a:pPr>
            <a:r>
              <a:rPr lang="en-US" sz="1800" b="1" i="0" baseline="0" dirty="0" smtClean="0">
                <a:latin typeface="Times New Roman" pitchFamily="18" charset="0"/>
                <a:cs typeface="Times New Roman" pitchFamily="18" charset="0"/>
              </a:rPr>
              <a:t>PHARMACY OPD TRENDS (MONTH WISE) </a:t>
            </a:r>
            <a:endParaRPr lang="en-US" sz="1800" b="1" i="0" baseline="0" dirty="0">
              <a:latin typeface="Times New Roman" pitchFamily="18" charset="0"/>
              <a:cs typeface="Times New Roman" pitchFamily="18" charset="0"/>
            </a:endParaRPr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'OPD ATTENDENCE'!$B$232:$B$233</c:f>
              <c:strCache>
                <c:ptCount val="1"/>
                <c:pt idx="0">
                  <c:v>PHARMACY OPD ATTENDENCE TOTAL</c:v>
                </c:pt>
              </c:strCache>
            </c:strRef>
          </c:tx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en-US"/>
              </a:p>
            </c:txPr>
            <c:showVal val="1"/>
          </c:dLbls>
          <c:cat>
            <c:numRef>
              <c:f>'OPD ATTENDENCE'!$A$234:$A$245</c:f>
              <c:numCache>
                <c:formatCode>mmm\-yy</c:formatCode>
                <c:ptCount val="12"/>
                <c:pt idx="0">
                  <c:v>43831</c:v>
                </c:pt>
                <c:pt idx="1">
                  <c:v>43862</c:v>
                </c:pt>
                <c:pt idx="2">
                  <c:v>43891</c:v>
                </c:pt>
                <c:pt idx="3">
                  <c:v>43922</c:v>
                </c:pt>
                <c:pt idx="4">
                  <c:v>43952</c:v>
                </c:pt>
                <c:pt idx="5">
                  <c:v>43983</c:v>
                </c:pt>
                <c:pt idx="6">
                  <c:v>44013</c:v>
                </c:pt>
                <c:pt idx="7">
                  <c:v>44044</c:v>
                </c:pt>
                <c:pt idx="8">
                  <c:v>44075</c:v>
                </c:pt>
                <c:pt idx="9">
                  <c:v>44105</c:v>
                </c:pt>
                <c:pt idx="10">
                  <c:v>44136</c:v>
                </c:pt>
                <c:pt idx="11">
                  <c:v>44166</c:v>
                </c:pt>
              </c:numCache>
            </c:numRef>
          </c:cat>
          <c:val>
            <c:numRef>
              <c:f>'OPD ATTENDENCE'!$B$234:$B$245</c:f>
              <c:numCache>
                <c:formatCode>General</c:formatCode>
                <c:ptCount val="12"/>
                <c:pt idx="0">
                  <c:v>27361</c:v>
                </c:pt>
                <c:pt idx="1">
                  <c:v>29672</c:v>
                </c:pt>
                <c:pt idx="2">
                  <c:v>20996</c:v>
                </c:pt>
                <c:pt idx="3">
                  <c:v>0</c:v>
                </c:pt>
                <c:pt idx="4">
                  <c:v>2161</c:v>
                </c:pt>
                <c:pt idx="5">
                  <c:v>5915</c:v>
                </c:pt>
                <c:pt idx="6">
                  <c:v>6454</c:v>
                </c:pt>
                <c:pt idx="7">
                  <c:v>6154</c:v>
                </c:pt>
                <c:pt idx="8">
                  <c:v>9931</c:v>
                </c:pt>
                <c:pt idx="9">
                  <c:v>11092</c:v>
                </c:pt>
                <c:pt idx="10">
                  <c:v>10159</c:v>
                </c:pt>
                <c:pt idx="11">
                  <c:v>13849</c:v>
                </c:pt>
              </c:numCache>
            </c:numRef>
          </c:val>
        </c:ser>
        <c:dLbls>
          <c:showVal val="1"/>
        </c:dLbls>
        <c:overlap val="-25"/>
        <c:axId val="68214784"/>
        <c:axId val="68216320"/>
      </c:barChart>
      <c:dateAx>
        <c:axId val="68214784"/>
        <c:scaling>
          <c:orientation val="minMax"/>
        </c:scaling>
        <c:axPos val="b"/>
        <c:numFmt formatCode="mmm\-yy" sourceLinked="1"/>
        <c:maj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68216320"/>
        <c:crosses val="autoZero"/>
        <c:auto val="1"/>
        <c:lblOffset val="100"/>
      </c:dateAx>
      <c:valAx>
        <c:axId val="68216320"/>
        <c:scaling>
          <c:orientation val="minMax"/>
        </c:scaling>
        <c:delete val="1"/>
        <c:axPos val="l"/>
        <c:numFmt formatCode="General" sourceLinked="1"/>
        <c:tickLblPos val="nextTo"/>
        <c:crossAx val="68214784"/>
        <c:crosses val="autoZero"/>
        <c:crossBetween val="between"/>
      </c:valAx>
    </c:plotArea>
    <c:plotVisOnly val="1"/>
  </c:chart>
  <c:externalData r:id="rId1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39"/>
  <c:chart>
    <c:title>
      <c:tx>
        <c:rich>
          <a:bodyPr/>
          <a:lstStyle/>
          <a:p>
            <a:pPr>
              <a:defRPr/>
            </a:pPr>
            <a:r>
              <a:rPr lang="en-US" sz="1800" b="1" i="0" baseline="0" dirty="0" smtClean="0"/>
              <a:t>Bed Occupancy (%) </a:t>
            </a:r>
            <a:endParaRPr lang="en-US" sz="1800" b="1" i="0" baseline="0" dirty="0"/>
          </a:p>
        </c:rich>
      </c:tx>
      <c:layout/>
    </c:title>
    <c:plotArea>
      <c:layout>
        <c:manualLayout>
          <c:layoutTarget val="inner"/>
          <c:xMode val="edge"/>
          <c:yMode val="edge"/>
          <c:x val="3.329550150842684E-2"/>
          <c:y val="0.14210998877665545"/>
          <c:w val="0.92897476072284357"/>
          <c:h val="0.7351870078740157"/>
        </c:manualLayout>
      </c:layout>
      <c:barChart>
        <c:barDir val="col"/>
        <c:grouping val="clustered"/>
        <c:ser>
          <c:idx val="0"/>
          <c:order val="0"/>
          <c:tx>
            <c:strRef>
              <c:f>'Bed Occupency%'!$B$1</c:f>
              <c:strCache>
                <c:ptCount val="1"/>
                <c:pt idx="0">
                  <c:v>Bed Occupency%</c:v>
                </c:pt>
              </c:strCache>
            </c:strRef>
          </c:tx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en-US"/>
              </a:p>
            </c:txPr>
            <c:showVal val="1"/>
          </c:dLbls>
          <c:cat>
            <c:numRef>
              <c:f>'Bed Occupency%'!$A$2:$A$13</c:f>
              <c:numCache>
                <c:formatCode>mmm\-yy</c:formatCode>
                <c:ptCount val="12"/>
                <c:pt idx="0">
                  <c:v>43831</c:v>
                </c:pt>
                <c:pt idx="1">
                  <c:v>43862</c:v>
                </c:pt>
                <c:pt idx="2">
                  <c:v>43891</c:v>
                </c:pt>
                <c:pt idx="3">
                  <c:v>43922</c:v>
                </c:pt>
                <c:pt idx="4">
                  <c:v>43952</c:v>
                </c:pt>
                <c:pt idx="5">
                  <c:v>43983</c:v>
                </c:pt>
                <c:pt idx="6">
                  <c:v>44013</c:v>
                </c:pt>
                <c:pt idx="7">
                  <c:v>44044</c:v>
                </c:pt>
                <c:pt idx="8">
                  <c:v>44075</c:v>
                </c:pt>
                <c:pt idx="9">
                  <c:v>44105</c:v>
                </c:pt>
                <c:pt idx="10">
                  <c:v>44136</c:v>
                </c:pt>
                <c:pt idx="11">
                  <c:v>44166</c:v>
                </c:pt>
              </c:numCache>
            </c:numRef>
          </c:cat>
          <c:val>
            <c:numRef>
              <c:f>'Bed Occupency%'!$B$2:$B$13</c:f>
              <c:numCache>
                <c:formatCode>General</c:formatCode>
                <c:ptCount val="12"/>
                <c:pt idx="0">
                  <c:v>76.349999999999994</c:v>
                </c:pt>
                <c:pt idx="1">
                  <c:v>92.58</c:v>
                </c:pt>
                <c:pt idx="2">
                  <c:v>61.51</c:v>
                </c:pt>
                <c:pt idx="3">
                  <c:v>11.2</c:v>
                </c:pt>
                <c:pt idx="4" formatCode="0.00">
                  <c:v>6.1899999999999995</c:v>
                </c:pt>
                <c:pt idx="5">
                  <c:v>17.39</c:v>
                </c:pt>
                <c:pt idx="6">
                  <c:v>19.2</c:v>
                </c:pt>
                <c:pt idx="7">
                  <c:v>21.9</c:v>
                </c:pt>
                <c:pt idx="8">
                  <c:v>30.37</c:v>
                </c:pt>
                <c:pt idx="9">
                  <c:v>35.68</c:v>
                </c:pt>
                <c:pt idx="10">
                  <c:v>29.810000000000009</c:v>
                </c:pt>
                <c:pt idx="11">
                  <c:v>35.24</c:v>
                </c:pt>
              </c:numCache>
            </c:numRef>
          </c:val>
        </c:ser>
        <c:dLbls>
          <c:showVal val="1"/>
        </c:dLbls>
        <c:overlap val="-25"/>
        <c:axId val="68327680"/>
        <c:axId val="68337664"/>
      </c:barChart>
      <c:dateAx>
        <c:axId val="68327680"/>
        <c:scaling>
          <c:orientation val="minMax"/>
        </c:scaling>
        <c:axPos val="b"/>
        <c:numFmt formatCode="mmm\-yy" sourceLinked="1"/>
        <c:maj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68337664"/>
        <c:crosses val="autoZero"/>
        <c:auto val="1"/>
        <c:lblOffset val="100"/>
      </c:dateAx>
      <c:valAx>
        <c:axId val="68337664"/>
        <c:scaling>
          <c:orientation val="minMax"/>
        </c:scaling>
        <c:delete val="1"/>
        <c:axPos val="l"/>
        <c:numFmt formatCode="General" sourceLinked="1"/>
        <c:tickLblPos val="nextTo"/>
        <c:crossAx val="68327680"/>
        <c:crosses val="autoZero"/>
        <c:crossBetween val="between"/>
      </c:valAx>
    </c:plotArea>
    <c:plotVisOnly val="1"/>
  </c:chart>
  <c:externalData r:id="rId1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34"/>
  <c:chart>
    <c:title>
      <c:tx>
        <c:rich>
          <a:bodyPr/>
          <a:lstStyle/>
          <a:p>
            <a:pPr>
              <a:defRPr/>
            </a:pPr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OPD  ATTENDENCE (MONTH WISE)</a:t>
            </a:r>
            <a:endParaRPr lang="en-US" sz="1800" b="1" dirty="0">
              <a:latin typeface="Times New Roman" pitchFamily="18" charset="0"/>
              <a:cs typeface="Times New Roman" pitchFamily="18" charset="0"/>
            </a:endParaRPr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en-US"/>
              </a:p>
            </c:txPr>
            <c:showVal val="1"/>
          </c:dLbls>
          <c:cat>
            <c:numRef>
              <c:f>'OPD ATTENDENCE'!$B$289:$M$289</c:f>
              <c:numCache>
                <c:formatCode>mmm\-yy</c:formatCode>
                <c:ptCount val="12"/>
                <c:pt idx="0">
                  <c:v>43831</c:v>
                </c:pt>
                <c:pt idx="1">
                  <c:v>43862</c:v>
                </c:pt>
                <c:pt idx="2">
                  <c:v>43891</c:v>
                </c:pt>
                <c:pt idx="3">
                  <c:v>43922</c:v>
                </c:pt>
                <c:pt idx="4">
                  <c:v>43952</c:v>
                </c:pt>
                <c:pt idx="5">
                  <c:v>43983</c:v>
                </c:pt>
                <c:pt idx="6">
                  <c:v>44013</c:v>
                </c:pt>
                <c:pt idx="7">
                  <c:v>44044</c:v>
                </c:pt>
                <c:pt idx="8">
                  <c:v>44075</c:v>
                </c:pt>
                <c:pt idx="9">
                  <c:v>44105</c:v>
                </c:pt>
                <c:pt idx="10">
                  <c:v>44136</c:v>
                </c:pt>
                <c:pt idx="11">
                  <c:v>44166</c:v>
                </c:pt>
              </c:numCache>
            </c:numRef>
          </c:cat>
          <c:val>
            <c:numRef>
              <c:f>'OPD ATTENDENCE'!$B$290:$M$290</c:f>
              <c:numCache>
                <c:formatCode>General</c:formatCode>
                <c:ptCount val="12"/>
                <c:pt idx="0">
                  <c:v>32140</c:v>
                </c:pt>
                <c:pt idx="1">
                  <c:v>37188</c:v>
                </c:pt>
                <c:pt idx="2">
                  <c:v>24015</c:v>
                </c:pt>
                <c:pt idx="3">
                  <c:v>1063</c:v>
                </c:pt>
                <c:pt idx="4">
                  <c:v>2372</c:v>
                </c:pt>
                <c:pt idx="5">
                  <c:v>6996</c:v>
                </c:pt>
                <c:pt idx="6">
                  <c:v>7357</c:v>
                </c:pt>
                <c:pt idx="7">
                  <c:v>7121</c:v>
                </c:pt>
                <c:pt idx="8">
                  <c:v>12306</c:v>
                </c:pt>
                <c:pt idx="9">
                  <c:v>13710</c:v>
                </c:pt>
                <c:pt idx="10">
                  <c:v>12273</c:v>
                </c:pt>
                <c:pt idx="11">
                  <c:v>14830</c:v>
                </c:pt>
              </c:numCache>
            </c:numRef>
          </c:val>
        </c:ser>
        <c:dLbls>
          <c:showVal val="1"/>
        </c:dLbls>
        <c:overlap val="-25"/>
        <c:axId val="68440064"/>
        <c:axId val="68441600"/>
      </c:barChart>
      <c:dateAx>
        <c:axId val="68440064"/>
        <c:scaling>
          <c:orientation val="minMax"/>
        </c:scaling>
        <c:axPos val="b"/>
        <c:numFmt formatCode="mmm\-yy" sourceLinked="1"/>
        <c:maj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68441600"/>
        <c:crosses val="autoZero"/>
        <c:auto val="1"/>
        <c:lblOffset val="100"/>
      </c:dateAx>
      <c:valAx>
        <c:axId val="68441600"/>
        <c:scaling>
          <c:orientation val="minMax"/>
        </c:scaling>
        <c:delete val="1"/>
        <c:axPos val="l"/>
        <c:numFmt formatCode="General" sourceLinked="1"/>
        <c:tickLblPos val="nextTo"/>
        <c:crossAx val="68440064"/>
        <c:crosses val="autoZero"/>
        <c:crossBetween val="between"/>
      </c:valAx>
    </c:plotArea>
    <c:plotVisOnly val="1"/>
  </c:chart>
  <c:externalData r:id="rId1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34"/>
  <c:chart>
    <c:title>
      <c:tx>
        <c:rich>
          <a:bodyPr/>
          <a:lstStyle/>
          <a:p>
            <a:pPr>
              <a:defRPr/>
            </a:pPr>
            <a:r>
              <a:rPr lang="en-US" sz="1800" b="1" i="0" baseline="0" dirty="0" smtClean="0"/>
              <a:t>ADMISSION TRENDS (MONTH WISE)</a:t>
            </a:r>
            <a:endParaRPr lang="en-US" dirty="0"/>
          </a:p>
        </c:rich>
      </c:tx>
      <c:layout/>
    </c:title>
    <c:plotArea>
      <c:layout>
        <c:manualLayout>
          <c:layoutTarget val="inner"/>
          <c:xMode val="edge"/>
          <c:yMode val="edge"/>
          <c:x val="1.8068909149514218E-2"/>
          <c:y val="0.1179464099788502"/>
          <c:w val="0.9643872312013626"/>
          <c:h val="0.74858185668169286"/>
        </c:manualLayout>
      </c:layout>
      <c:barChart>
        <c:barDir val="col"/>
        <c:grouping val="clustered"/>
        <c:ser>
          <c:idx val="0"/>
          <c:order val="0"/>
          <c:tx>
            <c:strRef>
              <c:f>Department!$B$2:$B$4</c:f>
              <c:strCache>
                <c:ptCount val="1"/>
                <c:pt idx="0">
                  <c:v>SHKM GMC NALHAR MEWAT ADMISSION TREANDS FOR VARIOUS MONTH WISE-2020 New Admisson</c:v>
                </c:pt>
              </c:strCache>
            </c:strRef>
          </c:tx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en-US"/>
              </a:p>
            </c:txPr>
            <c:showVal val="1"/>
          </c:dLbls>
          <c:cat>
            <c:numRef>
              <c:f>Department!$A$5:$A$16</c:f>
              <c:numCache>
                <c:formatCode>mmm\-yy</c:formatCode>
                <c:ptCount val="12"/>
                <c:pt idx="0">
                  <c:v>43831</c:v>
                </c:pt>
                <c:pt idx="1">
                  <c:v>43862</c:v>
                </c:pt>
                <c:pt idx="2">
                  <c:v>43891</c:v>
                </c:pt>
                <c:pt idx="3">
                  <c:v>43922</c:v>
                </c:pt>
                <c:pt idx="4">
                  <c:v>43952</c:v>
                </c:pt>
                <c:pt idx="5">
                  <c:v>43983</c:v>
                </c:pt>
                <c:pt idx="6">
                  <c:v>44013</c:v>
                </c:pt>
                <c:pt idx="7">
                  <c:v>44044</c:v>
                </c:pt>
                <c:pt idx="8">
                  <c:v>44075</c:v>
                </c:pt>
                <c:pt idx="9">
                  <c:v>44105</c:v>
                </c:pt>
                <c:pt idx="10">
                  <c:v>44136</c:v>
                </c:pt>
                <c:pt idx="11">
                  <c:v>44166</c:v>
                </c:pt>
              </c:numCache>
            </c:numRef>
          </c:cat>
          <c:val>
            <c:numRef>
              <c:f>Department!$B$5:$B$16</c:f>
              <c:numCache>
                <c:formatCode>General</c:formatCode>
                <c:ptCount val="12"/>
                <c:pt idx="0">
                  <c:v>2244</c:v>
                </c:pt>
                <c:pt idx="1">
                  <c:v>2327</c:v>
                </c:pt>
                <c:pt idx="2">
                  <c:v>1727</c:v>
                </c:pt>
                <c:pt idx="3">
                  <c:v>162</c:v>
                </c:pt>
                <c:pt idx="4">
                  <c:v>332</c:v>
                </c:pt>
                <c:pt idx="5">
                  <c:v>647</c:v>
                </c:pt>
                <c:pt idx="6">
                  <c:v>611</c:v>
                </c:pt>
                <c:pt idx="7">
                  <c:v>721</c:v>
                </c:pt>
                <c:pt idx="8">
                  <c:v>875</c:v>
                </c:pt>
                <c:pt idx="9">
                  <c:v>1026</c:v>
                </c:pt>
                <c:pt idx="10">
                  <c:v>851</c:v>
                </c:pt>
                <c:pt idx="11">
                  <c:v>1109</c:v>
                </c:pt>
              </c:numCache>
            </c:numRef>
          </c:val>
        </c:ser>
        <c:dLbls>
          <c:showVal val="1"/>
        </c:dLbls>
        <c:overlap val="-25"/>
        <c:axId val="68462464"/>
        <c:axId val="68464000"/>
      </c:barChart>
      <c:dateAx>
        <c:axId val="68462464"/>
        <c:scaling>
          <c:orientation val="minMax"/>
        </c:scaling>
        <c:axPos val="b"/>
        <c:numFmt formatCode="mmm\-yy" sourceLinked="1"/>
        <c:maj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68464000"/>
        <c:crosses val="autoZero"/>
        <c:auto val="1"/>
        <c:lblOffset val="100"/>
      </c:dateAx>
      <c:valAx>
        <c:axId val="68464000"/>
        <c:scaling>
          <c:orientation val="minMax"/>
        </c:scaling>
        <c:delete val="1"/>
        <c:axPos val="l"/>
        <c:numFmt formatCode="General" sourceLinked="1"/>
        <c:tickLblPos val="nextTo"/>
        <c:crossAx val="68462464"/>
        <c:crosses val="autoZero"/>
        <c:crossBetween val="between"/>
      </c:valAx>
    </c:plotArea>
    <c:plotVisOnly val="1"/>
  </c:chart>
  <c:externalData r:id="rId1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36"/>
  <c:chart>
    <c:title>
      <c:tx>
        <c:rich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 </a:t>
            </a:r>
            <a:r>
              <a:rPr lang="en-US" sz="1800" b="1" i="0" baseline="0" dirty="0" smtClean="0">
                <a:latin typeface="Times New Roman" pitchFamily="18" charset="0"/>
                <a:cs typeface="Times New Roman" pitchFamily="18" charset="0"/>
              </a:rPr>
              <a:t>Major Surgical Procedures (Month Wise)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endParaRPr lang="en-US" dirty="0"/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en-US"/>
              </a:p>
            </c:txPr>
            <c:showVal val="1"/>
          </c:dLbls>
          <c:cat>
            <c:numRef>
              <c:f>Surgeries!$A$115:$A$126</c:f>
              <c:numCache>
                <c:formatCode>mmm\-yy</c:formatCode>
                <c:ptCount val="12"/>
                <c:pt idx="0">
                  <c:v>43831</c:v>
                </c:pt>
                <c:pt idx="1">
                  <c:v>43862</c:v>
                </c:pt>
                <c:pt idx="2">
                  <c:v>43891</c:v>
                </c:pt>
                <c:pt idx="3">
                  <c:v>43922</c:v>
                </c:pt>
                <c:pt idx="4">
                  <c:v>43952</c:v>
                </c:pt>
                <c:pt idx="5">
                  <c:v>43983</c:v>
                </c:pt>
                <c:pt idx="6">
                  <c:v>44013</c:v>
                </c:pt>
                <c:pt idx="7">
                  <c:v>44044</c:v>
                </c:pt>
                <c:pt idx="8">
                  <c:v>44075</c:v>
                </c:pt>
                <c:pt idx="9">
                  <c:v>44105</c:v>
                </c:pt>
                <c:pt idx="10">
                  <c:v>44136</c:v>
                </c:pt>
                <c:pt idx="11">
                  <c:v>44166</c:v>
                </c:pt>
              </c:numCache>
            </c:numRef>
          </c:cat>
          <c:val>
            <c:numRef>
              <c:f>Surgeries!$B$115:$B$126</c:f>
              <c:numCache>
                <c:formatCode>General</c:formatCode>
                <c:ptCount val="12"/>
                <c:pt idx="0">
                  <c:v>622</c:v>
                </c:pt>
                <c:pt idx="1">
                  <c:v>741</c:v>
                </c:pt>
                <c:pt idx="2">
                  <c:v>470</c:v>
                </c:pt>
                <c:pt idx="3">
                  <c:v>1</c:v>
                </c:pt>
                <c:pt idx="4">
                  <c:v>44</c:v>
                </c:pt>
                <c:pt idx="5">
                  <c:v>87</c:v>
                </c:pt>
                <c:pt idx="6">
                  <c:v>118</c:v>
                </c:pt>
                <c:pt idx="7">
                  <c:v>160</c:v>
                </c:pt>
                <c:pt idx="8">
                  <c:v>221</c:v>
                </c:pt>
                <c:pt idx="9">
                  <c:v>348</c:v>
                </c:pt>
                <c:pt idx="10">
                  <c:v>240</c:v>
                </c:pt>
                <c:pt idx="11">
                  <c:v>360</c:v>
                </c:pt>
              </c:numCache>
            </c:numRef>
          </c:val>
        </c:ser>
        <c:dLbls>
          <c:showVal val="1"/>
        </c:dLbls>
        <c:overlap val="-25"/>
        <c:axId val="68378624"/>
        <c:axId val="68380160"/>
      </c:barChart>
      <c:dateAx>
        <c:axId val="68378624"/>
        <c:scaling>
          <c:orientation val="minMax"/>
        </c:scaling>
        <c:axPos val="b"/>
        <c:numFmt formatCode="mmm\-yy" sourceLinked="1"/>
        <c:maj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68380160"/>
        <c:crosses val="autoZero"/>
        <c:auto val="1"/>
        <c:lblOffset val="100"/>
      </c:dateAx>
      <c:valAx>
        <c:axId val="68380160"/>
        <c:scaling>
          <c:orientation val="minMax"/>
        </c:scaling>
        <c:delete val="1"/>
        <c:axPos val="l"/>
        <c:numFmt formatCode="General" sourceLinked="1"/>
        <c:tickLblPos val="nextTo"/>
        <c:crossAx val="68378624"/>
        <c:crosses val="autoZero"/>
        <c:crossBetween val="between"/>
      </c:valAx>
    </c:plotArea>
    <c:plotVisOnly val="1"/>
  </c:chart>
  <c:externalData r:id="rId1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34"/>
  <c:chart>
    <c:title>
      <c:tx>
        <c:rich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 </a:t>
            </a:r>
            <a:r>
              <a:rPr lang="en-US" sz="1800" b="1" i="0" baseline="0" dirty="0" smtClean="0">
                <a:latin typeface="Times New Roman" pitchFamily="18" charset="0"/>
                <a:cs typeface="Times New Roman" pitchFamily="18" charset="0"/>
              </a:rPr>
              <a:t>Minor Surgical  Procedures (Month Wise)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endParaRPr lang="en-US" dirty="0"/>
          </a:p>
        </c:rich>
      </c:tx>
      <c:layout>
        <c:manualLayout>
          <c:xMode val="edge"/>
          <c:yMode val="edge"/>
          <c:x val="0.25756044874921608"/>
          <c:y val="4.8158752883162325E-4"/>
        </c:manualLayout>
      </c:layout>
    </c:title>
    <c:plotArea>
      <c:layout>
        <c:manualLayout>
          <c:layoutTarget val="inner"/>
          <c:xMode val="edge"/>
          <c:yMode val="edge"/>
          <c:x val="1.6224188790560493E-2"/>
          <c:y val="0.10593434343434346"/>
          <c:w val="0.96755162241887982"/>
          <c:h val="0.80565656565656552"/>
        </c:manualLayout>
      </c:layout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en-US"/>
              </a:p>
            </c:txPr>
            <c:showVal val="1"/>
          </c:dLbls>
          <c:cat>
            <c:numRef>
              <c:f>Surgeries!$A$98:$A$109</c:f>
              <c:numCache>
                <c:formatCode>mmm\-yy</c:formatCode>
                <c:ptCount val="12"/>
                <c:pt idx="0">
                  <c:v>43831</c:v>
                </c:pt>
                <c:pt idx="1">
                  <c:v>43862</c:v>
                </c:pt>
                <c:pt idx="2">
                  <c:v>43891</c:v>
                </c:pt>
                <c:pt idx="3">
                  <c:v>43922</c:v>
                </c:pt>
                <c:pt idx="4">
                  <c:v>43952</c:v>
                </c:pt>
                <c:pt idx="5">
                  <c:v>43983</c:v>
                </c:pt>
                <c:pt idx="6">
                  <c:v>44013</c:v>
                </c:pt>
                <c:pt idx="7">
                  <c:v>44044</c:v>
                </c:pt>
                <c:pt idx="8">
                  <c:v>44075</c:v>
                </c:pt>
                <c:pt idx="9">
                  <c:v>44105</c:v>
                </c:pt>
                <c:pt idx="10">
                  <c:v>44136</c:v>
                </c:pt>
                <c:pt idx="11">
                  <c:v>44166</c:v>
                </c:pt>
              </c:numCache>
            </c:numRef>
          </c:cat>
          <c:val>
            <c:numRef>
              <c:f>Surgeries!$B$98:$B$109</c:f>
              <c:numCache>
                <c:formatCode>General</c:formatCode>
                <c:ptCount val="12"/>
                <c:pt idx="0">
                  <c:v>2997</c:v>
                </c:pt>
                <c:pt idx="1">
                  <c:v>3126</c:v>
                </c:pt>
                <c:pt idx="2">
                  <c:v>2338</c:v>
                </c:pt>
                <c:pt idx="3">
                  <c:v>40</c:v>
                </c:pt>
                <c:pt idx="4">
                  <c:v>323</c:v>
                </c:pt>
                <c:pt idx="5">
                  <c:v>1047</c:v>
                </c:pt>
                <c:pt idx="6">
                  <c:v>1252</c:v>
                </c:pt>
                <c:pt idx="7">
                  <c:v>1514</c:v>
                </c:pt>
                <c:pt idx="8">
                  <c:v>1706</c:v>
                </c:pt>
                <c:pt idx="9">
                  <c:v>1714</c:v>
                </c:pt>
                <c:pt idx="10">
                  <c:v>1587</c:v>
                </c:pt>
                <c:pt idx="11">
                  <c:v>1931</c:v>
                </c:pt>
              </c:numCache>
            </c:numRef>
          </c:val>
        </c:ser>
        <c:dLbls>
          <c:showVal val="1"/>
        </c:dLbls>
        <c:overlap val="-25"/>
        <c:axId val="68511616"/>
        <c:axId val="68513152"/>
      </c:barChart>
      <c:dateAx>
        <c:axId val="68511616"/>
        <c:scaling>
          <c:orientation val="minMax"/>
        </c:scaling>
        <c:axPos val="b"/>
        <c:numFmt formatCode="mmm\-yy" sourceLinked="1"/>
        <c:maj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68513152"/>
        <c:crosses val="autoZero"/>
        <c:auto val="1"/>
        <c:lblOffset val="100"/>
      </c:dateAx>
      <c:valAx>
        <c:axId val="68513152"/>
        <c:scaling>
          <c:orientation val="minMax"/>
        </c:scaling>
        <c:delete val="1"/>
        <c:axPos val="l"/>
        <c:numFmt formatCode="General" sourceLinked="1"/>
        <c:tickLblPos val="nextTo"/>
        <c:crossAx val="68511616"/>
        <c:crosses val="autoZero"/>
        <c:crossBetween val="between"/>
      </c:valAx>
    </c:plotArea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4E3362-0E5F-4241-8DC9-9A25A7C316F3}" type="datetimeFigureOut">
              <a:rPr lang="en-US" smtClean="0"/>
              <a:pPr/>
              <a:t>6/10/2022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7FAF93-8B1B-4DA6-BED9-6E24B947F97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F6023E-46C3-7D43-A024-6B19CF6DF7DA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5620925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F6023E-46C3-7D43-A024-6B19CF6DF7DA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5620925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F6023E-46C3-7D43-A024-6B19CF6DF7DA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5620925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F6023E-46C3-7D43-A024-6B19CF6DF7DA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5620925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984375"/>
          </a:xfrm>
        </p:spPr>
        <p:txBody>
          <a:bodyPr>
            <a:normAutofit fontScale="90000"/>
          </a:bodyPr>
          <a:lstStyle/>
          <a:p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SHKM Govt. Medical College 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Nalhar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MEDICAL RECORD DEPARTMENT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dirty="0">
                <a:latin typeface="Times New Roman" pitchFamily="18" charset="0"/>
                <a:cs typeface="Times New Roman" pitchFamily="18" charset="0"/>
              </a:rPr>
            </a:br>
            <a:r>
              <a:rPr lang="en-US" sz="3100" b="1" u="sng" dirty="0">
                <a:latin typeface="Times New Roman" pitchFamily="18" charset="0"/>
                <a:cs typeface="Times New Roman" pitchFamily="18" charset="0"/>
              </a:rPr>
              <a:t>Benefits Provided by the Institute </a:t>
            </a:r>
            <a:r>
              <a:rPr lang="en-US" sz="3600" b="1" u="sng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u="sng" dirty="0"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3600" b="1" baseline="30000" dirty="0" smtClean="0"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January 2020 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31</a:t>
            </a:r>
            <a:r>
              <a:rPr lang="en-US" sz="3600" b="1" baseline="30000" dirty="0" smtClean="0"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December 2020)</a:t>
            </a:r>
            <a:endParaRPr lang="en-US" sz="3600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24200" y="152400"/>
            <a:ext cx="2514600" cy="16764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6577606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08320302"/>
              </p:ext>
            </p:extLst>
          </p:nvPr>
        </p:nvGraphicFramePr>
        <p:xfrm>
          <a:off x="228600" y="1524005"/>
          <a:ext cx="8686799" cy="5013094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104432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69652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94595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969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>
                          <a:latin typeface="Times New Roman" pitchFamily="18" charset="0"/>
                          <a:cs typeface="Times New Roman" pitchFamily="18" charset="0"/>
                        </a:rPr>
                        <a:t>Number</a:t>
                      </a:r>
                      <a:r>
                        <a:rPr lang="en-US" sz="1800" b="1" baseline="0" dirty="0">
                          <a:latin typeface="Times New Roman" pitchFamily="18" charset="0"/>
                          <a:cs typeface="Times New Roman" pitchFamily="18" charset="0"/>
                        </a:rPr>
                        <a:t> of Patients Provided OPD Services</a:t>
                      </a:r>
                      <a:endParaRPr lang="en-US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800" b="1" kern="1200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220732</a:t>
                      </a:r>
                      <a:endParaRPr lang="en-US" sz="1800" b="1" kern="1200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969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>
                          <a:latin typeface="Times New Roman" pitchFamily="18" charset="0"/>
                          <a:cs typeface="Times New Roman" pitchFamily="18" charset="0"/>
                        </a:rPr>
                        <a:t>Number of Patients Provided IPD Services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kern="1200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12632</a:t>
                      </a:r>
                      <a:endParaRPr lang="en-IN" sz="1800" b="1" kern="1200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969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>
                          <a:latin typeface="Times New Roman" pitchFamily="18" charset="0"/>
                          <a:cs typeface="Times New Roman" pitchFamily="18" charset="0"/>
                        </a:rPr>
                        <a:t>Number of Major Surgeries Performed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3412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969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>
                          <a:latin typeface="Times New Roman" pitchFamily="18" charset="0"/>
                          <a:cs typeface="Times New Roman" pitchFamily="18" charset="0"/>
                        </a:rPr>
                        <a:t>Number of Minor Surgeries Performed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19575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969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>
                          <a:latin typeface="Times New Roman" pitchFamily="18" charset="0"/>
                          <a:cs typeface="Times New Roman" pitchFamily="18" charset="0"/>
                        </a:rPr>
                        <a:t>Number of Normal </a:t>
                      </a:r>
                      <a:r>
                        <a:rPr lang="en-US" sz="1800" b="1" baseline="0" dirty="0">
                          <a:latin typeface="Times New Roman" pitchFamily="18" charset="0"/>
                          <a:cs typeface="Times New Roman" pitchFamily="18" charset="0"/>
                        </a:rPr>
                        <a:t>Deliveries Conducted</a:t>
                      </a:r>
                      <a:endParaRPr lang="en-US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461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969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>
                          <a:latin typeface="Times New Roman" pitchFamily="18" charset="0"/>
                          <a:cs typeface="Times New Roman" pitchFamily="18" charset="0"/>
                        </a:rPr>
                        <a:t>Caesarian Deliveries Conducted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485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65531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Laboratory Investigations (Pathology, Biochemistry, Microbiology)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420055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X </a:t>
                      </a:r>
                      <a:r>
                        <a:rPr lang="en-IN" sz="18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– rays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69178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5052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err="1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Ultrasonography</a:t>
                      </a:r>
                      <a:r>
                        <a:rPr lang="en-IN" sz="1800" b="1" cap="none" spc="0" baseline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IN" sz="1800" b="1" cap="none" spc="0" baseline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(USG)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216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ECG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5448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MRI</a:t>
                      </a:r>
                      <a:endParaRPr lang="en-US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2510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1773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>
                          <a:latin typeface="Times New Roman" pitchFamily="18" charset="0"/>
                          <a:cs typeface="Times New Roman" pitchFamily="18" charset="0"/>
                        </a:rPr>
                        <a:t>CT</a:t>
                      </a:r>
                      <a:r>
                        <a:rPr lang="en-US" sz="1800" b="1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Scan</a:t>
                      </a:r>
                      <a:endParaRPr lang="en-US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6102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600200" y="228600"/>
            <a:ext cx="71628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SHKM Govt. Medical College Nalhar (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000" b="1" dirty="0" smtClean="0">
                <a:latin typeface="Arial Narrow" pitchFamily="34" charset="0"/>
              </a:rPr>
              <a:t>1</a:t>
            </a:r>
            <a:r>
              <a:rPr lang="en-US" sz="2000" b="1" baseline="30000" dirty="0" smtClean="0">
                <a:latin typeface="Arial Narrow" pitchFamily="34" charset="0"/>
              </a:rPr>
              <a:t>st</a:t>
            </a:r>
            <a:r>
              <a:rPr lang="en-US" sz="2000" b="1" dirty="0" smtClean="0">
                <a:latin typeface="Arial Narrow" pitchFamily="34" charset="0"/>
              </a:rPr>
              <a:t> January 2020 to 31</a:t>
            </a:r>
            <a:r>
              <a:rPr lang="en-US" sz="2000" b="1" baseline="30000" dirty="0" smtClean="0">
                <a:latin typeface="Arial Narrow" pitchFamily="34" charset="0"/>
              </a:rPr>
              <a:t>st</a:t>
            </a:r>
            <a:r>
              <a:rPr lang="en-US" sz="2000" b="1" dirty="0" smtClean="0">
                <a:latin typeface="Arial Narrow" pitchFamily="34" charset="0"/>
              </a:rPr>
              <a:t> December 2020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7" descr="LOGO SHKM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" y="152400"/>
            <a:ext cx="1219200" cy="130143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40492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219200" y="228600"/>
            <a:ext cx="69342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SHKM Govt. Medical College Nalhar (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b="1" baseline="30000" dirty="0" smtClean="0"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January 2020 to 31</a:t>
            </a:r>
            <a:r>
              <a:rPr lang="en-US" b="1" baseline="30000" dirty="0" smtClean="0"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December 2020)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152400"/>
            <a:ext cx="1219200" cy="1301432"/>
          </a:xfrm>
          <a:prstGeom prst="rect">
            <a:avLst/>
          </a:prstGeom>
        </p:spPr>
      </p:pic>
      <p:graphicFrame>
        <p:nvGraphicFramePr>
          <p:cNvPr id="7" name="Chart 6"/>
          <p:cNvGraphicFramePr/>
          <p:nvPr/>
        </p:nvGraphicFramePr>
        <p:xfrm>
          <a:off x="152400" y="1452562"/>
          <a:ext cx="8763000" cy="5176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00200" y="228600"/>
            <a:ext cx="71628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SHKM Govt. Medical College Nalhar (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000" b="1" dirty="0" smtClean="0">
                <a:latin typeface="Arial Narrow" pitchFamily="34" charset="0"/>
              </a:rPr>
              <a:t>1</a:t>
            </a:r>
            <a:r>
              <a:rPr lang="en-US" sz="2000" b="1" baseline="30000" dirty="0" smtClean="0">
                <a:latin typeface="Arial Narrow" pitchFamily="34" charset="0"/>
              </a:rPr>
              <a:t>st</a:t>
            </a:r>
            <a:r>
              <a:rPr lang="en-US" sz="2000" b="1" dirty="0" smtClean="0">
                <a:latin typeface="Arial Narrow" pitchFamily="34" charset="0"/>
              </a:rPr>
              <a:t> January 2020 to 31</a:t>
            </a:r>
            <a:r>
              <a:rPr lang="en-US" sz="2000" b="1" baseline="30000" dirty="0" smtClean="0">
                <a:latin typeface="Arial Narrow" pitchFamily="34" charset="0"/>
              </a:rPr>
              <a:t>st</a:t>
            </a:r>
            <a:r>
              <a:rPr lang="en-US" sz="2000" b="1" dirty="0" smtClean="0">
                <a:latin typeface="Arial Narrow" pitchFamily="34" charset="0"/>
              </a:rPr>
              <a:t> December 2020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pic>
        <p:nvPicPr>
          <p:cNvPr id="8" name="Picture 7" descr="LOGO SHKM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" y="152400"/>
            <a:ext cx="1219200" cy="1301432"/>
          </a:xfrm>
          <a:prstGeom prst="rect">
            <a:avLst/>
          </a:prstGeom>
        </p:spPr>
      </p:pic>
      <p:graphicFrame>
        <p:nvGraphicFramePr>
          <p:cNvPr id="5" name="Chart 4"/>
          <p:cNvGraphicFramePr/>
          <p:nvPr/>
        </p:nvGraphicFramePr>
        <p:xfrm>
          <a:off x="304800" y="1524000"/>
          <a:ext cx="8610599" cy="5029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="" xmlns:p14="http://schemas.microsoft.com/office/powerpoint/2010/main" val="3840492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00200" y="228600"/>
            <a:ext cx="7162800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SHKM Govt. Medical College Nalhar (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Benefits Provided by The Institute</a:t>
            </a:r>
          </a:p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000" b="1" dirty="0" smtClean="0">
                <a:latin typeface="Arial Narrow" pitchFamily="34" charset="0"/>
              </a:rPr>
              <a:t>1</a:t>
            </a:r>
            <a:r>
              <a:rPr lang="en-US" sz="2000" b="1" baseline="30000" dirty="0" smtClean="0">
                <a:latin typeface="Arial Narrow" pitchFamily="34" charset="0"/>
              </a:rPr>
              <a:t>st</a:t>
            </a:r>
            <a:r>
              <a:rPr lang="en-US" sz="2000" b="1" dirty="0" smtClean="0">
                <a:latin typeface="Arial Narrow" pitchFamily="34" charset="0"/>
              </a:rPr>
              <a:t> January 2020 to 31</a:t>
            </a:r>
            <a:r>
              <a:rPr lang="en-US" sz="2000" b="1" baseline="30000" dirty="0" smtClean="0">
                <a:latin typeface="Arial Narrow" pitchFamily="34" charset="0"/>
              </a:rPr>
              <a:t>st</a:t>
            </a:r>
            <a:r>
              <a:rPr lang="en-US" sz="2000" b="1" dirty="0" smtClean="0">
                <a:latin typeface="Arial Narrow" pitchFamily="34" charset="0"/>
              </a:rPr>
              <a:t> December 2020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7" descr="LOGO SHKM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" y="152400"/>
            <a:ext cx="1219200" cy="1301432"/>
          </a:xfrm>
          <a:prstGeom prst="rect">
            <a:avLst/>
          </a:prstGeom>
        </p:spPr>
      </p:pic>
      <p:graphicFrame>
        <p:nvGraphicFramePr>
          <p:cNvPr id="5" name="Chart 4"/>
          <p:cNvGraphicFramePr/>
          <p:nvPr/>
        </p:nvGraphicFramePr>
        <p:xfrm>
          <a:off x="152400" y="1524001"/>
          <a:ext cx="8762999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="" xmlns:p14="http://schemas.microsoft.com/office/powerpoint/2010/main" val="3840492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00200" y="228600"/>
            <a:ext cx="71628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SHKM Govt. Medical College Nalhar (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Hospital Utilization Indicators</a:t>
            </a:r>
          </a:p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000" b="1" dirty="0" smtClean="0">
                <a:latin typeface="Arial Narrow" pitchFamily="34" charset="0"/>
              </a:rPr>
              <a:t>1</a:t>
            </a:r>
            <a:r>
              <a:rPr lang="en-US" sz="2000" b="1" baseline="30000" dirty="0" smtClean="0">
                <a:latin typeface="Arial Narrow" pitchFamily="34" charset="0"/>
              </a:rPr>
              <a:t>st</a:t>
            </a:r>
            <a:r>
              <a:rPr lang="en-US" sz="2000" b="1" dirty="0" smtClean="0">
                <a:latin typeface="Arial Narrow" pitchFamily="34" charset="0"/>
              </a:rPr>
              <a:t> January 2020 to 31</a:t>
            </a:r>
            <a:r>
              <a:rPr lang="en-US" sz="2000" b="1" baseline="30000" dirty="0" smtClean="0">
                <a:latin typeface="Arial Narrow" pitchFamily="34" charset="0"/>
              </a:rPr>
              <a:t>st</a:t>
            </a:r>
            <a:r>
              <a:rPr lang="en-US" sz="2000" b="1" dirty="0" smtClean="0">
                <a:latin typeface="Arial Narrow" pitchFamily="34" charset="0"/>
              </a:rPr>
              <a:t> December 2020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7" descr="LOGO SHKM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" y="152400"/>
            <a:ext cx="1219200" cy="1301432"/>
          </a:xfrm>
          <a:prstGeom prst="rect">
            <a:avLst/>
          </a:prstGeom>
        </p:spPr>
      </p:pic>
      <p:graphicFrame>
        <p:nvGraphicFramePr>
          <p:cNvPr id="5" name="Chart 4"/>
          <p:cNvGraphicFramePr/>
          <p:nvPr/>
        </p:nvGraphicFramePr>
        <p:xfrm>
          <a:off x="228600" y="1447800"/>
          <a:ext cx="8686799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="" xmlns:p14="http://schemas.microsoft.com/office/powerpoint/2010/main" val="3840492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752600" y="381000"/>
            <a:ext cx="6096000" cy="108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 sz="2160" b="1" i="0" u="none" strike="noStrike" kern="1200" baseline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r>
              <a:rPr lang="en-US" dirty="0" smtClean="0"/>
              <a:t>SHKM Govt. Medical College Nalhar (</a:t>
            </a:r>
            <a:r>
              <a:rPr lang="en-US" dirty="0" err="1" smtClean="0"/>
              <a:t>Nuh</a:t>
            </a:r>
            <a:r>
              <a:rPr lang="en-US" dirty="0" smtClean="0"/>
              <a:t>)</a:t>
            </a:r>
          </a:p>
          <a:p>
            <a:pPr algn="ctr">
              <a:defRPr sz="2160" b="1" i="0" u="none" strike="noStrike" kern="1200" baseline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r>
              <a:rPr lang="en-US" dirty="0" smtClean="0"/>
              <a:t>Benefits Provide by The Institute</a:t>
            </a:r>
          </a:p>
          <a:p>
            <a:pPr algn="ctr">
              <a:defRPr sz="2160" b="1" i="0" u="none" strike="noStrike" kern="1200" baseline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r>
              <a:rPr lang="en-US" dirty="0" smtClean="0"/>
              <a:t>(</a:t>
            </a:r>
            <a:r>
              <a:rPr lang="en-US" b="1" dirty="0" smtClean="0"/>
              <a:t>1</a:t>
            </a:r>
            <a:r>
              <a:rPr lang="en-US" b="1" baseline="30000" dirty="0" smtClean="0"/>
              <a:t>st</a:t>
            </a:r>
            <a:r>
              <a:rPr lang="en-US" b="1" dirty="0" smtClean="0"/>
              <a:t> January 2020 to 31</a:t>
            </a:r>
            <a:r>
              <a:rPr lang="en-US" b="1" baseline="30000" dirty="0" smtClean="0"/>
              <a:t>st</a:t>
            </a:r>
            <a:r>
              <a:rPr lang="en-US" b="1" dirty="0" smtClean="0"/>
              <a:t> December 2020</a:t>
            </a:r>
            <a:r>
              <a:rPr lang="en-US" dirty="0" smtClean="0"/>
              <a:t>)</a:t>
            </a:r>
            <a:endParaRPr lang="en-US" dirty="0"/>
          </a:p>
        </p:txBody>
      </p:sp>
      <p:pic>
        <p:nvPicPr>
          <p:cNvPr id="7" name="Picture 6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152400"/>
            <a:ext cx="1371600" cy="1301432"/>
          </a:xfrm>
          <a:prstGeom prst="rect">
            <a:avLst/>
          </a:prstGeom>
        </p:spPr>
      </p:pic>
      <p:graphicFrame>
        <p:nvGraphicFramePr>
          <p:cNvPr id="5" name="Chart 4"/>
          <p:cNvGraphicFramePr/>
          <p:nvPr/>
        </p:nvGraphicFramePr>
        <p:xfrm>
          <a:off x="228600" y="1609725"/>
          <a:ext cx="8686800" cy="49434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</a:t>
            </a:r>
            <a:r>
              <a:rPr lang="en-US" sz="19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 by The Institute 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19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2020 to 31</a:t>
            </a:r>
            <a:r>
              <a:rPr lang="en-US" sz="19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2020)</a:t>
            </a:r>
            <a:endParaRPr lang="en-US" sz="19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152400"/>
            <a:ext cx="1371600" cy="1301432"/>
          </a:xfrm>
          <a:prstGeom prst="rect">
            <a:avLst/>
          </a:prstGeom>
        </p:spPr>
      </p:pic>
      <p:graphicFrame>
        <p:nvGraphicFramePr>
          <p:cNvPr id="5" name="Chart 4"/>
          <p:cNvGraphicFramePr/>
          <p:nvPr/>
        </p:nvGraphicFramePr>
        <p:xfrm>
          <a:off x="152400" y="1600200"/>
          <a:ext cx="8839200" cy="5029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 sz="2160" b="1" i="0" u="none" strike="noStrike" kern="1200" baseline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</a:t>
            </a:r>
            <a:r>
              <a:rPr lang="en-US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 by The Institute </a:t>
            </a:r>
            <a:b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2020 to 31</a:t>
            </a:r>
            <a:r>
              <a:rPr lang="en-US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2020)</a:t>
            </a:r>
            <a:b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dirty="0"/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152400"/>
            <a:ext cx="1371600" cy="1301432"/>
          </a:xfrm>
          <a:prstGeom prst="rect">
            <a:avLst/>
          </a:prstGeom>
        </p:spPr>
      </p:pic>
      <p:graphicFrame>
        <p:nvGraphicFramePr>
          <p:cNvPr id="5" name="Chart 4"/>
          <p:cNvGraphicFramePr/>
          <p:nvPr/>
        </p:nvGraphicFramePr>
        <p:xfrm>
          <a:off x="228600" y="1524001"/>
          <a:ext cx="8762999" cy="510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96962"/>
          </a:xfrm>
        </p:spPr>
        <p:txBody>
          <a:bodyPr>
            <a:noAutofit/>
          </a:bodyPr>
          <a:lstStyle/>
          <a:p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</a:t>
            </a:r>
            <a:r>
              <a:rPr lang="en-US" sz="19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 by The Institute 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19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2020 to 31</a:t>
            </a:r>
            <a:r>
              <a:rPr lang="en-US" sz="19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2020)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1900" dirty="0"/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152400"/>
            <a:ext cx="1371600" cy="1301432"/>
          </a:xfrm>
          <a:prstGeom prst="rect">
            <a:avLst/>
          </a:prstGeom>
        </p:spPr>
      </p:pic>
      <p:graphicFrame>
        <p:nvGraphicFramePr>
          <p:cNvPr id="5" name="Chart 4"/>
          <p:cNvGraphicFramePr/>
          <p:nvPr/>
        </p:nvGraphicFramePr>
        <p:xfrm>
          <a:off x="304800" y="1600200"/>
          <a:ext cx="8610599" cy="4876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</a:t>
            </a:r>
            <a:r>
              <a:rPr lang="en-US" sz="19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 by The Institute 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19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2020 to 31</a:t>
            </a:r>
            <a:r>
              <a:rPr lang="en-US" sz="19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2020)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19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152400"/>
            <a:ext cx="1371600" cy="1301432"/>
          </a:xfrm>
          <a:prstGeom prst="rect">
            <a:avLst/>
          </a:prstGeom>
        </p:spPr>
      </p:pic>
      <p:graphicFrame>
        <p:nvGraphicFramePr>
          <p:cNvPr id="7" name="Chart 6"/>
          <p:cNvGraphicFramePr/>
          <p:nvPr/>
        </p:nvGraphicFramePr>
        <p:xfrm>
          <a:off x="228600" y="1524000"/>
          <a:ext cx="8686800" cy="5029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</a:t>
            </a:r>
            <a:r>
              <a:rPr lang="en-US" sz="19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 by The Institute 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19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2020 to 31</a:t>
            </a:r>
            <a:r>
              <a:rPr lang="en-US" sz="19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2020)</a:t>
            </a:r>
            <a:endParaRPr lang="en-US" sz="1900" dirty="0"/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152400"/>
            <a:ext cx="1371600" cy="1301432"/>
          </a:xfrm>
          <a:prstGeom prst="rect">
            <a:avLst/>
          </a:prstGeom>
        </p:spPr>
      </p:pic>
      <p:graphicFrame>
        <p:nvGraphicFramePr>
          <p:cNvPr id="5" name="Chart 4"/>
          <p:cNvGraphicFramePr/>
          <p:nvPr/>
        </p:nvGraphicFramePr>
        <p:xfrm>
          <a:off x="228600" y="1600200"/>
          <a:ext cx="8686799" cy="4953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</a:t>
            </a:r>
            <a:r>
              <a:rPr lang="en-US" sz="19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 by The Institute 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19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2020 to 31</a:t>
            </a:r>
            <a:r>
              <a:rPr lang="en-US" sz="19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2020)</a:t>
            </a:r>
            <a:endParaRPr lang="en-US" sz="1900" dirty="0"/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152400"/>
            <a:ext cx="1371600" cy="1301432"/>
          </a:xfrm>
          <a:prstGeom prst="rect">
            <a:avLst/>
          </a:prstGeom>
        </p:spPr>
      </p:pic>
      <p:graphicFrame>
        <p:nvGraphicFramePr>
          <p:cNvPr id="5" name="Chart 4"/>
          <p:cNvGraphicFramePr/>
          <p:nvPr/>
        </p:nvGraphicFramePr>
        <p:xfrm>
          <a:off x="304800" y="1447800"/>
          <a:ext cx="8610600" cy="5029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 sz="2160" b="1" i="0" u="none" strike="noStrike" kern="1200" baseline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</a:t>
            </a:r>
            <a:r>
              <a:rPr lang="en-US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 by The Institute </a:t>
            </a:r>
            <a:b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2020 to 31</a:t>
            </a:r>
            <a:r>
              <a:rPr lang="en-US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2020)</a:t>
            </a:r>
            <a:b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dirty="0"/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152400"/>
            <a:ext cx="1371600" cy="1301432"/>
          </a:xfrm>
          <a:prstGeom prst="rect">
            <a:avLst/>
          </a:prstGeom>
        </p:spPr>
      </p:pic>
      <p:graphicFrame>
        <p:nvGraphicFramePr>
          <p:cNvPr id="5" name="Chart 4"/>
          <p:cNvGraphicFramePr/>
          <p:nvPr/>
        </p:nvGraphicFramePr>
        <p:xfrm>
          <a:off x="309563" y="1600200"/>
          <a:ext cx="8524874" cy="4876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524000" y="228600"/>
            <a:ext cx="6248400" cy="10649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 sz="2160" b="1" i="0" u="none" strike="noStrike" kern="1200" baseline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r>
              <a:rPr lang="en-US" sz="2000" dirty="0" smtClean="0"/>
              <a:t>SHKM Govt. Medical College Nalhar (</a:t>
            </a:r>
            <a:r>
              <a:rPr lang="en-US" sz="2000" dirty="0" err="1" smtClean="0"/>
              <a:t>Nuh</a:t>
            </a:r>
            <a:r>
              <a:rPr lang="en-US" sz="2000" dirty="0" smtClean="0"/>
              <a:t>)</a:t>
            </a:r>
          </a:p>
          <a:p>
            <a:pPr algn="ctr">
              <a:defRPr sz="2160" b="1" i="0" u="none" strike="noStrike" kern="1200" baseline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r>
              <a:rPr lang="en-US" dirty="0" smtClean="0"/>
              <a:t>Benefits Provide by The Institute</a:t>
            </a:r>
          </a:p>
          <a:p>
            <a:pPr algn="ctr">
              <a:defRPr sz="2160" b="1" i="0" u="none" strike="noStrike" kern="1200" baseline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r>
              <a:rPr lang="en-US" dirty="0" smtClean="0"/>
              <a:t>(</a:t>
            </a:r>
            <a:r>
              <a:rPr lang="en-US" sz="2000" b="1" dirty="0" smtClean="0"/>
              <a:t>1</a:t>
            </a:r>
            <a:r>
              <a:rPr lang="en-US" sz="2000" b="1" baseline="30000" dirty="0" smtClean="0"/>
              <a:t>st</a:t>
            </a:r>
            <a:r>
              <a:rPr lang="en-US" sz="2000" b="1" dirty="0" smtClean="0"/>
              <a:t> January 2020 to 31</a:t>
            </a:r>
            <a:r>
              <a:rPr lang="en-US" sz="2000" b="1" baseline="30000" dirty="0" smtClean="0"/>
              <a:t>st</a:t>
            </a:r>
            <a:r>
              <a:rPr lang="en-US" sz="2000" b="1" dirty="0" smtClean="0"/>
              <a:t> December 2020</a:t>
            </a:r>
            <a:r>
              <a:rPr lang="en-US" dirty="0" smtClean="0"/>
              <a:t>)</a:t>
            </a:r>
          </a:p>
        </p:txBody>
      </p:sp>
      <p:pic>
        <p:nvPicPr>
          <p:cNvPr id="8" name="Picture 7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152400"/>
            <a:ext cx="1219200" cy="1301432"/>
          </a:xfrm>
          <a:prstGeom prst="rect">
            <a:avLst/>
          </a:prstGeom>
        </p:spPr>
      </p:pic>
      <p:graphicFrame>
        <p:nvGraphicFramePr>
          <p:cNvPr id="5" name="Chart 4"/>
          <p:cNvGraphicFramePr/>
          <p:nvPr/>
        </p:nvGraphicFramePr>
        <p:xfrm>
          <a:off x="228600" y="1524000"/>
          <a:ext cx="8610600" cy="5029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</a:t>
            </a:r>
            <a:r>
              <a:rPr lang="en-US" sz="19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 by The Institute 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19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2020 to 31</a:t>
            </a:r>
            <a:r>
              <a:rPr lang="en-US" sz="19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2020)</a:t>
            </a:r>
            <a:endParaRPr lang="en-US" sz="19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152400"/>
            <a:ext cx="1371600" cy="1301432"/>
          </a:xfrm>
          <a:prstGeom prst="rect">
            <a:avLst/>
          </a:prstGeom>
        </p:spPr>
      </p:pic>
      <p:graphicFrame>
        <p:nvGraphicFramePr>
          <p:cNvPr id="5" name="Chart 4"/>
          <p:cNvGraphicFramePr/>
          <p:nvPr/>
        </p:nvGraphicFramePr>
        <p:xfrm>
          <a:off x="228600" y="1600200"/>
          <a:ext cx="8763000" cy="4876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</a:t>
            </a:r>
            <a:r>
              <a:rPr lang="en-US" sz="20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 </a:t>
            </a:r>
            <a:br>
              <a:rPr lang="en-US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0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2020 to 31</a:t>
            </a:r>
            <a:r>
              <a:rPr lang="en-US" sz="20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2020)</a:t>
            </a:r>
            <a:br>
              <a:rPr lang="en-US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152400"/>
            <a:ext cx="1295400" cy="1301432"/>
          </a:xfrm>
          <a:prstGeom prst="rect">
            <a:avLst/>
          </a:prstGeom>
        </p:spPr>
      </p:pic>
      <p:graphicFrame>
        <p:nvGraphicFramePr>
          <p:cNvPr id="6" name="Chart 5"/>
          <p:cNvGraphicFramePr/>
          <p:nvPr/>
        </p:nvGraphicFramePr>
        <p:xfrm>
          <a:off x="228600" y="1524000"/>
          <a:ext cx="8686800" cy="5029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Autofit/>
          </a:bodyPr>
          <a:lstStyle/>
          <a:p>
            <a:r>
              <a:rPr lang="en-US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</a:t>
            </a:r>
            <a:r>
              <a:rPr lang="en-US" sz="20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 </a:t>
            </a:r>
            <a:br>
              <a:rPr lang="en-US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0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2020 to 31</a:t>
            </a:r>
            <a:r>
              <a:rPr lang="en-US" sz="20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2020)</a:t>
            </a:r>
            <a:endParaRPr lang="en-US" sz="2000" dirty="0"/>
          </a:p>
        </p:txBody>
      </p:sp>
      <p:pic>
        <p:nvPicPr>
          <p:cNvPr id="5" name="Picture 4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" y="152400"/>
            <a:ext cx="1600200" cy="990600"/>
          </a:xfrm>
          <a:prstGeom prst="rect">
            <a:avLst/>
          </a:prstGeom>
        </p:spPr>
      </p:pic>
      <p:graphicFrame>
        <p:nvGraphicFramePr>
          <p:cNvPr id="6" name="Chart 5"/>
          <p:cNvGraphicFramePr/>
          <p:nvPr/>
        </p:nvGraphicFramePr>
        <p:xfrm>
          <a:off x="152400" y="1371600"/>
          <a:ext cx="8762999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</a:t>
            </a:r>
            <a:r>
              <a:rPr lang="en-US" sz="19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 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19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2020 to 31</a:t>
            </a:r>
            <a:r>
              <a:rPr lang="en-US" sz="19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2020)</a:t>
            </a:r>
            <a:endParaRPr lang="en-US" sz="1900" dirty="0"/>
          </a:p>
        </p:txBody>
      </p:sp>
      <p:pic>
        <p:nvPicPr>
          <p:cNvPr id="5" name="Picture 4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152400"/>
            <a:ext cx="1143000" cy="1148322"/>
          </a:xfrm>
          <a:prstGeom prst="rect">
            <a:avLst/>
          </a:prstGeom>
        </p:spPr>
      </p:pic>
      <p:graphicFrame>
        <p:nvGraphicFramePr>
          <p:cNvPr id="6" name="Chart 5"/>
          <p:cNvGraphicFramePr/>
          <p:nvPr/>
        </p:nvGraphicFramePr>
        <p:xfrm>
          <a:off x="228600" y="1447800"/>
          <a:ext cx="8686800" cy="51815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</a:t>
            </a:r>
            <a:r>
              <a:rPr lang="en-US" sz="19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 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19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2020 to 31</a:t>
            </a:r>
            <a:r>
              <a:rPr lang="en-US" sz="19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2020)</a:t>
            </a:r>
            <a:endParaRPr lang="en-US" sz="1900" dirty="0"/>
          </a:p>
        </p:txBody>
      </p:sp>
      <p:pic>
        <p:nvPicPr>
          <p:cNvPr id="5" name="Picture 4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152400"/>
            <a:ext cx="1295400" cy="1148322"/>
          </a:xfrm>
          <a:prstGeom prst="rect">
            <a:avLst/>
          </a:prstGeom>
        </p:spPr>
      </p:pic>
      <p:graphicFrame>
        <p:nvGraphicFramePr>
          <p:cNvPr id="6" name="Chart 5"/>
          <p:cNvGraphicFramePr/>
          <p:nvPr/>
        </p:nvGraphicFramePr>
        <p:xfrm>
          <a:off x="152401" y="1524001"/>
          <a:ext cx="8763000" cy="5029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</a:t>
            </a:r>
            <a:r>
              <a:rPr lang="en-US" sz="19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 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19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2020 to 31</a:t>
            </a:r>
            <a:r>
              <a:rPr lang="en-US" sz="19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2020)</a:t>
            </a:r>
            <a:endParaRPr lang="en-US" sz="1900" dirty="0"/>
          </a:p>
        </p:txBody>
      </p:sp>
      <p:pic>
        <p:nvPicPr>
          <p:cNvPr id="7" name="Picture 6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799" y="152400"/>
            <a:ext cx="1582615" cy="1143000"/>
          </a:xfrm>
          <a:prstGeom prst="rect">
            <a:avLst/>
          </a:prstGeom>
        </p:spPr>
      </p:pic>
      <p:graphicFrame>
        <p:nvGraphicFramePr>
          <p:cNvPr id="6" name="Chart 5"/>
          <p:cNvGraphicFramePr/>
          <p:nvPr/>
        </p:nvGraphicFramePr>
        <p:xfrm>
          <a:off x="228600" y="1600200"/>
          <a:ext cx="8610600" cy="5029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912</TotalTime>
  <Words>525</Words>
  <Application>Microsoft Office PowerPoint</Application>
  <PresentationFormat>On-screen Show (4:3)</PresentationFormat>
  <Paragraphs>127</Paragraphs>
  <Slides>21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SHKM Govt. Medical College  Nalhar (Nuh) MEDICAL RECORD DEPARTMENT Benefits Provided by the Institute  (1st January 2020 to 31st December 2020)</vt:lpstr>
      <vt:lpstr>Slide 2</vt:lpstr>
      <vt:lpstr>Slide 3</vt:lpstr>
      <vt:lpstr>Slide 4</vt:lpstr>
      <vt:lpstr>Slide 5</vt:lpstr>
      <vt:lpstr>Slide 6</vt:lpstr>
      <vt:lpstr>Slide 7</vt:lpstr>
      <vt:lpstr>SHKM Govt. Medical College Nalhar (Nuh) Benefits Provide by The Institute  (1st January 2020 to 31st December 2020)</vt:lpstr>
      <vt:lpstr>SHKM Govt. Medical College Nalhar (Nuh) Benefits Provide by The Institute  (1st January 2020 to 31st December 2020) </vt:lpstr>
      <vt:lpstr>SHKM Govt. Medical College Nalhar (Nuh) Benefits Provide by The Institute  (1st January 2020 to 31st December 2020) </vt:lpstr>
      <vt:lpstr>SHKM Govt. Medical College Nalhar (Nuh) Benefits Provide by The Institute  (1st January 2020 to 31st December 2020) </vt:lpstr>
      <vt:lpstr>SHKM Govt. Medical College Nalhar (Nuh) Benefits Provide by The Institute  (1st January 2020 to 31st December 2020)</vt:lpstr>
      <vt:lpstr>SHKM Govt. Medical College Nalhar (Nuh) Benefits Provide by The Institute  (1st January 2020 to 31st December 2020)</vt:lpstr>
      <vt:lpstr>SHKM Govt. Medical College Nalhar (Nuh) Benefits Provide by The Institute  (1st January 2020 to 31st December 2020) </vt:lpstr>
      <vt:lpstr>Slide 15</vt:lpstr>
      <vt:lpstr>SHKM Govt. Medical College Nalhar (Nuh) Benefits Provide by The Institute  (1st January 2020 to 31st December 2020)</vt:lpstr>
      <vt:lpstr>SHKM Govt. Medical College Nalhar (Nuh) Benefits Provided by The Institute  (1st January 2020 to 31st December 2020) </vt:lpstr>
      <vt:lpstr>SHKM Govt. Medical College Nalhar (Nuh) Benefits Provided by The Institute  (1st January 2020 to 31st December 2020)</vt:lpstr>
      <vt:lpstr>SHKM Govt. Medical College Nalhar (Nuh) Benefits Provided by The Institute  (1st January 2020 to 31st December 2020)</vt:lpstr>
      <vt:lpstr>SHKM Govt. Medical College Nalhar (Nuh) Benefits Provided by The Institute  (1st January 2020 to 31st December 2020)</vt:lpstr>
      <vt:lpstr>SHKM Govt. Medical College Nalhar (Nuh) Benefits Provided by The Institute  (1st January 2020 to 31st December 2020)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SHKM Govt. Medical College Nalhar (Nuh) Hospital Utilization indicators (1st Jan. 2013 to 15th Nov. 2017)</dc:title>
  <dc:creator>SHKM MRD</dc:creator>
  <cp:lastModifiedBy>PATHOPC-MRD</cp:lastModifiedBy>
  <cp:revision>177</cp:revision>
  <dcterms:created xsi:type="dcterms:W3CDTF">2006-08-16T00:00:00Z</dcterms:created>
  <dcterms:modified xsi:type="dcterms:W3CDTF">2022-06-10T06:54:36Z</dcterms:modified>
</cp:coreProperties>
</file>