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21\(STATISTICS)%202021\All%20Hospital%20Data%20&amp;%20Graph%202021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ENSES%20DESK\AppData\Roaming\Microsoft\Excel\All%20Hospital%20Data%20&amp;%20Graph%202021%20(version%202).xlsb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800"/>
            </a:pPr>
            <a:r>
              <a:rPr lang="en-US" sz="1800" b="1" i="0" u="none" strike="noStrike" baseline="0"/>
              <a:t>OPD TRENDS (DEPARTMENT WISE)</a:t>
            </a:r>
            <a:endParaRPr lang="en-US" sz="1800"/>
          </a:p>
        </c:rich>
      </c:tx>
      <c:layout/>
    </c:title>
    <c:plotArea>
      <c:layout>
        <c:manualLayout>
          <c:layoutTarget val="inner"/>
          <c:xMode val="edge"/>
          <c:yMode val="edge"/>
          <c:x val="2.2430045820543677E-2"/>
          <c:y val="6.8455877211060404E-2"/>
          <c:w val="0.97494750656167983"/>
          <c:h val="0.68875029183574077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ATTENDENCE'!$B$22</c:f>
              <c:strCache>
                <c:ptCount val="1"/>
                <c:pt idx="0">
                  <c:v>NEW</c:v>
                </c:pt>
              </c:strCache>
            </c:strRef>
          </c:tx>
          <c:dLbls>
            <c:txPr>
              <a:bodyPr/>
              <a:lstStyle/>
              <a:p>
                <a:pPr>
                  <a:defRPr sz="1000" b="1"/>
                </a:pPr>
                <a:endParaRPr lang="en-US"/>
              </a:p>
            </c:txPr>
            <c:showVal val="1"/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ATTENDENCE'!$B$23:$B$33</c:f>
              <c:numCache>
                <c:formatCode>General</c:formatCode>
                <c:ptCount val="11"/>
                <c:pt idx="0">
                  <c:v>23131</c:v>
                </c:pt>
                <c:pt idx="1">
                  <c:v>21776</c:v>
                </c:pt>
                <c:pt idx="2">
                  <c:v>16315</c:v>
                </c:pt>
                <c:pt idx="3">
                  <c:v>16925</c:v>
                </c:pt>
                <c:pt idx="4">
                  <c:v>25095</c:v>
                </c:pt>
                <c:pt idx="5">
                  <c:v>12720</c:v>
                </c:pt>
                <c:pt idx="6">
                  <c:v>8119</c:v>
                </c:pt>
                <c:pt idx="7">
                  <c:v>13303</c:v>
                </c:pt>
                <c:pt idx="8">
                  <c:v>4102</c:v>
                </c:pt>
                <c:pt idx="9">
                  <c:v>4912</c:v>
                </c:pt>
                <c:pt idx="10">
                  <c:v>6301</c:v>
                </c:pt>
              </c:numCache>
            </c:numRef>
          </c:val>
        </c:ser>
        <c:ser>
          <c:idx val="1"/>
          <c:order val="1"/>
          <c:tx>
            <c:strRef>
              <c:f>'OPD ATTENDENCE'!$C$22</c:f>
              <c:strCache>
                <c:ptCount val="1"/>
                <c:pt idx="0">
                  <c:v>OLD</c:v>
                </c:pt>
              </c:strCache>
            </c:strRef>
          </c:tx>
          <c:dLbls>
            <c:dLbl>
              <c:idx val="0"/>
              <c:layout>
                <c:manualLayout>
                  <c:x val="7.0621468926553733E-3"/>
                  <c:y val="2.3494858326003889E-3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en-US"/>
              </a:p>
            </c:txPr>
            <c:showVal val="1"/>
          </c:dLbls>
          <c:cat>
            <c:strRef>
              <c:f>'OPD ATTENDENCE'!$A$23:$A$33</c:f>
              <c:strCache>
                <c:ptCount val="11"/>
                <c:pt idx="0">
                  <c:v>MEDICINE</c:v>
                </c:pt>
                <c:pt idx="1">
                  <c:v>DERMATOLOGY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ORTHOPAEDICS</c:v>
                </c:pt>
                <c:pt idx="5">
                  <c:v>SURGERY</c:v>
                </c:pt>
                <c:pt idx="6">
                  <c:v>OBS.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TB</c:v>
                </c:pt>
              </c:strCache>
            </c:strRef>
          </c:cat>
          <c:val>
            <c:numRef>
              <c:f>'OPD ATTENDENCE'!$C$23:$C$33</c:f>
              <c:numCache>
                <c:formatCode>General</c:formatCode>
                <c:ptCount val="11"/>
                <c:pt idx="0">
                  <c:v>16602</c:v>
                </c:pt>
                <c:pt idx="1">
                  <c:v>9397</c:v>
                </c:pt>
                <c:pt idx="2">
                  <c:v>8044</c:v>
                </c:pt>
                <c:pt idx="3">
                  <c:v>10861</c:v>
                </c:pt>
                <c:pt idx="4">
                  <c:v>19728</c:v>
                </c:pt>
                <c:pt idx="5">
                  <c:v>9528</c:v>
                </c:pt>
                <c:pt idx="6">
                  <c:v>4459</c:v>
                </c:pt>
                <c:pt idx="7">
                  <c:v>6217</c:v>
                </c:pt>
                <c:pt idx="8">
                  <c:v>1913</c:v>
                </c:pt>
                <c:pt idx="9">
                  <c:v>4659</c:v>
                </c:pt>
                <c:pt idx="10">
                  <c:v>5077</c:v>
                </c:pt>
              </c:numCache>
            </c:numRef>
          </c:val>
        </c:ser>
        <c:dLbls>
          <c:showVal val="1"/>
        </c:dLbls>
        <c:overlap val="-25"/>
        <c:axId val="67018752"/>
        <c:axId val="67020288"/>
      </c:barChart>
      <c:catAx>
        <c:axId val="6701875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67020288"/>
        <c:crosses val="autoZero"/>
        <c:auto val="1"/>
        <c:lblAlgn val="ctr"/>
        <c:lblOffset val="100"/>
      </c:catAx>
      <c:valAx>
        <c:axId val="67020288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6701875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5582921838160098"/>
          <c:y val="7.1326874898944445E-2"/>
          <c:w val="0.25643556208016371"/>
          <c:h val="5.8146266421067495E-2"/>
        </c:manualLayout>
      </c:layout>
      <c:txPr>
        <a:bodyPr/>
        <a:lstStyle/>
        <a:p>
          <a:pPr>
            <a:defRPr sz="1400" b="1"/>
          </a:pPr>
          <a:endParaRPr lang="en-US"/>
        </a:p>
      </c:txPr>
    </c:legend>
    <c:plotVisOnly val="1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0"/>
  <c:chart>
    <c:title>
      <c:tx>
        <c:rich>
          <a:bodyPr/>
          <a:lstStyle/>
          <a:p>
            <a:pPr>
              <a:defRPr/>
            </a:pPr>
            <a:r>
              <a:rPr lang="en-US"/>
              <a:t>ADMISSION TREANDS (DEPARTMENT WISE)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2.7173228346456708E-2"/>
          <c:y val="8.4493734057890652E-2"/>
          <c:w val="0.97282677165354392"/>
          <c:h val="0.66198624819784868"/>
        </c:manualLayout>
      </c:layout>
      <c:barChart>
        <c:barDir val="col"/>
        <c:grouping val="clustered"/>
        <c:ser>
          <c:idx val="0"/>
          <c:order val="0"/>
          <c:tx>
            <c:strRef>
              <c:f>Department!$B$21:$B$23</c:f>
              <c:strCache>
                <c:ptCount val="1"/>
                <c:pt idx="0">
                  <c:v>SHKM GMC NALHAR MEWAT ADMISSION TREANDS FOR VARIOUS DEPARTMENT WISE-2021 ADMISSION</c:v>
                </c:pt>
              </c:strCache>
            </c:strRef>
          </c:tx>
          <c:spPr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dLbls>
            <c:showVal val="1"/>
          </c:dLbls>
          <c:cat>
            <c:strRef>
              <c:f>Department!$A$24:$A$35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PSYCHIATRY</c:v>
                </c:pt>
                <c:pt idx="3">
                  <c:v>DERMATOLOGY</c:v>
                </c:pt>
                <c:pt idx="4">
                  <c:v>SURGERY</c:v>
                </c:pt>
                <c:pt idx="5">
                  <c:v>OBS. &amp; GYNAE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ORTHOPAEDICS</c:v>
                </c:pt>
                <c:pt idx="10">
                  <c:v>PAEDIATRICS</c:v>
                </c:pt>
              </c:strCache>
            </c:strRef>
          </c:cat>
          <c:val>
            <c:numRef>
              <c:f>Department!$B$24:$B$35</c:f>
              <c:numCache>
                <c:formatCode>General</c:formatCode>
                <c:ptCount val="11"/>
                <c:pt idx="0">
                  <c:v>4107</c:v>
                </c:pt>
                <c:pt idx="1">
                  <c:v>1645</c:v>
                </c:pt>
                <c:pt idx="2">
                  <c:v>73</c:v>
                </c:pt>
                <c:pt idx="3">
                  <c:v>46</c:v>
                </c:pt>
                <c:pt idx="4">
                  <c:v>2872</c:v>
                </c:pt>
                <c:pt idx="5">
                  <c:v>3866</c:v>
                </c:pt>
                <c:pt idx="6">
                  <c:v>715</c:v>
                </c:pt>
                <c:pt idx="7">
                  <c:v>1225</c:v>
                </c:pt>
                <c:pt idx="8">
                  <c:v>25</c:v>
                </c:pt>
                <c:pt idx="9">
                  <c:v>1674</c:v>
                </c:pt>
                <c:pt idx="10">
                  <c:v>5857</c:v>
                </c:pt>
              </c:numCache>
            </c:numRef>
          </c:val>
        </c:ser>
        <c:dLbls>
          <c:showVal val="1"/>
        </c:dLbls>
        <c:overlap val="-25"/>
        <c:axId val="67135360"/>
        <c:axId val="67136896"/>
      </c:barChart>
      <c:catAx>
        <c:axId val="67135360"/>
        <c:scaling>
          <c:orientation val="minMax"/>
        </c:scaling>
        <c:axPos val="b"/>
        <c:majorTickMark val="none"/>
        <c:tickLblPos val="nextTo"/>
        <c:crossAx val="67136896"/>
        <c:crosses val="autoZero"/>
        <c:auto val="1"/>
        <c:lblAlgn val="ctr"/>
        <c:lblOffset val="100"/>
      </c:catAx>
      <c:valAx>
        <c:axId val="67136896"/>
        <c:scaling>
          <c:orientation val="minMax"/>
        </c:scaling>
        <c:delete val="1"/>
        <c:axPos val="l"/>
        <c:numFmt formatCode="General" sourceLinked="1"/>
        <c:tickLblPos val="nextTo"/>
        <c:crossAx val="67135360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Major </a:t>
            </a:r>
            <a:r>
              <a:rPr lang="en-US" dirty="0" smtClean="0"/>
              <a:t>Surgical Procedures </a:t>
            </a:r>
            <a:r>
              <a:rPr lang="en-US" dirty="0"/>
              <a:t>Trends </a:t>
            </a:r>
            <a:r>
              <a:rPr lang="en-US" dirty="0" smtClean="0"/>
              <a:t>(Department Wise)</a:t>
            </a:r>
            <a:endParaRPr lang="en-US" dirty="0"/>
          </a:p>
        </c:rich>
      </c:tx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(Surgeries)'!$A$43:$G$43</c:f>
              <c:numCache>
                <c:formatCode>General</c:formatCode>
                <c:ptCount val="7"/>
                <c:pt idx="0">
                  <c:v>0</c:v>
                </c:pt>
              </c:numCache>
            </c:numRef>
          </c:val>
        </c:ser>
        <c:ser>
          <c:idx val="1"/>
          <c:order val="1"/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(Surgeries)'!$A$44:$G$44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(Surgeries)'!$A$45:$G$45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3"/>
          <c:order val="3"/>
          <c:dLbls>
            <c:dLbl>
              <c:idx val="0"/>
              <c:layout>
                <c:manualLayout>
                  <c:x val="2.5000002734033556E-2"/>
                  <c:y val="-0.26995310154025781"/>
                </c:manualLayout>
              </c:layout>
              <c:showVal val="1"/>
            </c:dLbl>
            <c:dLbl>
              <c:idx val="1"/>
              <c:layout>
                <c:manualLayout>
                  <c:x val="2.9166669856372451E-2"/>
                  <c:y val="-0.30046953910567836"/>
                </c:manualLayout>
              </c:layout>
              <c:showVal val="1"/>
            </c:dLbl>
            <c:dLbl>
              <c:idx val="2"/>
              <c:layout>
                <c:manualLayout>
                  <c:x val="2.2222224652474212E-2"/>
                  <c:y val="-0.2394366639748372"/>
                </c:manualLayout>
              </c:layout>
              <c:showVal val="1"/>
            </c:dLbl>
            <c:dLbl>
              <c:idx val="3"/>
              <c:layout>
                <c:manualLayout>
                  <c:x val="2.5000002734033556E-2"/>
                  <c:y val="-8.2159639599208925E-2"/>
                </c:manualLayout>
              </c:layout>
              <c:showVal val="1"/>
            </c:dLbl>
            <c:dLbl>
              <c:idx val="4"/>
              <c:layout>
                <c:manualLayout>
                  <c:x val="2.3611113693253926E-2"/>
                  <c:y val="-0.33568081321962534"/>
                </c:manualLayout>
              </c:layout>
              <c:showVal val="1"/>
            </c:dLbl>
            <c:dLbl>
              <c:idx val="5"/>
              <c:layout>
                <c:manualLayout>
                  <c:x val="4.0277782182609578E-2"/>
                  <c:y val="-0.36150241423651885"/>
                </c:manualLayout>
              </c:layout>
              <c:showVal val="1"/>
            </c:dLbl>
            <c:showVal val="1"/>
          </c:dLbls>
          <c:cat>
            <c:strRef>
              <c:f>'Anasthesia (Surgeries)'!$A$45:$F$45</c:f>
              <c:strCache>
                <c:ptCount val="6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</c:strCache>
            </c:strRef>
          </c:cat>
          <c:val>
            <c:numRef>
              <c:f>'Anasthesia (Surgeries)'!$A$46:$G$46</c:f>
              <c:numCache>
                <c:formatCode>General</c:formatCode>
                <c:ptCount val="7"/>
                <c:pt idx="0">
                  <c:v>945</c:v>
                </c:pt>
                <c:pt idx="1">
                  <c:v>1070</c:v>
                </c:pt>
                <c:pt idx="2">
                  <c:v>761</c:v>
                </c:pt>
                <c:pt idx="3">
                  <c:v>49</c:v>
                </c:pt>
                <c:pt idx="4">
                  <c:v>1162</c:v>
                </c:pt>
                <c:pt idx="5">
                  <c:v>1368</c:v>
                </c:pt>
              </c:numCache>
            </c:numRef>
          </c:val>
        </c:ser>
        <c:gapWidth val="55"/>
        <c:gapDepth val="55"/>
        <c:shape val="box"/>
        <c:axId val="67455616"/>
        <c:axId val="67473792"/>
        <c:axId val="0"/>
      </c:bar3DChart>
      <c:catAx>
        <c:axId val="67455616"/>
        <c:scaling>
          <c:orientation val="minMax"/>
        </c:scaling>
        <c:axPos val="b"/>
        <c:majorTickMark val="none"/>
        <c:tickLblPos val="nextTo"/>
        <c:crossAx val="67473792"/>
        <c:crosses val="autoZero"/>
        <c:auto val="1"/>
        <c:lblAlgn val="ctr"/>
        <c:lblOffset val="100"/>
      </c:catAx>
      <c:valAx>
        <c:axId val="674737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67455616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800"/>
            </a:pPr>
            <a:r>
              <a:rPr lang="en-US" sz="1800" dirty="0"/>
              <a:t>Minor Procedures Trends </a:t>
            </a:r>
            <a:r>
              <a:rPr lang="en-US" sz="1800" dirty="0" smtClean="0"/>
              <a:t> (Department </a:t>
            </a:r>
            <a:r>
              <a:rPr lang="en-US" sz="1800" dirty="0" err="1" smtClean="0"/>
              <a:t>Wsie</a:t>
            </a:r>
            <a:r>
              <a:rPr lang="en-US" sz="1800" dirty="0" smtClean="0"/>
              <a:t>)</a:t>
            </a:r>
            <a:endParaRPr lang="en-US" sz="1800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6666668489355701E-2"/>
                  <c:y val="-2.1126764468367986E-2"/>
                </c:manualLayout>
              </c:layout>
              <c:showVal val="1"/>
            </c:dLbl>
            <c:dLbl>
              <c:idx val="1"/>
              <c:layout>
                <c:manualLayout>
                  <c:x val="1.6666668489355701E-2"/>
                  <c:y val="-1.1737091371315556E-2"/>
                </c:manualLayout>
              </c:layout>
              <c:showVal val="1"/>
            </c:dLbl>
            <c:dLbl>
              <c:idx val="2"/>
              <c:layout>
                <c:manualLayout>
                  <c:x val="1.6666668489355701E-2"/>
                  <c:y val="-9.3896730970524367E-3"/>
                </c:manualLayout>
              </c:layout>
              <c:showVal val="1"/>
            </c:dLbl>
            <c:dLbl>
              <c:idx val="3"/>
              <c:layout>
                <c:manualLayout>
                  <c:x val="1.9444446570914979E-2"/>
                  <c:y val="-2.5821601016894211E-2"/>
                </c:manualLayout>
              </c:layout>
              <c:showVal val="1"/>
            </c:dLbl>
            <c:dLbl>
              <c:idx val="4"/>
              <c:layout>
                <c:manualLayout>
                  <c:x val="1.5277779448576067E-2"/>
                  <c:y val="-2.5821601016894211E-2"/>
                </c:manualLayout>
              </c:layout>
              <c:showVal val="1"/>
            </c:dLbl>
            <c:dLbl>
              <c:idx val="5"/>
              <c:layout>
                <c:manualLayout>
                  <c:x val="1.1111112326237141E-2"/>
                  <c:y val="-1.877934619410487E-2"/>
                </c:manualLayout>
              </c:layout>
              <c:showVal val="1"/>
            </c:dLbl>
            <c:dLbl>
              <c:idx val="6"/>
              <c:layout>
                <c:manualLayout>
                  <c:x val="9.7222232854574826E-3"/>
                  <c:y val="-1.6431927919841764E-2"/>
                </c:manualLayout>
              </c:layout>
              <c:showVal val="1"/>
            </c:dLbl>
            <c:showVal val="1"/>
          </c:dLbls>
          <c:cat>
            <c:strRef>
              <c:f>'Anasthesia (Surgeries)'!$A$68:$G$68</c:f>
              <c:strCache>
                <c:ptCount val="7"/>
                <c:pt idx="0">
                  <c:v>Surgery</c:v>
                </c:pt>
                <c:pt idx="1">
                  <c:v>Orthopaedics</c:v>
                </c:pt>
                <c:pt idx="2">
                  <c:v>ENT</c:v>
                </c:pt>
                <c:pt idx="3">
                  <c:v>Dentistry</c:v>
                </c:pt>
                <c:pt idx="4">
                  <c:v>Ophthalmology</c:v>
                </c:pt>
                <c:pt idx="5">
                  <c:v>Obs &amp; Gynae</c:v>
                </c:pt>
                <c:pt idx="6">
                  <c:v>Chest &amp; TB</c:v>
                </c:pt>
              </c:strCache>
            </c:strRef>
          </c:cat>
          <c:val>
            <c:numRef>
              <c:f>'Anasthesia (Surgeries)'!$A$69:$G$69</c:f>
              <c:numCache>
                <c:formatCode>General</c:formatCode>
                <c:ptCount val="7"/>
                <c:pt idx="0">
                  <c:v>8339</c:v>
                </c:pt>
                <c:pt idx="1">
                  <c:v>9429</c:v>
                </c:pt>
                <c:pt idx="2">
                  <c:v>2459</c:v>
                </c:pt>
                <c:pt idx="3">
                  <c:v>995</c:v>
                </c:pt>
                <c:pt idx="4">
                  <c:v>1939</c:v>
                </c:pt>
                <c:pt idx="5">
                  <c:v>641</c:v>
                </c:pt>
                <c:pt idx="6">
                  <c:v>0</c:v>
                </c:pt>
              </c:numCache>
            </c:numRef>
          </c:val>
        </c:ser>
        <c:shape val="box"/>
        <c:axId val="69936256"/>
        <c:axId val="69937792"/>
        <c:axId val="0"/>
      </c:bar3DChart>
      <c:catAx>
        <c:axId val="69936256"/>
        <c:scaling>
          <c:orientation val="minMax"/>
        </c:scaling>
        <c:axPos val="b"/>
        <c:majorTickMark val="none"/>
        <c:tickLblPos val="nextTo"/>
        <c:crossAx val="69937792"/>
        <c:crosses val="autoZero"/>
        <c:auto val="1"/>
        <c:lblAlgn val="ctr"/>
        <c:lblOffset val="100"/>
      </c:catAx>
      <c:valAx>
        <c:axId val="6993779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69936256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 sz="1800"/>
            </a:pPr>
            <a:r>
              <a:rPr lang="en-US" sz="1800" dirty="0" smtClean="0"/>
              <a:t>Minor Surgical </a:t>
            </a:r>
            <a:r>
              <a:rPr lang="en-US" sz="1800" dirty="0"/>
              <a:t>Procedures </a:t>
            </a:r>
            <a:r>
              <a:rPr lang="en-US" sz="1800" dirty="0" smtClean="0"/>
              <a:t>Trends (Month </a:t>
            </a:r>
            <a:r>
              <a:rPr lang="en-US" sz="1800" dirty="0"/>
              <a:t>Wise)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'Anasthesia (Surgeries)'!$A$24:$A$35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'Anasthesia (Surgeries)'!$B$24:$B$35</c:f>
              <c:numCache>
                <c:formatCode>General</c:formatCode>
                <c:ptCount val="12"/>
                <c:pt idx="0">
                  <c:v>1742</c:v>
                </c:pt>
                <c:pt idx="1">
                  <c:v>1971</c:v>
                </c:pt>
                <c:pt idx="2">
                  <c:v>2430</c:v>
                </c:pt>
                <c:pt idx="3">
                  <c:v>1623</c:v>
                </c:pt>
                <c:pt idx="4">
                  <c:v>187</c:v>
                </c:pt>
                <c:pt idx="5">
                  <c:v>910</c:v>
                </c:pt>
                <c:pt idx="6">
                  <c:v>2163</c:v>
                </c:pt>
                <c:pt idx="7">
                  <c:v>2719</c:v>
                </c:pt>
                <c:pt idx="8">
                  <c:v>2453</c:v>
                </c:pt>
                <c:pt idx="9">
                  <c:v>2452</c:v>
                </c:pt>
                <c:pt idx="10">
                  <c:v>2446</c:v>
                </c:pt>
                <c:pt idx="11">
                  <c:v>2706</c:v>
                </c:pt>
              </c:numCache>
            </c:numRef>
          </c:val>
        </c:ser>
        <c:dLbls>
          <c:showVal val="1"/>
        </c:dLbls>
        <c:overlap val="-25"/>
        <c:axId val="69987328"/>
        <c:axId val="69989120"/>
      </c:barChart>
      <c:dateAx>
        <c:axId val="6998732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9989120"/>
        <c:crosses val="autoZero"/>
        <c:auto val="1"/>
        <c:lblOffset val="100"/>
      </c:dateAx>
      <c:valAx>
        <c:axId val="69989120"/>
        <c:scaling>
          <c:orientation val="minMax"/>
        </c:scaling>
        <c:delete val="1"/>
        <c:axPos val="l"/>
        <c:numFmt formatCode="General" sourceLinked="1"/>
        <c:tickLblPos val="nextTo"/>
        <c:crossAx val="69987328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800"/>
            </a:pPr>
            <a:r>
              <a:rPr lang="en-US" sz="1800" b="1" i="0" u="none" strike="noStrike" baseline="0" dirty="0" smtClean="0"/>
              <a:t>Major</a:t>
            </a:r>
            <a:r>
              <a:rPr lang="en-US" sz="1800" dirty="0" smtClean="0"/>
              <a:t> </a:t>
            </a:r>
            <a:r>
              <a:rPr lang="en-US" sz="1800" dirty="0"/>
              <a:t>Surgical </a:t>
            </a:r>
            <a:r>
              <a:rPr lang="en-US" sz="1800" dirty="0" smtClean="0"/>
              <a:t>Procedures Trends </a:t>
            </a:r>
            <a:r>
              <a:rPr lang="en-US" sz="1800" dirty="0"/>
              <a:t>(Month Wise) </a:t>
            </a:r>
          </a:p>
        </c:rich>
      </c:tx>
      <c:layout>
        <c:manualLayout>
          <c:xMode val="edge"/>
          <c:yMode val="edge"/>
          <c:x val="0.29069717847769028"/>
          <c:y val="1.4708328712432087E-2"/>
        </c:manualLayout>
      </c:layout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'Anasthesia (Surgeries)'!$A$7:$A$18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'Anasthesia (Surgeries)'!$B$7:$B$18</c:f>
              <c:numCache>
                <c:formatCode>General</c:formatCode>
                <c:ptCount val="12"/>
                <c:pt idx="0">
                  <c:v>366</c:v>
                </c:pt>
                <c:pt idx="1">
                  <c:v>510</c:v>
                </c:pt>
                <c:pt idx="2">
                  <c:v>519</c:v>
                </c:pt>
                <c:pt idx="3">
                  <c:v>288</c:v>
                </c:pt>
                <c:pt idx="4">
                  <c:v>65</c:v>
                </c:pt>
                <c:pt idx="5">
                  <c:v>298</c:v>
                </c:pt>
                <c:pt idx="6">
                  <c:v>459</c:v>
                </c:pt>
                <c:pt idx="7">
                  <c:v>524</c:v>
                </c:pt>
                <c:pt idx="8">
                  <c:v>500</c:v>
                </c:pt>
                <c:pt idx="9">
                  <c:v>579</c:v>
                </c:pt>
                <c:pt idx="10">
                  <c:v>577</c:v>
                </c:pt>
                <c:pt idx="11">
                  <c:v>670</c:v>
                </c:pt>
              </c:numCache>
            </c:numRef>
          </c:val>
        </c:ser>
        <c:dLbls>
          <c:showVal val="1"/>
        </c:dLbls>
        <c:overlap val="-25"/>
        <c:axId val="69899392"/>
        <c:axId val="69900928"/>
      </c:barChart>
      <c:dateAx>
        <c:axId val="69899392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9900928"/>
        <c:crosses val="autoZero"/>
        <c:auto val="1"/>
        <c:lblOffset val="100"/>
      </c:dateAx>
      <c:valAx>
        <c:axId val="69900928"/>
        <c:scaling>
          <c:orientation val="minMax"/>
        </c:scaling>
        <c:delete val="1"/>
        <c:axPos val="l"/>
        <c:numFmt formatCode="General" sourceLinked="1"/>
        <c:tickLblPos val="nextTo"/>
        <c:crossAx val="69899392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Normal Delivery and Caesarian Sections (LSCS) Trends</a:t>
            </a:r>
            <a:r>
              <a:rPr lang="en-US" baseline="0" dirty="0" smtClean="0"/>
              <a:t> (Month Wise)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277777777777781E-2"/>
          <c:y val="7.0642669666291721E-2"/>
          <c:w val="0.96944444444444489"/>
          <c:h val="0.77218860142482248"/>
        </c:manualLayout>
      </c:layout>
      <c:barChart>
        <c:barDir val="col"/>
        <c:grouping val="clustered"/>
        <c:ser>
          <c:idx val="0"/>
          <c:order val="0"/>
          <c:tx>
            <c:strRef>
              <c:f>'Delivery, LSCS'!$B$36</c:f>
              <c:strCache>
                <c:ptCount val="1"/>
                <c:pt idx="0">
                  <c:v>Normal Delivery</c:v>
                </c:pt>
              </c:strCache>
            </c:strRef>
          </c:tx>
          <c:dLbls>
            <c:showVal val="1"/>
          </c:dLbls>
          <c:cat>
            <c:numRef>
              <c:f>'Delivery, LSCS'!$A$37:$A$48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'Delivery, LSCS'!$B$37:$B$48</c:f>
              <c:numCache>
                <c:formatCode>General</c:formatCode>
                <c:ptCount val="12"/>
                <c:pt idx="0">
                  <c:v>22</c:v>
                </c:pt>
                <c:pt idx="1">
                  <c:v>44</c:v>
                </c:pt>
                <c:pt idx="2">
                  <c:v>36</c:v>
                </c:pt>
                <c:pt idx="3">
                  <c:v>24</c:v>
                </c:pt>
                <c:pt idx="4">
                  <c:v>10</c:v>
                </c:pt>
                <c:pt idx="5">
                  <c:v>26</c:v>
                </c:pt>
                <c:pt idx="6">
                  <c:v>46</c:v>
                </c:pt>
                <c:pt idx="7">
                  <c:v>65</c:v>
                </c:pt>
                <c:pt idx="8">
                  <c:v>74</c:v>
                </c:pt>
                <c:pt idx="9">
                  <c:v>88</c:v>
                </c:pt>
                <c:pt idx="10">
                  <c:v>67</c:v>
                </c:pt>
                <c:pt idx="11">
                  <c:v>64</c:v>
                </c:pt>
              </c:numCache>
            </c:numRef>
          </c:val>
        </c:ser>
        <c:ser>
          <c:idx val="1"/>
          <c:order val="1"/>
          <c:tx>
            <c:strRef>
              <c:f>'Delivery, LSCS'!$C$36</c:f>
              <c:strCache>
                <c:ptCount val="1"/>
                <c:pt idx="0">
                  <c:v>Caesarian Sections (LSCS)</c:v>
                </c:pt>
              </c:strCache>
            </c:strRef>
          </c:tx>
          <c:dLbls>
            <c:showVal val="1"/>
          </c:dLbls>
          <c:cat>
            <c:numRef>
              <c:f>'Delivery, LSCS'!$A$37:$A$48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'Delivery, LSCS'!$C$37:$C$48</c:f>
              <c:numCache>
                <c:formatCode>General</c:formatCode>
                <c:ptCount val="12"/>
                <c:pt idx="0">
                  <c:v>52</c:v>
                </c:pt>
                <c:pt idx="1">
                  <c:v>50</c:v>
                </c:pt>
                <c:pt idx="2">
                  <c:v>45</c:v>
                </c:pt>
                <c:pt idx="3">
                  <c:v>30</c:v>
                </c:pt>
                <c:pt idx="4">
                  <c:v>15</c:v>
                </c:pt>
                <c:pt idx="5">
                  <c:v>36</c:v>
                </c:pt>
                <c:pt idx="6">
                  <c:v>93</c:v>
                </c:pt>
                <c:pt idx="7">
                  <c:v>100</c:v>
                </c:pt>
                <c:pt idx="8">
                  <c:v>101</c:v>
                </c:pt>
                <c:pt idx="9">
                  <c:v>82</c:v>
                </c:pt>
                <c:pt idx="10">
                  <c:v>98</c:v>
                </c:pt>
                <c:pt idx="11">
                  <c:v>89</c:v>
                </c:pt>
              </c:numCache>
            </c:numRef>
          </c:val>
        </c:ser>
        <c:dLbls>
          <c:showVal val="1"/>
        </c:dLbls>
        <c:overlap val="-25"/>
        <c:axId val="70820224"/>
        <c:axId val="70821760"/>
      </c:barChart>
      <c:dateAx>
        <c:axId val="70820224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0821760"/>
        <c:crosses val="autoZero"/>
        <c:auto val="1"/>
        <c:lblOffset val="100"/>
      </c:dateAx>
      <c:valAx>
        <c:axId val="70821760"/>
        <c:scaling>
          <c:orientation val="minMax"/>
        </c:scaling>
        <c:delete val="1"/>
        <c:axPos val="l"/>
        <c:numFmt formatCode="General" sourceLinked="1"/>
        <c:tickLblPos val="nextTo"/>
        <c:crossAx val="70820224"/>
        <c:crosses val="autoZero"/>
        <c:crossBetween val="between"/>
      </c:valAx>
    </c:plotArea>
    <c:legend>
      <c:legendPos val="t"/>
      <c:layout/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/>
              <a:t>Bed Occupency % Trends (Month Wise)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3.329550150842684E-2"/>
          <c:y val="8.6554452432576492E-2"/>
          <c:w val="0.92897476072284357"/>
          <c:h val="0.7255251245768195"/>
        </c:manualLayout>
      </c:layout>
      <c:barChart>
        <c:barDir val="col"/>
        <c:grouping val="clustered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Occupency%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howVal val="1"/>
          </c:dLbls>
          <c:cat>
            <c:numRef>
              <c:f>'Bed Occupency%'!$A$2:$A$13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'Bed Occupency%'!$B$2:$B$13</c:f>
              <c:numCache>
                <c:formatCode>General</c:formatCode>
                <c:ptCount val="12"/>
                <c:pt idx="0">
                  <c:v>38.370000000000005</c:v>
                </c:pt>
                <c:pt idx="1">
                  <c:v>58.660000000000011</c:v>
                </c:pt>
                <c:pt idx="2">
                  <c:v>65.169999999999987</c:v>
                </c:pt>
                <c:pt idx="3">
                  <c:v>53</c:v>
                </c:pt>
                <c:pt idx="4" formatCode="0.00">
                  <c:v>27.25</c:v>
                </c:pt>
                <c:pt idx="5">
                  <c:v>36.67</c:v>
                </c:pt>
                <c:pt idx="6">
                  <c:v>63.32</c:v>
                </c:pt>
                <c:pt idx="7">
                  <c:v>82.02</c:v>
                </c:pt>
                <c:pt idx="8">
                  <c:v>107</c:v>
                </c:pt>
                <c:pt idx="9">
                  <c:v>104</c:v>
                </c:pt>
                <c:pt idx="10">
                  <c:v>82.179999999999978</c:v>
                </c:pt>
                <c:pt idx="11">
                  <c:v>74.36999999999999</c:v>
                </c:pt>
              </c:numCache>
            </c:numRef>
          </c:val>
        </c:ser>
        <c:dLbls>
          <c:showVal val="1"/>
        </c:dLbls>
        <c:overlap val="-25"/>
        <c:axId val="70937216"/>
        <c:axId val="70943104"/>
      </c:barChart>
      <c:dateAx>
        <c:axId val="70937216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0943104"/>
        <c:crosses val="autoZero"/>
        <c:auto val="1"/>
        <c:lblOffset val="100"/>
      </c:dateAx>
      <c:valAx>
        <c:axId val="70943104"/>
        <c:scaling>
          <c:orientation val="minMax"/>
        </c:scaling>
        <c:delete val="1"/>
        <c:axPos val="l"/>
        <c:numFmt formatCode="General" sourceLinked="1"/>
        <c:tickLblPos val="nextTo"/>
        <c:crossAx val="70937216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1800"/>
            </a:pPr>
            <a:r>
              <a:rPr lang="en-US" sz="1800" dirty="0"/>
              <a:t>PHARMACY OPD ATTENDENCE TRENDS (MONTH WISE)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'OPD ATTENDENCE'!$B$60:$B$61</c:f>
              <c:strCache>
                <c:ptCount val="1"/>
                <c:pt idx="0">
                  <c:v>PHARMACY OPD ATTENDENCE -2021 TOTAL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showVal val="1"/>
          </c:dLbls>
          <c:cat>
            <c:numRef>
              <c:f>'OPD ATTENDENCE'!$A$62:$A$73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'OPD ATTENDENCE'!$B$62:$B$73</c:f>
              <c:numCache>
                <c:formatCode>General</c:formatCode>
                <c:ptCount val="12"/>
                <c:pt idx="0">
                  <c:v>13564</c:v>
                </c:pt>
                <c:pt idx="1">
                  <c:v>14731</c:v>
                </c:pt>
                <c:pt idx="2">
                  <c:v>15135</c:v>
                </c:pt>
                <c:pt idx="3">
                  <c:v>9470</c:v>
                </c:pt>
                <c:pt idx="4">
                  <c:v>0</c:v>
                </c:pt>
                <c:pt idx="5">
                  <c:v>4471</c:v>
                </c:pt>
                <c:pt idx="6">
                  <c:v>14587</c:v>
                </c:pt>
                <c:pt idx="7">
                  <c:v>19599</c:v>
                </c:pt>
                <c:pt idx="8">
                  <c:v>21457</c:v>
                </c:pt>
                <c:pt idx="9">
                  <c:v>17995</c:v>
                </c:pt>
                <c:pt idx="10">
                  <c:v>17962</c:v>
                </c:pt>
                <c:pt idx="11">
                  <c:v>21927</c:v>
                </c:pt>
              </c:numCache>
            </c:numRef>
          </c:val>
        </c:ser>
        <c:dLbls>
          <c:showVal val="1"/>
        </c:dLbls>
        <c:overlap val="-25"/>
        <c:axId val="70910720"/>
        <c:axId val="70912256"/>
      </c:barChart>
      <c:dateAx>
        <c:axId val="70910720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0912256"/>
        <c:crosses val="autoZero"/>
        <c:auto val="1"/>
        <c:lblOffset val="100"/>
      </c:dateAx>
      <c:valAx>
        <c:axId val="70912256"/>
        <c:scaling>
          <c:orientation val="minMax"/>
        </c:scaling>
        <c:delete val="1"/>
        <c:axPos val="l"/>
        <c:numFmt formatCode="General" sourceLinked="1"/>
        <c:tickLblPos val="nextTo"/>
        <c:crossAx val="70910720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OPD (CASUALTY)  </a:t>
            </a:r>
            <a:r>
              <a:rPr lang="en-US" sz="1800" dirty="0" smtClean="0"/>
              <a:t>ATTENDENCE</a:t>
            </a:r>
            <a:r>
              <a:rPr lang="en-US" dirty="0" smtClean="0"/>
              <a:t> (MONTH WISE)</a:t>
            </a:r>
            <a:endParaRPr lang="en-US" dirty="0"/>
          </a:p>
        </c:rich>
      </c:tx>
    </c:title>
    <c:plotArea>
      <c:layout>
        <c:manualLayout>
          <c:layoutTarget val="inner"/>
          <c:xMode val="edge"/>
          <c:yMode val="edge"/>
          <c:x val="1.5277777777777781E-2"/>
          <c:y val="9.690478007213725E-2"/>
          <c:w val="0.96944444444444478"/>
          <c:h val="0.70306931066166301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ATTENDENCE'!$B$43:$B$44</c:f>
              <c:strCache>
                <c:ptCount val="1"/>
                <c:pt idx="0">
                  <c:v>IPD (CASUALTY)  ATTENDENCE-2021 TOTAL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howVal val="1"/>
          </c:dLbls>
          <c:cat>
            <c:numRef>
              <c:f>'OPD ATTENDENCE'!$A$45:$A$56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'OPD ATTENDENCE'!$B$45:$B$56</c:f>
              <c:numCache>
                <c:formatCode>General</c:formatCode>
                <c:ptCount val="12"/>
                <c:pt idx="0">
                  <c:v>2120</c:v>
                </c:pt>
                <c:pt idx="1">
                  <c:v>2696</c:v>
                </c:pt>
                <c:pt idx="2">
                  <c:v>3219</c:v>
                </c:pt>
                <c:pt idx="3">
                  <c:v>3184</c:v>
                </c:pt>
                <c:pt idx="4">
                  <c:v>2056</c:v>
                </c:pt>
                <c:pt idx="5">
                  <c:v>2496</c:v>
                </c:pt>
                <c:pt idx="6">
                  <c:v>3252</c:v>
                </c:pt>
                <c:pt idx="7">
                  <c:v>4390</c:v>
                </c:pt>
                <c:pt idx="8">
                  <c:v>5137</c:v>
                </c:pt>
                <c:pt idx="9">
                  <c:v>6432</c:v>
                </c:pt>
                <c:pt idx="10">
                  <c:v>4330</c:v>
                </c:pt>
                <c:pt idx="11">
                  <c:v>3526</c:v>
                </c:pt>
              </c:numCache>
            </c:numRef>
          </c:val>
        </c:ser>
        <c:dLbls>
          <c:showVal val="1"/>
        </c:dLbls>
        <c:overlap val="-25"/>
        <c:axId val="70875776"/>
        <c:axId val="70893952"/>
      </c:barChart>
      <c:dateAx>
        <c:axId val="70875776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0893952"/>
        <c:crosses val="autoZero"/>
        <c:auto val="1"/>
        <c:lblOffset val="100"/>
      </c:dateAx>
      <c:valAx>
        <c:axId val="70893952"/>
        <c:scaling>
          <c:orientation val="minMax"/>
        </c:scaling>
        <c:delete val="1"/>
        <c:axPos val="l"/>
        <c:numFmt formatCode="General" sourceLinked="1"/>
        <c:tickLblPos val="nextTo"/>
        <c:crossAx val="70875776"/>
        <c:crosses val="autoZero"/>
        <c:crossBetween val="between"/>
      </c:valAx>
    </c:plotArea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800"/>
            </a:pPr>
            <a:r>
              <a:rPr lang="en-US" sz="1800" dirty="0" smtClean="0"/>
              <a:t>DEATH TRENDS (MONTH WISE)</a:t>
            </a:r>
            <a:endParaRPr lang="en-US" sz="1800" dirty="0"/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-2021 Death</c:v>
                </c:pt>
              </c:strCache>
            </c:strRef>
          </c:tx>
          <c:spPr>
            <a:solidFill>
              <a:srgbClr val="FF0000"/>
            </a:solidFill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howVal val="1"/>
          </c:dLbls>
          <c:cat>
            <c:numRef>
              <c:f>Death!$A$4:$A$15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73</c:v>
                </c:pt>
                <c:pt idx="1">
                  <c:v>83</c:v>
                </c:pt>
                <c:pt idx="2">
                  <c:v>112</c:v>
                </c:pt>
                <c:pt idx="3">
                  <c:v>168</c:v>
                </c:pt>
                <c:pt idx="4">
                  <c:v>178</c:v>
                </c:pt>
                <c:pt idx="5">
                  <c:v>122</c:v>
                </c:pt>
                <c:pt idx="6">
                  <c:v>126</c:v>
                </c:pt>
                <c:pt idx="7">
                  <c:v>203</c:v>
                </c:pt>
                <c:pt idx="8">
                  <c:v>211</c:v>
                </c:pt>
                <c:pt idx="9">
                  <c:v>235</c:v>
                </c:pt>
                <c:pt idx="10">
                  <c:v>174</c:v>
                </c:pt>
                <c:pt idx="11">
                  <c:v>159</c:v>
                </c:pt>
              </c:numCache>
            </c:numRef>
          </c:val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-2021 Per Day</c:v>
                </c:pt>
              </c:strCache>
            </c:strRef>
          </c:tx>
          <c:cat>
            <c:numRef>
              <c:f>Death!$A$4:$A$15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</c:ser>
        <c:axId val="71026176"/>
        <c:axId val="71028096"/>
      </c:barChart>
      <c:dateAx>
        <c:axId val="71026176"/>
        <c:scaling>
          <c:orientation val="minMax"/>
        </c:scaling>
        <c:axPos val="b"/>
        <c:title/>
        <c:numFmt formatCode="mmm\-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1028096"/>
        <c:crosses val="autoZero"/>
        <c:auto val="1"/>
        <c:lblOffset val="100"/>
      </c:dateAx>
      <c:valAx>
        <c:axId val="71028096"/>
        <c:scaling>
          <c:orientation val="minMax"/>
        </c:scaling>
        <c:axPos val="l"/>
        <c:majorGridlines/>
        <c:title/>
        <c:numFmt formatCode="General" sourceLinked="1"/>
        <c:tickLblPos val="nextTo"/>
        <c:crossAx val="71026176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noFill/>
      <a:prstDash val="solid"/>
    </a:ln>
    <a:effectLst/>
  </c:spPr>
  <c:txPr>
    <a:bodyPr/>
    <a:lstStyle/>
    <a:p>
      <a:pPr>
        <a:defRPr sz="1400" b="1">
          <a:solidFill>
            <a:schemeClr val="dk1"/>
          </a:solidFill>
          <a:latin typeface="Times New Roman" pitchFamily="18" charset="0"/>
          <a:ea typeface="+mn-ea"/>
          <a:cs typeface="Times New Roman" pitchFamily="18" charset="0"/>
        </a:defRPr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/>
            </a:pPr>
            <a:r>
              <a:rPr lang="en-US"/>
              <a:t>MRI TREANDS  (MONTH WISE) </a:t>
            </a:r>
          </a:p>
        </c:rich>
      </c:tx>
    </c:title>
    <c:plotArea>
      <c:layout>
        <c:manualLayout>
          <c:layoutTarget val="inner"/>
          <c:xMode val="edge"/>
          <c:yMode val="edge"/>
          <c:x val="6.0987314085739319E-2"/>
          <c:y val="0.12945238095238104"/>
          <c:w val="0.92297867454068283"/>
          <c:h val="0.64261004874390715"/>
        </c:manualLayout>
      </c:layout>
      <c:barChart>
        <c:barDir val="col"/>
        <c:grouping val="clustered"/>
        <c:ser>
          <c:idx val="1"/>
          <c:order val="0"/>
          <c:tx>
            <c:strRef>
              <c:f>'MRI &amp; CT'!$I$59</c:f>
              <c:strCache>
                <c:ptCount val="1"/>
                <c:pt idx="0">
                  <c:v>OPD</c:v>
                </c:pt>
              </c:strCache>
            </c:strRef>
          </c:tx>
          <c:dLbls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'MRI &amp; CT'!$I$60:$I$71</c:f>
              <c:numCache>
                <c:formatCode>General</c:formatCode>
                <c:ptCount val="12"/>
                <c:pt idx="0">
                  <c:v>193</c:v>
                </c:pt>
                <c:pt idx="1">
                  <c:v>290</c:v>
                </c:pt>
                <c:pt idx="2">
                  <c:v>337</c:v>
                </c:pt>
                <c:pt idx="3">
                  <c:v>208</c:v>
                </c:pt>
                <c:pt idx="4">
                  <c:v>26</c:v>
                </c:pt>
                <c:pt idx="5">
                  <c:v>211</c:v>
                </c:pt>
                <c:pt idx="6">
                  <c:v>337</c:v>
                </c:pt>
                <c:pt idx="7">
                  <c:v>427</c:v>
                </c:pt>
                <c:pt idx="8">
                  <c:v>464</c:v>
                </c:pt>
                <c:pt idx="9">
                  <c:v>323</c:v>
                </c:pt>
                <c:pt idx="10">
                  <c:v>295</c:v>
                </c:pt>
                <c:pt idx="11">
                  <c:v>295</c:v>
                </c:pt>
              </c:numCache>
            </c:numRef>
          </c:val>
        </c:ser>
        <c:ser>
          <c:idx val="2"/>
          <c:order val="1"/>
          <c:tx>
            <c:strRef>
              <c:f>'MRI &amp; CT'!$L$59</c:f>
              <c:strCache>
                <c:ptCount val="1"/>
                <c:pt idx="0">
                  <c:v>IPD+Emg.</c:v>
                </c:pt>
              </c:strCache>
            </c:strRef>
          </c:tx>
          <c:dLbls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84</c:v>
                </c:pt>
                <c:pt idx="1">
                  <c:v>98</c:v>
                </c:pt>
                <c:pt idx="2">
                  <c:v>99</c:v>
                </c:pt>
                <c:pt idx="3">
                  <c:v>81</c:v>
                </c:pt>
                <c:pt idx="4">
                  <c:v>77</c:v>
                </c:pt>
                <c:pt idx="5">
                  <c:v>188</c:v>
                </c:pt>
                <c:pt idx="6">
                  <c:v>137</c:v>
                </c:pt>
                <c:pt idx="7">
                  <c:v>160</c:v>
                </c:pt>
                <c:pt idx="8">
                  <c:v>130</c:v>
                </c:pt>
                <c:pt idx="9">
                  <c:v>112</c:v>
                </c:pt>
                <c:pt idx="10">
                  <c:v>115</c:v>
                </c:pt>
                <c:pt idx="11">
                  <c:v>117</c:v>
                </c:pt>
              </c:numCache>
            </c:numRef>
          </c:val>
        </c:ser>
        <c:axId val="71071232"/>
        <c:axId val="71072768"/>
      </c:barChart>
      <c:dateAx>
        <c:axId val="71071232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1072768"/>
        <c:crosses val="autoZero"/>
        <c:auto val="1"/>
        <c:lblOffset val="100"/>
      </c:dateAx>
      <c:valAx>
        <c:axId val="7107276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10712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1729932195975513"/>
          <c:y val="7.0976377952755923E-2"/>
          <c:w val="0.38131178915135644"/>
          <c:h val="5.6428196475440569E-2"/>
        </c:manualLayout>
      </c:layout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0"/>
  <c:chart>
    <c:title>
      <c:tx>
        <c:rich>
          <a:bodyPr/>
          <a:lstStyle/>
          <a:p>
            <a:pPr>
              <a:defRPr/>
            </a:pPr>
            <a:r>
              <a:rPr lang="en-US"/>
              <a:t>CT SCAN TREANDS  (MONTH WISE)</a:t>
            </a:r>
          </a:p>
        </c:rich>
      </c:tx>
    </c:title>
    <c:plotArea>
      <c:layout>
        <c:manualLayout>
          <c:layoutTarget val="inner"/>
          <c:xMode val="edge"/>
          <c:yMode val="edge"/>
          <c:x val="6.0987314085739319E-2"/>
          <c:y val="0.12762910798122071"/>
          <c:w val="0.93901268591426013"/>
          <c:h val="0.6898972311559648"/>
        </c:manualLayout>
      </c:layout>
      <c:barChart>
        <c:barDir val="col"/>
        <c:grouping val="clustered"/>
        <c:ser>
          <c:idx val="0"/>
          <c:order val="0"/>
          <c:tx>
            <c:strRef>
              <c:f>'MRI &amp; CT'!$M$59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152</c:v>
                </c:pt>
                <c:pt idx="1">
                  <c:v>226</c:v>
                </c:pt>
                <c:pt idx="2">
                  <c:v>212</c:v>
                </c:pt>
                <c:pt idx="3">
                  <c:v>144</c:v>
                </c:pt>
                <c:pt idx="4">
                  <c:v>18</c:v>
                </c:pt>
                <c:pt idx="5">
                  <c:v>75</c:v>
                </c:pt>
                <c:pt idx="6">
                  <c:v>180</c:v>
                </c:pt>
                <c:pt idx="7">
                  <c:v>287</c:v>
                </c:pt>
                <c:pt idx="8">
                  <c:v>239</c:v>
                </c:pt>
                <c:pt idx="9">
                  <c:v>176</c:v>
                </c:pt>
                <c:pt idx="10">
                  <c:v>157</c:v>
                </c:pt>
                <c:pt idx="11">
                  <c:v>172</c:v>
                </c:pt>
              </c:numCache>
            </c:numRef>
          </c:val>
        </c:ser>
        <c:ser>
          <c:idx val="1"/>
          <c:order val="1"/>
          <c:tx>
            <c:strRef>
              <c:f>'MRI &amp; CT'!$P$59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'MRI &amp; CT'!$H$60:$H$71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'MRI &amp; CT'!$P$60:$P$71</c:f>
              <c:numCache>
                <c:formatCode>General</c:formatCode>
                <c:ptCount val="12"/>
                <c:pt idx="0">
                  <c:v>436</c:v>
                </c:pt>
                <c:pt idx="1">
                  <c:v>489</c:v>
                </c:pt>
                <c:pt idx="2">
                  <c:v>625</c:v>
                </c:pt>
                <c:pt idx="3">
                  <c:v>417</c:v>
                </c:pt>
                <c:pt idx="4">
                  <c:v>317</c:v>
                </c:pt>
                <c:pt idx="5">
                  <c:v>338</c:v>
                </c:pt>
                <c:pt idx="6">
                  <c:v>508</c:v>
                </c:pt>
                <c:pt idx="7">
                  <c:v>531</c:v>
                </c:pt>
                <c:pt idx="8">
                  <c:v>442</c:v>
                </c:pt>
                <c:pt idx="9">
                  <c:v>453</c:v>
                </c:pt>
                <c:pt idx="10">
                  <c:v>429</c:v>
                </c:pt>
                <c:pt idx="11">
                  <c:v>375</c:v>
                </c:pt>
              </c:numCache>
            </c:numRef>
          </c:val>
        </c:ser>
        <c:axId val="71111808"/>
        <c:axId val="71113344"/>
      </c:barChart>
      <c:dateAx>
        <c:axId val="7111180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1113344"/>
        <c:crosses val="autoZero"/>
        <c:auto val="1"/>
        <c:lblOffset val="100"/>
      </c:dateAx>
      <c:valAx>
        <c:axId val="7111334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71111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3396598862642191"/>
          <c:y val="6.9976710657646754E-2"/>
          <c:w val="0.32297845581802298"/>
          <c:h val="5.5633433144800591E-2"/>
        </c:manualLayout>
      </c:layout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ECG TREANDS  (MONTH WISE) </a:t>
            </a:r>
          </a:p>
        </c:rich>
      </c:tx>
      <c:layout>
        <c:manualLayout>
          <c:xMode val="edge"/>
          <c:yMode val="edge"/>
          <c:x val="0.31337732089044462"/>
          <c:y val="1.8483801126964596E-2"/>
        </c:manualLayout>
      </c:layout>
    </c:title>
    <c:plotArea>
      <c:layout>
        <c:manualLayout>
          <c:layoutTarget val="inner"/>
          <c:xMode val="edge"/>
          <c:yMode val="edge"/>
          <c:x val="1.6511521864851653E-2"/>
          <c:y val="0.13149187873254972"/>
          <c:w val="0.9665131900885271"/>
          <c:h val="0.73815169842900152"/>
        </c:manualLayout>
      </c:layout>
      <c:barChart>
        <c:barDir val="col"/>
        <c:grouping val="clustered"/>
        <c:ser>
          <c:idx val="0"/>
          <c:order val="0"/>
          <c:tx>
            <c:strRef>
              <c:f>'ECHO ECG Endo.'!$B$22</c:f>
              <c:strCache>
                <c:ptCount val="1"/>
                <c:pt idx="0">
                  <c:v>OPD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'ECHO ECG Endo.'!$B$23:$B$34</c:f>
              <c:numCache>
                <c:formatCode>General</c:formatCode>
                <c:ptCount val="12"/>
                <c:pt idx="0">
                  <c:v>265</c:v>
                </c:pt>
                <c:pt idx="1">
                  <c:v>381</c:v>
                </c:pt>
                <c:pt idx="2">
                  <c:v>581</c:v>
                </c:pt>
                <c:pt idx="3">
                  <c:v>255</c:v>
                </c:pt>
                <c:pt idx="4">
                  <c:v>0</c:v>
                </c:pt>
                <c:pt idx="5">
                  <c:v>153</c:v>
                </c:pt>
                <c:pt idx="6">
                  <c:v>529</c:v>
                </c:pt>
                <c:pt idx="7">
                  <c:v>587</c:v>
                </c:pt>
                <c:pt idx="8">
                  <c:v>569</c:v>
                </c:pt>
                <c:pt idx="9">
                  <c:v>462</c:v>
                </c:pt>
                <c:pt idx="10">
                  <c:v>473</c:v>
                </c:pt>
                <c:pt idx="11">
                  <c:v>729</c:v>
                </c:pt>
              </c:numCache>
            </c:numRef>
          </c:val>
        </c:ser>
        <c:ser>
          <c:idx val="1"/>
          <c:order val="1"/>
          <c:tx>
            <c:strRef>
              <c:f>'ECHO ECG Endo.'!$E$22</c:f>
              <c:strCache>
                <c:ptCount val="1"/>
                <c:pt idx="0">
                  <c:v>IPD+Emg.</c:v>
                </c:pt>
              </c:strCache>
            </c:strRef>
          </c:tx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'ECHO ECG Endo.'!$A$23:$A$34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'ECHO ECG Endo.'!$E$23:$E$34</c:f>
              <c:numCache>
                <c:formatCode>General</c:formatCode>
                <c:ptCount val="12"/>
                <c:pt idx="0">
                  <c:v>233</c:v>
                </c:pt>
                <c:pt idx="1">
                  <c:v>378</c:v>
                </c:pt>
                <c:pt idx="2">
                  <c:v>426</c:v>
                </c:pt>
                <c:pt idx="3">
                  <c:v>200</c:v>
                </c:pt>
                <c:pt idx="4">
                  <c:v>3</c:v>
                </c:pt>
                <c:pt idx="5">
                  <c:v>170</c:v>
                </c:pt>
                <c:pt idx="6">
                  <c:v>373</c:v>
                </c:pt>
                <c:pt idx="7">
                  <c:v>518</c:v>
                </c:pt>
                <c:pt idx="8">
                  <c:v>497</c:v>
                </c:pt>
                <c:pt idx="9">
                  <c:v>417</c:v>
                </c:pt>
                <c:pt idx="10">
                  <c:v>388</c:v>
                </c:pt>
                <c:pt idx="11">
                  <c:v>577</c:v>
                </c:pt>
              </c:numCache>
            </c:numRef>
          </c:val>
        </c:ser>
        <c:dLbls>
          <c:showVal val="1"/>
        </c:dLbls>
        <c:overlap val="-25"/>
        <c:axId val="71160576"/>
        <c:axId val="71162112"/>
      </c:barChart>
      <c:dateAx>
        <c:axId val="71160576"/>
        <c:scaling>
          <c:orientation val="minMax"/>
        </c:scaling>
        <c:axPos val="b"/>
        <c:numFmt formatCode="mmm\-yy" sourceLinked="1"/>
        <c:majorTickMark val="none"/>
        <c:tickLblPos val="nextTo"/>
        <c:crossAx val="71162112"/>
        <c:crosses val="autoZero"/>
        <c:auto val="1"/>
        <c:lblOffset val="100"/>
      </c:dateAx>
      <c:valAx>
        <c:axId val="71162112"/>
        <c:scaling>
          <c:orientation val="minMax"/>
        </c:scaling>
        <c:delete val="1"/>
        <c:axPos val="l"/>
        <c:numFmt formatCode="General" sourceLinked="1"/>
        <c:tickLblPos val="nextTo"/>
        <c:crossAx val="71160576"/>
        <c:crosses val="autoZero"/>
        <c:crossBetween val="between"/>
      </c:valAx>
    </c:plotArea>
    <c:legend>
      <c:legendPos val="t"/>
      <c:txPr>
        <a:bodyPr/>
        <a:lstStyle/>
        <a:p>
          <a:pPr>
            <a:defRPr sz="1600"/>
          </a:pPr>
          <a:endParaRPr lang="en-US"/>
        </a:p>
      </c:txPr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X-RAY TREANDS  (MONTH WISE) </a:t>
            </a:r>
          </a:p>
        </c:rich>
      </c:tx>
    </c:title>
    <c:plotArea>
      <c:layout>
        <c:manualLayout>
          <c:layoutTarget val="inner"/>
          <c:xMode val="edge"/>
          <c:yMode val="edge"/>
          <c:x val="1.5324930766306878E-2"/>
          <c:y val="0.14151142994315138"/>
          <c:w val="0.96795696294317701"/>
          <c:h val="0.76597154750209251"/>
        </c:manualLayout>
      </c:layout>
      <c:barChart>
        <c:barDir val="col"/>
        <c:grouping val="clustered"/>
        <c:ser>
          <c:idx val="0"/>
          <c:order val="0"/>
          <c:tx>
            <c:strRef>
              <c:f>Radiology!$B$3</c:f>
              <c:strCache>
                <c:ptCount val="1"/>
                <c:pt idx="0">
                  <c:v>OPD</c:v>
                </c:pt>
              </c:strCache>
            </c:strRef>
          </c:tx>
          <c:spPr>
            <a:solidFill>
              <a:srgbClr val="0070C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7"/>
              <c:layout>
                <c:manualLayout>
                  <c:x val="-1.2538579717887459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Radiology!$B$4:$B$15</c:f>
              <c:numCache>
                <c:formatCode>General</c:formatCode>
                <c:ptCount val="12"/>
                <c:pt idx="0">
                  <c:v>842</c:v>
                </c:pt>
                <c:pt idx="1">
                  <c:v>368</c:v>
                </c:pt>
                <c:pt idx="2">
                  <c:v>1318</c:v>
                </c:pt>
                <c:pt idx="3">
                  <c:v>785</c:v>
                </c:pt>
                <c:pt idx="4">
                  <c:v>0</c:v>
                </c:pt>
                <c:pt idx="5">
                  <c:v>1241</c:v>
                </c:pt>
                <c:pt idx="6">
                  <c:v>3579</c:v>
                </c:pt>
                <c:pt idx="7">
                  <c:v>5059</c:v>
                </c:pt>
                <c:pt idx="8">
                  <c:v>4192</c:v>
                </c:pt>
                <c:pt idx="9">
                  <c:v>3987</c:v>
                </c:pt>
                <c:pt idx="10">
                  <c:v>3982</c:v>
                </c:pt>
                <c:pt idx="11">
                  <c:v>4312</c:v>
                </c:pt>
              </c:numCache>
            </c:numRef>
          </c:val>
        </c:ser>
        <c:ser>
          <c:idx val="3"/>
          <c:order val="1"/>
          <c:tx>
            <c:strRef>
              <c:f>Radiology!$E$3</c:f>
              <c:strCache>
                <c:ptCount val="1"/>
                <c:pt idx="0">
                  <c:v>IPD+Emg.</c:v>
                </c:pt>
              </c:strCache>
            </c:strRef>
          </c:tx>
          <c:spPr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Lbls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numRef>
              <c:f>Radiology!$A$4:$A$15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Radiology!$E$4:$E$15</c:f>
              <c:numCache>
                <c:formatCode>General</c:formatCode>
                <c:ptCount val="12"/>
                <c:pt idx="0">
                  <c:v>3962</c:v>
                </c:pt>
                <c:pt idx="1">
                  <c:v>4650</c:v>
                </c:pt>
                <c:pt idx="2">
                  <c:v>4630</c:v>
                </c:pt>
                <c:pt idx="3">
                  <c:v>3371</c:v>
                </c:pt>
                <c:pt idx="4">
                  <c:v>1394</c:v>
                </c:pt>
                <c:pt idx="5">
                  <c:v>2831</c:v>
                </c:pt>
                <c:pt idx="6">
                  <c:v>4988</c:v>
                </c:pt>
                <c:pt idx="7">
                  <c:v>5411</c:v>
                </c:pt>
                <c:pt idx="8">
                  <c:v>5321</c:v>
                </c:pt>
                <c:pt idx="9">
                  <c:v>5713</c:v>
                </c:pt>
                <c:pt idx="10">
                  <c:v>5595</c:v>
                </c:pt>
                <c:pt idx="11">
                  <c:v>5211</c:v>
                </c:pt>
              </c:numCache>
            </c:numRef>
          </c:val>
        </c:ser>
        <c:dLbls>
          <c:showVal val="1"/>
        </c:dLbls>
        <c:overlap val="-25"/>
        <c:axId val="71213440"/>
        <c:axId val="71214976"/>
      </c:barChart>
      <c:dateAx>
        <c:axId val="71213440"/>
        <c:scaling>
          <c:orientation val="minMax"/>
        </c:scaling>
        <c:axPos val="b"/>
        <c:numFmt formatCode="mmm\-yy" sourceLinked="1"/>
        <c:majorTickMark val="none"/>
        <c:tickLblPos val="nextTo"/>
        <c:crossAx val="71214976"/>
        <c:crosses val="autoZero"/>
        <c:auto val="1"/>
        <c:lblOffset val="100"/>
      </c:dateAx>
      <c:valAx>
        <c:axId val="71214976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1213440"/>
        <c:crosses val="autoZero"/>
        <c:crossBetween val="between"/>
      </c:valAx>
    </c:plotArea>
    <c:legend>
      <c:legendPos val="t"/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ULTRA SONOGHRAPHY TREANDS  (MONTH WISE) 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Radiology!$B$22</c:f>
              <c:strCache>
                <c:ptCount val="1"/>
                <c:pt idx="0">
                  <c:v>OPD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showVal val="1"/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Radiology!$B$23:$B$34</c:f>
              <c:numCache>
                <c:formatCode>General</c:formatCode>
                <c:ptCount val="12"/>
                <c:pt idx="0">
                  <c:v>16</c:v>
                </c:pt>
                <c:pt idx="1">
                  <c:v>16</c:v>
                </c:pt>
                <c:pt idx="2">
                  <c:v>12</c:v>
                </c:pt>
                <c:pt idx="3">
                  <c:v>10</c:v>
                </c:pt>
                <c:pt idx="4">
                  <c:v>0</c:v>
                </c:pt>
                <c:pt idx="5">
                  <c:v>21</c:v>
                </c:pt>
                <c:pt idx="6">
                  <c:v>51</c:v>
                </c:pt>
                <c:pt idx="7">
                  <c:v>29</c:v>
                </c:pt>
                <c:pt idx="8">
                  <c:v>12</c:v>
                </c:pt>
                <c:pt idx="9">
                  <c:v>6</c:v>
                </c:pt>
                <c:pt idx="10">
                  <c:v>6</c:v>
                </c:pt>
                <c:pt idx="11">
                  <c:v>2</c:v>
                </c:pt>
              </c:numCache>
            </c:numRef>
          </c:val>
        </c:ser>
        <c:ser>
          <c:idx val="3"/>
          <c:order val="1"/>
          <c:tx>
            <c:strRef>
              <c:f>Radiology!$E$22</c:f>
              <c:strCache>
                <c:ptCount val="1"/>
                <c:pt idx="0">
                  <c:v>IPD+Emg.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dLbls>
            <c:showVal val="1"/>
          </c:dLbls>
          <c:cat>
            <c:numRef>
              <c:f>Radiology!$A$23:$A$34</c:f>
              <c:numCache>
                <c:formatCode>mmm\-yy</c:formatCode>
                <c:ptCount val="12"/>
                <c:pt idx="0">
                  <c:v>44197</c:v>
                </c:pt>
                <c:pt idx="1">
                  <c:v>44228</c:v>
                </c:pt>
                <c:pt idx="2">
                  <c:v>44256</c:v>
                </c:pt>
                <c:pt idx="3">
                  <c:v>44287</c:v>
                </c:pt>
                <c:pt idx="4">
                  <c:v>44317</c:v>
                </c:pt>
                <c:pt idx="5">
                  <c:v>44348</c:v>
                </c:pt>
                <c:pt idx="6">
                  <c:v>44378</c:v>
                </c:pt>
                <c:pt idx="7">
                  <c:v>44409</c:v>
                </c:pt>
                <c:pt idx="8">
                  <c:v>44440</c:v>
                </c:pt>
                <c:pt idx="9">
                  <c:v>44470</c:v>
                </c:pt>
                <c:pt idx="10">
                  <c:v>44501</c:v>
                </c:pt>
                <c:pt idx="11">
                  <c:v>44531</c:v>
                </c:pt>
              </c:numCache>
            </c:numRef>
          </c:cat>
          <c:val>
            <c:numRef>
              <c:f>Radiology!$E$23:$E$34</c:f>
              <c:numCache>
                <c:formatCode>General</c:formatCode>
                <c:ptCount val="12"/>
                <c:pt idx="0">
                  <c:v>39</c:v>
                </c:pt>
                <c:pt idx="1">
                  <c:v>41</c:v>
                </c:pt>
                <c:pt idx="2">
                  <c:v>29</c:v>
                </c:pt>
                <c:pt idx="3">
                  <c:v>36</c:v>
                </c:pt>
                <c:pt idx="4">
                  <c:v>0</c:v>
                </c:pt>
                <c:pt idx="5">
                  <c:v>29</c:v>
                </c:pt>
                <c:pt idx="6">
                  <c:v>40</c:v>
                </c:pt>
                <c:pt idx="7">
                  <c:v>88</c:v>
                </c:pt>
                <c:pt idx="8">
                  <c:v>51</c:v>
                </c:pt>
                <c:pt idx="9">
                  <c:v>65</c:v>
                </c:pt>
                <c:pt idx="10">
                  <c:v>21</c:v>
                </c:pt>
                <c:pt idx="11">
                  <c:v>33</c:v>
                </c:pt>
              </c:numCache>
            </c:numRef>
          </c:val>
        </c:ser>
        <c:dLbls>
          <c:showVal val="1"/>
        </c:dLbls>
        <c:overlap val="-25"/>
        <c:axId val="71528448"/>
        <c:axId val="71529984"/>
      </c:barChart>
      <c:dateAx>
        <c:axId val="71528448"/>
        <c:scaling>
          <c:orientation val="minMax"/>
        </c:scaling>
        <c:axPos val="b"/>
        <c:numFmt formatCode="mmm\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1529984"/>
        <c:crosses val="autoZero"/>
        <c:auto val="1"/>
        <c:lblOffset val="100"/>
      </c:dateAx>
      <c:valAx>
        <c:axId val="71529984"/>
        <c:scaling>
          <c:orientation val="minMax"/>
        </c:scaling>
        <c:delete val="1"/>
        <c:axPos val="l"/>
        <c:numFmt formatCode="General" sourceLinked="1"/>
        <c:tickLblPos val="nextTo"/>
        <c:crossAx val="71528448"/>
        <c:crosses val="autoZero"/>
        <c:crossBetween val="between"/>
      </c:valAx>
    </c:plotArea>
    <c:legend>
      <c:legendPos val="t"/>
    </c:legend>
    <c:plotVisOnly val="1"/>
  </c:chart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10-Jun-22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1800" y="228600"/>
            <a:ext cx="2895600" cy="1905000"/>
          </a:xfrm>
          <a:prstGeom prst="rect">
            <a:avLst/>
          </a:prstGeom>
        </p:spPr>
      </p:pic>
      <p:sp>
        <p:nvSpPr>
          <p:cNvPr id="7" name="Subtitle 5"/>
          <p:cNvSpPr>
            <a:spLocks noGrp="1"/>
          </p:cNvSpPr>
          <p:nvPr>
            <p:ph type="ctrTitle"/>
          </p:nvPr>
        </p:nvSpPr>
        <p:spPr>
          <a:xfrm>
            <a:off x="0" y="2286000"/>
            <a:ext cx="9144000" cy="3581400"/>
          </a:xfrm>
          <a:solidFill>
            <a:srgbClr val="92D050"/>
          </a:solidFill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Medical Record Department)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Benefits Provided by the Institute </a:t>
            </a:r>
            <a: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32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274638"/>
            <a:ext cx="6934200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1219200" cy="1301432"/>
          </a:xfrm>
          <a:prstGeom prst="rect">
            <a:avLst/>
          </a:prstGeom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08320302"/>
              </p:ext>
            </p:extLst>
          </p:nvPr>
        </p:nvGraphicFramePr>
        <p:xfrm>
          <a:off x="228600" y="1523998"/>
          <a:ext cx="8763001" cy="525780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534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377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572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312013</a:t>
                      </a:r>
                      <a:endParaRPr lang="en-US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22105</a:t>
                      </a:r>
                      <a:endParaRPr lang="en-IN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5355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97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23802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566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791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 (Pathology, Biochemistry, Microbiology, RTPCR)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1254117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82742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8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8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9164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4804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57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Scan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7398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0" y="1452562"/>
          <a:ext cx="8991600" cy="5405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9144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8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9143999" cy="541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9143999" cy="541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0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371601"/>
          <a:ext cx="9143999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9144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7" name="Chart 6"/>
          <p:cNvGraphicFramePr/>
          <p:nvPr/>
        </p:nvGraphicFramePr>
        <p:xfrm>
          <a:off x="0" y="1524001"/>
          <a:ext cx="9144000" cy="533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1"/>
          <a:ext cx="9143999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524000"/>
          <a:ext cx="9144000" cy="5333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524000"/>
          <a:ext cx="9143999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52400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pic>
        <p:nvPicPr>
          <p:cNvPr id="4" name="Picture 3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  <p:graphicFrame>
        <p:nvGraphicFramePr>
          <p:cNvPr id="5" name="Chart 4"/>
          <p:cNvGraphicFramePr/>
          <p:nvPr/>
        </p:nvGraphicFramePr>
        <p:xfrm>
          <a:off x="0" y="1447800"/>
          <a:ext cx="9144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1447800"/>
          <a:ext cx="89916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28135" y="1524000"/>
          <a:ext cx="9115865" cy="5355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SHKM Govt. Medical College 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Nalhar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Benefits Provided by The Institute</a:t>
            </a:r>
            <a:b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January 2021 to 31</a:t>
            </a:r>
            <a:r>
              <a:rPr lang="en-US" sz="2400" b="1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December 2021)</a:t>
            </a:r>
            <a:endParaRPr lang="en-US" sz="2400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0" y="1524000"/>
          <a:ext cx="9143999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76200"/>
            <a:ext cx="1219200" cy="13014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162</TotalTime>
  <Words>357</Words>
  <Application>Microsoft Office PowerPoint</Application>
  <PresentationFormat>On-screen Show (4:3)</PresentationFormat>
  <Paragraphs>86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SHKM Govt. Medical College Nalhar (Nuh) (Medical Record Department) Benefits Provided by the Institute  (1st January 2021 to 31st December 2021)</vt:lpstr>
      <vt:lpstr> SHKM Govt. Medical College Nalhar (Nuh) Benefits Provided by The Institute (1st January 2021 to 31st December 2021) </vt:lpstr>
      <vt:lpstr> SHKM Govt. Medical College Nalhar (Nuh) Benefits Provided by The Institute (1st January 2021 to 31st December 2021) 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  <vt:lpstr>SHKM Govt. Medical College Nalhar (Nuh) Benefits Provided by The Institute (1st January 2021 to 31st December 2021)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SHKM Govt. Medical College Nalhar (Nuh) Benefits Provided by the Institute  (1st January 2020 to 31st December 2020)</dc:title>
  <dc:creator>CENSES DESK</dc:creator>
  <cp:lastModifiedBy>CENSES DESK</cp:lastModifiedBy>
  <cp:revision>45</cp:revision>
  <dcterms:created xsi:type="dcterms:W3CDTF">2006-08-16T00:00:00Z</dcterms:created>
  <dcterms:modified xsi:type="dcterms:W3CDTF">2022-06-10T06:38:52Z</dcterms:modified>
</cp:coreProperties>
</file>